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xml"/>
  <Override ContentType="application/vnd.openxmlformats-officedocument.presentationml.comments+xml" PartName="/ppt/comments/comment3.xml"/>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Lst>
  <p:sldSz cy="5143500" cx="9144000"/>
  <p:notesSz cx="6858000" cy="9144000"/>
  <p:embeddedFontLst>
    <p:embeddedFont>
      <p:font typeface="Advent Pro SemiBold"/>
      <p:regular r:id="rId85"/>
      <p:bold r:id="rId86"/>
    </p:embeddedFont>
    <p:embeddedFont>
      <p:font typeface="Fira Sans Extra Condensed Medium"/>
      <p:regular r:id="rId87"/>
      <p:bold r:id="rId88"/>
      <p:italic r:id="rId89"/>
      <p:boldItalic r:id="rId90"/>
    </p:embeddedFont>
    <p:embeddedFont>
      <p:font typeface="Fira Sans Condensed Medium"/>
      <p:regular r:id="rId91"/>
      <p:bold r:id="rId92"/>
      <p:italic r:id="rId93"/>
      <p:boldItalic r:id="rId94"/>
    </p:embeddedFont>
    <p:embeddedFont>
      <p:font typeface="Maven Pro"/>
      <p:regular r:id="rId95"/>
      <p:bold r:id="rId96"/>
    </p:embeddedFont>
    <p:embeddedFont>
      <p:font typeface="Share Tech"/>
      <p:regular r:id="rId9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1" name="Ng Chi Sern"/>
  <p:cmAuthor clrIdx="1" id="1" initials="" lastIdx="2" name="Desmond To"/>
  <p:cmAuthor clrIdx="2" id="2" initials="" lastIdx="1" name="Gordon Yit"/>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A5967D9B-C152-449C-842C-B666D6E5674E}">
  <a:tblStyle styleId="{A5967D9B-C152-449C-842C-B666D6E5674E}"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95" Type="http://schemas.openxmlformats.org/officeDocument/2006/relationships/font" Target="fonts/MavenPro-regular.fntdata"/><Relationship Id="rId94" Type="http://schemas.openxmlformats.org/officeDocument/2006/relationships/font" Target="fonts/FiraSansCondensedMedium-boldItalic.fntdata"/><Relationship Id="rId97" Type="http://schemas.openxmlformats.org/officeDocument/2006/relationships/font" Target="fonts/ShareTech-regular.fntdata"/><Relationship Id="rId96" Type="http://schemas.openxmlformats.org/officeDocument/2006/relationships/font" Target="fonts/MavenPro-bold.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font" Target="fonts/FiraSansCondensedMedium-regular.fntdata"/><Relationship Id="rId90" Type="http://schemas.openxmlformats.org/officeDocument/2006/relationships/font" Target="fonts/FiraSansExtraCondensedMedium-boldItalic.fntdata"/><Relationship Id="rId93" Type="http://schemas.openxmlformats.org/officeDocument/2006/relationships/font" Target="fonts/FiraSansCondensedMedium-italic.fntdata"/><Relationship Id="rId92" Type="http://schemas.openxmlformats.org/officeDocument/2006/relationships/font" Target="fonts/FiraSansCondensedMedium-bold.fntdata"/><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font" Target="fonts/AdventProSemiBold-bold.fntdata"/><Relationship Id="rId85" Type="http://schemas.openxmlformats.org/officeDocument/2006/relationships/font" Target="fonts/AdventProSemiBold-regular.fntdata"/><Relationship Id="rId88" Type="http://schemas.openxmlformats.org/officeDocument/2006/relationships/font" Target="fonts/FiraSansExtraCondensedMedium-bold.fntdata"/><Relationship Id="rId87" Type="http://schemas.openxmlformats.org/officeDocument/2006/relationships/font" Target="fonts/FiraSansExtraCondensedMedium-regular.fntdata"/><Relationship Id="rId89" Type="http://schemas.openxmlformats.org/officeDocument/2006/relationships/font" Target="fonts/FiraSansExtraCondensedMedium-italic.fntdata"/><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commentAuthors" Target="commentAuthors.xml"/><Relationship Id="rId9" Type="http://schemas.openxmlformats.org/officeDocument/2006/relationships/slide" Target="slides/slide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68" Type="http://schemas.openxmlformats.org/officeDocument/2006/relationships/slide" Target="slides/slide62.xml"/><Relationship Id="rId67" Type="http://schemas.openxmlformats.org/officeDocument/2006/relationships/slide" Target="slides/slide61.xml"/><Relationship Id="rId60" Type="http://schemas.openxmlformats.org/officeDocument/2006/relationships/slide" Target="slides/slide54.xml"/><Relationship Id="rId69" Type="http://schemas.openxmlformats.org/officeDocument/2006/relationships/slide" Target="slides/slide6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slide" Target="slides/slide51.xml"/><Relationship Id="rId56" Type="http://schemas.openxmlformats.org/officeDocument/2006/relationships/slide" Target="slides/slide50.xml"/><Relationship Id="rId59" Type="http://schemas.openxmlformats.org/officeDocument/2006/relationships/slide" Target="slides/slide53.xml"/><Relationship Id="rId58" Type="http://schemas.openxmlformats.org/officeDocument/2006/relationships/slide" Target="slides/slide52.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2-11-15T15:33:10.097">
    <p:pos x="389" y="1651"/>
    <p:text>Is it better to show the generated diagram? More colors so less boring</p:tex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1" idx="1" dt="2022-11-13T18:22:51.403">
    <p:pos x="386" y="765"/>
    <p:text>Could be a future improvement here. This is under the rubric:
Content &gt; Results Interpretation &gt; Future Improvement</p:text>
  </p:cm>
</p:cmLst>
</file>

<file path=ppt/comments/comment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1" idx="2" dt="2022-11-16T08:36:08.665">
    <p:pos x="2911" y="2795"/>
    <p:text>Can provide URL if possible</p:text>
  </p:cm>
  <p:cm authorId="2" idx="1" dt="2022-11-16T08:36:08.665">
    <p:pos x="2911" y="2795"/>
    <p:text>Yeap, i will add the citation at the reference page</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g6c52a2e8d8_0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7" name="Google Shape;447;g6c52a2e8d8_0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Good day! We are from team 18 and here we are going to present you our blood, sweat and tears in this semester. The title of our project is “Identifying Quora Question Duplication”!</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g18f0e80ff4c_1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9" name="Google Shape;549;g18f0e80ff4c_1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They also found another technique, word to vec. However, they realized that same embedding could be generated for words in different contexts.</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5" name="Shape 555"/>
        <p:cNvGrpSpPr/>
        <p:nvPr/>
      </p:nvGrpSpPr>
      <p:grpSpPr>
        <a:xfrm>
          <a:off x="0" y="0"/>
          <a:ext cx="0" cy="0"/>
          <a:chOff x="0" y="0"/>
          <a:chExt cx="0" cy="0"/>
        </a:xfrm>
      </p:grpSpPr>
      <p:sp>
        <p:nvSpPr>
          <p:cNvPr id="556" name="Google Shape;556;g18c38ff6809_3_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7" name="Google Shape;557;g18c38ff6809_3_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far, they found no solution yet. But Bob said: “Nevermind, let us first download some dataset and see how we can proceed from there!”. So they downloaded a dataset from Kaggle and inspecting it. This dataset contains the basic information like question id, question pairs and a label telling if the pair is a duplicate or not.</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3" name="Shape 563"/>
        <p:cNvGrpSpPr/>
        <p:nvPr/>
      </p:nvGrpSpPr>
      <p:grpSpPr>
        <a:xfrm>
          <a:off x="0" y="0"/>
          <a:ext cx="0" cy="0"/>
          <a:chOff x="0" y="0"/>
          <a:chExt cx="0" cy="0"/>
        </a:xfrm>
      </p:grpSpPr>
      <p:sp>
        <p:nvSpPr>
          <p:cNvPr id="564" name="Google Shape;564;g18c38ff6809_3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5" name="Google Shape;565;g18c38ff6809_3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Seems to be the dataset suitable for the project. So, they decided to clean the data first before anything because Prof taught them about it in the class.</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6" name="Shape 576"/>
        <p:cNvGrpSpPr/>
        <p:nvPr/>
      </p:nvGrpSpPr>
      <p:grpSpPr>
        <a:xfrm>
          <a:off x="0" y="0"/>
          <a:ext cx="0" cy="0"/>
          <a:chOff x="0" y="0"/>
          <a:chExt cx="0" cy="0"/>
        </a:xfrm>
      </p:grpSpPr>
      <p:sp>
        <p:nvSpPr>
          <p:cNvPr id="577" name="Google Shape;577;g18c38ff6809_3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8" name="Google Shape;578;g18c38ff6809_3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Alice said: “Let’s apply the knowledge learnt in class” and Bob said: “Sure, there is a template we can use”!</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6" name="Shape 586"/>
        <p:cNvGrpSpPr/>
        <p:nvPr/>
      </p:nvGrpSpPr>
      <p:grpSpPr>
        <a:xfrm>
          <a:off x="0" y="0"/>
          <a:ext cx="0" cy="0"/>
          <a:chOff x="0" y="0"/>
          <a:chExt cx="0" cy="0"/>
        </a:xfrm>
      </p:grpSpPr>
      <p:sp>
        <p:nvSpPr>
          <p:cNvPr id="587" name="Google Shape;587;g18c38ff6809_3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8" name="Google Shape;588;g18c38ff6809_3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Using the template, they identified the very first issue: </a:t>
            </a:r>
            <a:r>
              <a:rPr lang="en"/>
              <a:t>erroneous</a:t>
            </a:r>
            <a:r>
              <a:rPr lang="en"/>
              <a:t> data. It is a problem because model can learn from noise and predict wrongly. It </a:t>
            </a:r>
            <a:r>
              <a:rPr lang="en"/>
              <a:t>happens</a:t>
            </a:r>
            <a:r>
              <a:rPr lang="en"/>
              <a:t> due to human careless mistake. For this specific dataset, we can apply stemming and lemmatization on the question pair. If they turned to be exactly the same but labeled as not duplicate, we know that it’s a noise! To mitigate it, they just change to the correct label!</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5" name="Shape 595"/>
        <p:cNvGrpSpPr/>
        <p:nvPr/>
      </p:nvGrpSpPr>
      <p:grpSpPr>
        <a:xfrm>
          <a:off x="0" y="0"/>
          <a:ext cx="0" cy="0"/>
          <a:chOff x="0" y="0"/>
          <a:chExt cx="0" cy="0"/>
        </a:xfrm>
      </p:grpSpPr>
      <p:sp>
        <p:nvSpPr>
          <p:cNvPr id="596" name="Google Shape;596;g18c1f0a8a1e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7" name="Google Shape;597;g18c1f0a8a1e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Here’s what they did, for question like “What’s it like to be gay in Hong Kong?”, they changed the label from 0 to 1. Of course, there are more issues than this.</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4" name="Shape 604"/>
        <p:cNvGrpSpPr/>
        <p:nvPr/>
      </p:nvGrpSpPr>
      <p:grpSpPr>
        <a:xfrm>
          <a:off x="0" y="0"/>
          <a:ext cx="0" cy="0"/>
          <a:chOff x="0" y="0"/>
          <a:chExt cx="0" cy="0"/>
        </a:xfrm>
      </p:grpSpPr>
      <p:sp>
        <p:nvSpPr>
          <p:cNvPr id="605" name="Google Shape;605;g18c38ff6809_3_2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6" name="Google Shape;606;g18c38ff6809_3_2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second issue faced by Alice and Bob is the imbalanced data. Training on this dataset would cause the model to overfit to the majority class. To check for this issue, Alice and Bob visualized the bar chart of the two classes.</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3" name="Shape 613"/>
        <p:cNvGrpSpPr/>
        <p:nvPr/>
      </p:nvGrpSpPr>
      <p:grpSpPr>
        <a:xfrm>
          <a:off x="0" y="0"/>
          <a:ext cx="0" cy="0"/>
          <a:chOff x="0" y="0"/>
          <a:chExt cx="0" cy="0"/>
        </a:xfrm>
      </p:grpSpPr>
      <p:sp>
        <p:nvSpPr>
          <p:cNvPr id="614" name="Google Shape;614;g18c38ff6809_3_2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5" name="Google Shape;615;g18c38ff6809_3_2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this dataset, duplicate question pairs are the minority class. Thus, they decided to apply undersampling to reduce the instances of non-duplicates.</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2" name="Shape 622"/>
        <p:cNvGrpSpPr/>
        <p:nvPr/>
      </p:nvGrpSpPr>
      <p:grpSpPr>
        <a:xfrm>
          <a:off x="0" y="0"/>
          <a:ext cx="0" cy="0"/>
          <a:chOff x="0" y="0"/>
          <a:chExt cx="0" cy="0"/>
        </a:xfrm>
      </p:grpSpPr>
      <p:sp>
        <p:nvSpPr>
          <p:cNvPr id="623" name="Google Shape;623;g18c38ff6809_3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4" name="Google Shape;624;g18c38ff6809_3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The reason that they used undersampling is because the existing dataset is large. After a 14% reduction in the samples, there were still enough data to be trained on. </a:t>
            </a:r>
            <a:r>
              <a:rPr lang="en" strike="sngStrike">
                <a:solidFill>
                  <a:schemeClr val="dk1"/>
                </a:solidFill>
              </a:rPr>
              <a:t>Besides, oversampling increases the size of the dataset and training time. SMOTE was also considered but it’s not suitable since the vectors of sentences are rarely separable in the feature space. </a:t>
            </a:r>
            <a:endParaRPr strike="sngStrike"/>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8" name="Shape 628"/>
        <p:cNvGrpSpPr/>
        <p:nvPr/>
      </p:nvGrpSpPr>
      <p:grpSpPr>
        <a:xfrm>
          <a:off x="0" y="0"/>
          <a:ext cx="0" cy="0"/>
          <a:chOff x="0" y="0"/>
          <a:chExt cx="0" cy="0"/>
        </a:xfrm>
      </p:grpSpPr>
      <p:sp>
        <p:nvSpPr>
          <p:cNvPr id="629" name="Google Shape;629;g18c38ff6809_3_2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0" name="Google Shape;630;g18c38ff6809_3_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After undersampling, </a:t>
            </a:r>
            <a:r>
              <a:rPr lang="en">
                <a:solidFill>
                  <a:schemeClr val="dk1"/>
                </a:solidFill>
              </a:rPr>
              <a:t>Bob suggested to use a better sentence embedding generator called BERT.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note</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they found that sentence embedding generator is a powerful tool that can accurately capture the semantic meaning, and that some intuitive solutions may help with the classification. Thus, they decided to use BERT, one of the best performing sentence embedding generators trained with a large corpus, to transform the question pairs.</a:t>
            </a:r>
            <a:endParaRPr>
              <a:solidFill>
                <a:schemeClr val="dk1"/>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g18c1f0a8a1e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8" name="Google Shape;478;g18c1f0a8a1e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Presenting in a normal way is boring! Instead, let me introduce you two CS3244 students who helped us in this project Alice and Bob. Are you excited to witness how they are going to tackle our day-to-day problem? Let us begin!</a:t>
            </a:r>
            <a:endParaRPr/>
          </a:p>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8" name="Shape 638"/>
        <p:cNvGrpSpPr/>
        <p:nvPr/>
      </p:nvGrpSpPr>
      <p:grpSpPr>
        <a:xfrm>
          <a:off x="0" y="0"/>
          <a:ext cx="0" cy="0"/>
          <a:chOff x="0" y="0"/>
          <a:chExt cx="0" cy="0"/>
        </a:xfrm>
      </p:grpSpPr>
      <p:sp>
        <p:nvSpPr>
          <p:cNvPr id="639" name="Google Shape;639;g18c38ff6809_3_2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0" name="Google Shape;640;g18c38ff6809_3_2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Bob explained that BERT is a transformer-based language model. Because it is bi-directional and has attention layers, it can outperform Bag of Words and Word2Vec. Therefore, they used BERT to transform each question into a 768-dimension vector.</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5" name="Shape 645"/>
        <p:cNvGrpSpPr/>
        <p:nvPr/>
      </p:nvGrpSpPr>
      <p:grpSpPr>
        <a:xfrm>
          <a:off x="0" y="0"/>
          <a:ext cx="0" cy="0"/>
          <a:chOff x="0" y="0"/>
          <a:chExt cx="0" cy="0"/>
        </a:xfrm>
      </p:grpSpPr>
      <p:sp>
        <p:nvSpPr>
          <p:cNvPr id="646" name="Google Shape;646;g18c38ff6809_3_2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7" name="Google Shape;647;g18c38ff6809_3_2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Alice is aware of the curse of dimensionality and feels that 768 is a very large number. </a:t>
            </a:r>
            <a:r>
              <a:rPr lang="en"/>
              <a:t>Besides, </a:t>
            </a:r>
            <a:r>
              <a:rPr lang="en"/>
              <a:t>the features in the vectors do not provide a clear and interpretable meaning.</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1" name="Shape 651"/>
        <p:cNvGrpSpPr/>
        <p:nvPr/>
      </p:nvGrpSpPr>
      <p:grpSpPr>
        <a:xfrm>
          <a:off x="0" y="0"/>
          <a:ext cx="0" cy="0"/>
          <a:chOff x="0" y="0"/>
          <a:chExt cx="0" cy="0"/>
        </a:xfrm>
      </p:grpSpPr>
      <p:sp>
        <p:nvSpPr>
          <p:cNvPr id="652" name="Google Shape;652;g18b9123922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3" name="Google Shape;653;g18b9123922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 reduce the dimension, they extracted 47 features based on the question pairs and their embeddings generated. The features are listed in the reference below. Then they decided to use recursive feature elimination, or RFE, to find the most important features.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8" name="Shape 658"/>
        <p:cNvGrpSpPr/>
        <p:nvPr/>
      </p:nvGrpSpPr>
      <p:grpSpPr>
        <a:xfrm>
          <a:off x="0" y="0"/>
          <a:ext cx="0" cy="0"/>
          <a:chOff x="0" y="0"/>
          <a:chExt cx="0" cy="0"/>
        </a:xfrm>
      </p:grpSpPr>
      <p:sp>
        <p:nvSpPr>
          <p:cNvPr id="659" name="Google Shape;659;g18c38ff6809_3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0" name="Google Shape;660;g18c38ff6809_3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after cleaning the dataset and deciding on using RFE, Alice suggested to use traditional models like decision tree, kNN, and logistic regression.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5" name="Shape 665"/>
        <p:cNvGrpSpPr/>
        <p:nvPr/>
      </p:nvGrpSpPr>
      <p:grpSpPr>
        <a:xfrm>
          <a:off x="0" y="0"/>
          <a:ext cx="0" cy="0"/>
          <a:chOff x="0" y="0"/>
          <a:chExt cx="0" cy="0"/>
        </a:xfrm>
      </p:grpSpPr>
      <p:sp>
        <p:nvSpPr>
          <p:cNvPr id="666" name="Google Shape;666;g18badeae7e4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7" name="Google Shape;667;g18badeae7e4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highlight>
                  <a:srgbClr val="FFFFFF"/>
                </a:highlight>
              </a:rPr>
              <a:t>They performed RFE on these models and found out that the least number of features without significant fall in performance are 15 and 20 for decision tree and logistic regression respectively.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0" name="Shape 680"/>
        <p:cNvGrpSpPr/>
        <p:nvPr/>
      </p:nvGrpSpPr>
      <p:grpSpPr>
        <a:xfrm>
          <a:off x="0" y="0"/>
          <a:ext cx="0" cy="0"/>
          <a:chOff x="0" y="0"/>
          <a:chExt cx="0" cy="0"/>
        </a:xfrm>
      </p:grpSpPr>
      <p:sp>
        <p:nvSpPr>
          <p:cNvPr id="681" name="Google Shape;681;g18badeae7e4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2" name="Google Shape;682;g18badeae7e4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However, Scikit-learn’s implementation of kNN doesn</a:t>
            </a:r>
            <a:r>
              <a:rPr lang="en"/>
              <a:t>'t support feature selection, so all 47 features are used for kNN.</a:t>
            </a:r>
            <a:endParaRPr/>
          </a:p>
          <a:p>
            <a:pPr indent="0" lvl="0" marL="0" rtl="0" algn="l">
              <a:spcBef>
                <a:spcPts val="0"/>
              </a:spcBef>
              <a:spcAft>
                <a:spcPts val="0"/>
              </a:spcAft>
              <a:buNone/>
            </a:pPr>
            <a:r>
              <a:t/>
            </a:r>
            <a:endParaRPr/>
          </a:p>
          <a:p>
            <a:pPr indent="0" lvl="0" marL="0" rtl="0" algn="l">
              <a:spcBef>
                <a:spcPts val="0"/>
              </a:spcBef>
              <a:spcAft>
                <a:spcPts val="0"/>
              </a:spcAft>
              <a:buNone/>
            </a:pPr>
            <a:r>
              <a:rPr lang="en" strike="sngStrike"/>
              <a:t>Note: This is fine since the number of features is less than one-fifth of the number of data instances, a rule of thumb provided in the lecture. </a:t>
            </a:r>
            <a:endParaRPr strike="sngStrike"/>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7" name="Shape 687"/>
        <p:cNvGrpSpPr/>
        <p:nvPr/>
      </p:nvGrpSpPr>
      <p:grpSpPr>
        <a:xfrm>
          <a:off x="0" y="0"/>
          <a:ext cx="0" cy="0"/>
          <a:chOff x="0" y="0"/>
          <a:chExt cx="0" cy="0"/>
        </a:xfrm>
      </p:grpSpPr>
      <p:sp>
        <p:nvSpPr>
          <p:cNvPr id="688" name="Google Shape;688;g18badeae7e4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9" name="Google Shape;689;g18badeae7e4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table shows </a:t>
            </a:r>
            <a:r>
              <a:rPr lang="en"/>
              <a:t>the most important features for the three models.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4" name="Shape 694"/>
        <p:cNvGrpSpPr/>
        <p:nvPr/>
      </p:nvGrpSpPr>
      <p:grpSpPr>
        <a:xfrm>
          <a:off x="0" y="0"/>
          <a:ext cx="0" cy="0"/>
          <a:chOff x="0" y="0"/>
          <a:chExt cx="0" cy="0"/>
        </a:xfrm>
      </p:grpSpPr>
      <p:sp>
        <p:nvSpPr>
          <p:cNvPr id="695" name="Google Shape;695;g18f0e80ff4c_2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6" name="Google Shape;696;g18f0e80ff4c_2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After data cleaning and reducing dimensionality,</a:t>
            </a:r>
            <a:r>
              <a:rPr lang="en"/>
              <a:t> they are ready to train the models.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2" name="Shape 702"/>
        <p:cNvGrpSpPr/>
        <p:nvPr/>
      </p:nvGrpSpPr>
      <p:grpSpPr>
        <a:xfrm>
          <a:off x="0" y="0"/>
          <a:ext cx="0" cy="0"/>
          <a:chOff x="0" y="0"/>
          <a:chExt cx="0" cy="0"/>
        </a:xfrm>
      </p:grpSpPr>
      <p:sp>
        <p:nvSpPr>
          <p:cNvPr id="703" name="Google Shape;703;g18b91ecf758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4" name="Google Shape;704;g18b91ecf758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Alice and Bob used cross validation on the trai</a:t>
            </a:r>
            <a:r>
              <a:rPr lang="en"/>
              <a:t>ning set</a:t>
            </a:r>
            <a:r>
              <a:rPr lang="en"/>
              <a:t> to </a:t>
            </a:r>
            <a:r>
              <a:rPr lang="en"/>
              <a:t>find out the optimal value of hyperparameters for the different models, </a:t>
            </a:r>
            <a:r>
              <a:rPr lang="en" strike="sngStrike"/>
              <a:t>which are number of neighbours for kNN, max depth for decision tree, and inverse of regularisation parameter for logistic regression.</a:t>
            </a:r>
            <a:r>
              <a:rPr lang="en"/>
              <a:t> to increase the models’ performance.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8" name="Shape 708"/>
        <p:cNvGrpSpPr/>
        <p:nvPr/>
      </p:nvGrpSpPr>
      <p:grpSpPr>
        <a:xfrm>
          <a:off x="0" y="0"/>
          <a:ext cx="0" cy="0"/>
          <a:chOff x="0" y="0"/>
          <a:chExt cx="0" cy="0"/>
        </a:xfrm>
      </p:grpSpPr>
      <p:sp>
        <p:nvSpPr>
          <p:cNvPr id="709" name="Google Shape;709;g18badeae7e4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0" name="Google Shape;710;g18badeae7e4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From the graphs, </a:t>
            </a:r>
            <a:r>
              <a:rPr lang="en"/>
              <a:t>the optimal number of neighbours is 4 for kNN. For decision tree, 8 is the optimal max depth.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g18c1f0a8a1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1" name="Google Shape;491;g18c1f0a8a1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Well, you know, every project has a purpose. Our project is no exception. It starts when Alice wonder why big tech </a:t>
            </a:r>
            <a:r>
              <a:rPr lang="en"/>
              <a:t>company like Yahoo and Google failed their Q&amp;A platform product. Although Bob never ask for it, but she then tell Bob her hypothesis. She said: “There are too many duplicated information. We must identify them to ensure the quality and quantity of the content!”</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2" name="Shape 722"/>
        <p:cNvGrpSpPr/>
        <p:nvPr/>
      </p:nvGrpSpPr>
      <p:grpSpPr>
        <a:xfrm>
          <a:off x="0" y="0"/>
          <a:ext cx="0" cy="0"/>
          <a:chOff x="0" y="0"/>
          <a:chExt cx="0" cy="0"/>
        </a:xfrm>
      </p:grpSpPr>
      <p:sp>
        <p:nvSpPr>
          <p:cNvPr id="723" name="Google Shape;723;g18c38ff6809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4" name="Google Shape;724;g18c38ff6809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logis</a:t>
            </a:r>
            <a:r>
              <a:rPr lang="en"/>
              <a:t>tic regression, the optimal inverse of regularisation parameter C is 1.</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Highest point </a:t>
            </a:r>
            <a:endParaRPr/>
          </a:p>
          <a:p>
            <a:pPr indent="0" lvl="0" marL="0" rtl="0" algn="l">
              <a:spcBef>
                <a:spcPts val="0"/>
              </a:spcBef>
              <a:spcAft>
                <a:spcPts val="0"/>
              </a:spcAft>
              <a:buNone/>
            </a:pPr>
            <a:r>
              <a:rPr lang="en"/>
              <a:t>https://stats.stackexchange.com/questions/332838/how-to-interpret-stable-and-overlapping-learning-curves</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1" name="Shape 731"/>
        <p:cNvGrpSpPr/>
        <p:nvPr/>
      </p:nvGrpSpPr>
      <p:grpSpPr>
        <a:xfrm>
          <a:off x="0" y="0"/>
          <a:ext cx="0" cy="0"/>
          <a:chOff x="0" y="0"/>
          <a:chExt cx="0" cy="0"/>
        </a:xfrm>
      </p:grpSpPr>
      <p:sp>
        <p:nvSpPr>
          <p:cNvPr id="732" name="Google Shape;732;g18c1f0a8a1e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3" name="Google Shape;733;g18c1f0a8a1e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Now let</a:t>
            </a:r>
            <a:r>
              <a:rPr lang="en"/>
              <a:t>'s look at the macro analysis of Alice and Bob’s models.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6" name="Shape 736"/>
        <p:cNvGrpSpPr/>
        <p:nvPr/>
      </p:nvGrpSpPr>
      <p:grpSpPr>
        <a:xfrm>
          <a:off x="0" y="0"/>
          <a:ext cx="0" cy="0"/>
          <a:chOff x="0" y="0"/>
          <a:chExt cx="0" cy="0"/>
        </a:xfrm>
      </p:grpSpPr>
      <p:sp>
        <p:nvSpPr>
          <p:cNvPr id="737" name="Google Shape;737;g18c38ff6809_11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8" name="Google Shape;738;g18c38ff6809_11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They</a:t>
            </a:r>
            <a:r>
              <a:rPr lang="en"/>
              <a:t> decided to focus on precision because if they mislabelled questions that are different as duplicates, this may lead to these questions being removed from Quora.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2" name="Shape 742"/>
        <p:cNvGrpSpPr/>
        <p:nvPr/>
      </p:nvGrpSpPr>
      <p:grpSpPr>
        <a:xfrm>
          <a:off x="0" y="0"/>
          <a:ext cx="0" cy="0"/>
          <a:chOff x="0" y="0"/>
          <a:chExt cx="0" cy="0"/>
        </a:xfrm>
      </p:grpSpPr>
      <p:sp>
        <p:nvSpPr>
          <p:cNvPr id="743" name="Google Shape;743;g18badeae7e4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4" name="Google Shape;744;g18badeae7e4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confusion matrix and different performance metrics for kNN are shown here. The macro and micro average for precision are 0.79.</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Note: Can mention lecture slide to explain why macro and weighted are the same</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9" name="Shape 749"/>
        <p:cNvGrpSpPr/>
        <p:nvPr/>
      </p:nvGrpSpPr>
      <p:grpSpPr>
        <a:xfrm>
          <a:off x="0" y="0"/>
          <a:ext cx="0" cy="0"/>
          <a:chOff x="0" y="0"/>
          <a:chExt cx="0" cy="0"/>
        </a:xfrm>
      </p:grpSpPr>
      <p:sp>
        <p:nvSpPr>
          <p:cNvPr id="750" name="Google Shape;750;g18be43ce0ce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1" name="Google Shape;751;g18be43ce0ce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highlight>
                  <a:srgbClr val="FFFFFF"/>
                </a:highlight>
              </a:rPr>
              <a:t>Further </a:t>
            </a:r>
            <a:r>
              <a:rPr lang="en">
                <a:solidFill>
                  <a:schemeClr val="dk1"/>
                </a:solidFill>
                <a:highlight>
                  <a:srgbClr val="FFFFFF"/>
                </a:highlight>
              </a:rPr>
              <a:t>detailed</a:t>
            </a:r>
            <a:r>
              <a:rPr lang="en">
                <a:solidFill>
                  <a:schemeClr val="dk1"/>
                </a:solidFill>
                <a:highlight>
                  <a:srgbClr val="FFFFFF"/>
                </a:highlight>
              </a:rPr>
              <a:t> analysis of kNN is difficult. After scaling, the value of every feature is between -1 and 1. Since kNN relies on difference in feature distance, every feature will produce a similar effect.</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5" name="Shape 755"/>
        <p:cNvGrpSpPr/>
        <p:nvPr/>
      </p:nvGrpSpPr>
      <p:grpSpPr>
        <a:xfrm>
          <a:off x="0" y="0"/>
          <a:ext cx="0" cy="0"/>
          <a:chOff x="0" y="0"/>
          <a:chExt cx="0" cy="0"/>
        </a:xfrm>
      </p:grpSpPr>
      <p:sp>
        <p:nvSpPr>
          <p:cNvPr id="756" name="Google Shape;756;g18badeae7e4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7" name="Google Shape;757;g18badeae7e4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decision tree, the macro and micro average for precision are 0.83.</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2" name="Shape 762"/>
        <p:cNvGrpSpPr/>
        <p:nvPr/>
      </p:nvGrpSpPr>
      <p:grpSpPr>
        <a:xfrm>
          <a:off x="0" y="0"/>
          <a:ext cx="0" cy="0"/>
          <a:chOff x="0" y="0"/>
          <a:chExt cx="0" cy="0"/>
        </a:xfrm>
      </p:grpSpPr>
      <p:sp>
        <p:nvSpPr>
          <p:cNvPr id="763" name="Google Shape;763;g18be43ce0ce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4" name="Google Shape;764;g18be43ce0ce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rPr>
              <a:t>Looking at the decision tree, Alice and Bob discovered that the first </a:t>
            </a:r>
            <a:r>
              <a:rPr lang="en">
                <a:solidFill>
                  <a:schemeClr val="dk1"/>
                </a:solidFill>
              </a:rPr>
              <a:t>chosen</a:t>
            </a:r>
            <a:r>
              <a:rPr lang="en">
                <a:solidFill>
                  <a:schemeClr val="dk1"/>
                </a:solidFill>
              </a:rPr>
              <a:t> feature to split on is cwc_max, which is the ratio of common word count to the max length of word count of question 1 and 2.</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9" name="Shape 769"/>
        <p:cNvGrpSpPr/>
        <p:nvPr/>
      </p:nvGrpSpPr>
      <p:grpSpPr>
        <a:xfrm>
          <a:off x="0" y="0"/>
          <a:ext cx="0" cy="0"/>
          <a:chOff x="0" y="0"/>
          <a:chExt cx="0" cy="0"/>
        </a:xfrm>
      </p:grpSpPr>
      <p:sp>
        <p:nvSpPr>
          <p:cNvPr id="770" name="Google Shape;770;g18be43ce0ce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1" name="Google Shape;771;g18be43ce0ce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highlight>
                  <a:srgbClr val="FFFFFF"/>
                </a:highlight>
              </a:rPr>
              <a:t>Besides that, the frequency of question 2 and question 1 are the next most important features that the decision tree uses to split the data.</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5" name="Shape 775"/>
        <p:cNvGrpSpPr/>
        <p:nvPr/>
      </p:nvGrpSpPr>
      <p:grpSpPr>
        <a:xfrm>
          <a:off x="0" y="0"/>
          <a:ext cx="0" cy="0"/>
          <a:chOff x="0" y="0"/>
          <a:chExt cx="0" cy="0"/>
        </a:xfrm>
      </p:grpSpPr>
      <p:sp>
        <p:nvSpPr>
          <p:cNvPr id="776" name="Google Shape;776;g18badeae7e4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7" name="Google Shape;777;g18badeae7e4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Moving on to logistic regression, the macro and micro average for precision are 0.81.</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2" name="Shape 782"/>
        <p:cNvGrpSpPr/>
        <p:nvPr/>
      </p:nvGrpSpPr>
      <p:grpSpPr>
        <a:xfrm>
          <a:off x="0" y="0"/>
          <a:ext cx="0" cy="0"/>
          <a:chOff x="0" y="0"/>
          <a:chExt cx="0" cy="0"/>
        </a:xfrm>
      </p:grpSpPr>
      <p:sp>
        <p:nvSpPr>
          <p:cNvPr id="783" name="Google Shape;783;g18be43ce0c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4" name="Google Shape;784;g18be43ce0c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feature attribution graph shows that the question frequency features such as frequency of question 1 and 2, as well as the sum of these two frequencies are the strongest indicators when predicting duplicates.</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g18f0e80ff4c_1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0" name="Google Shape;500;g18f0e80ff4c_1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latin typeface="Maven Pro"/>
                <a:ea typeface="Maven Pro"/>
                <a:cs typeface="Maven Pro"/>
                <a:sym typeface="Maven Pro"/>
              </a:rPr>
              <a:t>But, detecting duplicate questions is a challenging problem! </a:t>
            </a:r>
            <a:r>
              <a:rPr lang="en">
                <a:solidFill>
                  <a:schemeClr val="dk1"/>
                </a:solidFill>
                <a:latin typeface="Maven Pro"/>
                <a:ea typeface="Maven Pro"/>
                <a:cs typeface="Maven Pro"/>
                <a:sym typeface="Maven Pro"/>
              </a:rPr>
              <a:t>Here is an example, these two questions look the same but</a:t>
            </a:r>
            <a:r>
              <a:rPr lang="en" sz="1150">
                <a:solidFill>
                  <a:schemeClr val="dk1"/>
                </a:solidFill>
                <a:latin typeface="Maven Pro"/>
                <a:ea typeface="Maven Pro"/>
                <a:cs typeface="Maven Pro"/>
                <a:sym typeface="Maven Pro"/>
              </a:rPr>
              <a:t> 'naive' vs 'dumb' makes them different semantically. Alice asked: “What if we are able to determine identical question using computer, maybe with Machine Learning?”</a:t>
            </a:r>
            <a:endParaRPr sz="1150">
              <a:solidFill>
                <a:schemeClr val="dk1"/>
              </a:solidFill>
              <a:latin typeface="Maven Pro"/>
              <a:ea typeface="Maven Pro"/>
              <a:cs typeface="Maven Pro"/>
              <a:sym typeface="Maven Pro"/>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1" name="Shape 791"/>
        <p:cNvGrpSpPr/>
        <p:nvPr/>
      </p:nvGrpSpPr>
      <p:grpSpPr>
        <a:xfrm>
          <a:off x="0" y="0"/>
          <a:ext cx="0" cy="0"/>
          <a:chOff x="0" y="0"/>
          <a:chExt cx="0" cy="0"/>
        </a:xfrm>
      </p:grpSpPr>
      <p:sp>
        <p:nvSpPr>
          <p:cNvPr id="792" name="Google Shape;792;g18c1f0a8a1e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3" name="Google Shape;793;g18c1f0a8a1e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After obtaining a decently high performance metrics, Alice and Bob were eager to find out how these models would perform at the microscopic level.</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6" name="Shape 796"/>
        <p:cNvGrpSpPr/>
        <p:nvPr/>
      </p:nvGrpSpPr>
      <p:grpSpPr>
        <a:xfrm>
          <a:off x="0" y="0"/>
          <a:ext cx="0" cy="0"/>
          <a:chOff x="0" y="0"/>
          <a:chExt cx="0" cy="0"/>
        </a:xfrm>
      </p:grpSpPr>
      <p:sp>
        <p:nvSpPr>
          <p:cNvPr id="797" name="Google Shape;797;g18be43ce0ce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8" name="Google Shape;798;g18be43ce0ce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They</a:t>
            </a:r>
            <a:r>
              <a:rPr lang="en"/>
              <a:t> then applied the models to a pair of the questions in the dataset. As you might have guessed, these models are able to predict the result correctly. But that's not saying much, isn't it?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3" name="Shape 803"/>
        <p:cNvGrpSpPr/>
        <p:nvPr/>
      </p:nvGrpSpPr>
      <p:grpSpPr>
        <a:xfrm>
          <a:off x="0" y="0"/>
          <a:ext cx="0" cy="0"/>
          <a:chOff x="0" y="0"/>
          <a:chExt cx="0" cy="0"/>
        </a:xfrm>
      </p:grpSpPr>
      <p:sp>
        <p:nvSpPr>
          <p:cNvPr id="804" name="Google Shape;804;g18c38ff6809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5" name="Google Shape;805;g18c38ff6809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This prediction does help to reaffirm my confidence but is that really enough for us to trust the models, asked Alice. Indeed, it would be better if they could understand why the classifiers are making such predictions.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strike="sngStrike"/>
              <a:t>They recall from the CS3244 class that an explanation is a local linear approximation of the model’s behavior. </a:t>
            </a:r>
            <a:r>
              <a:rPr lang="en" strike="sngStrike"/>
              <a:t>While the model may be very complex globally, it is easier to approximate it around the vicinity of this particular instance and this is essentially the idea of LIME. </a:t>
            </a:r>
            <a:endParaRPr strike="sngStrike"/>
          </a:p>
          <a:p>
            <a:pPr indent="0" lvl="0" marL="0" rtl="0" algn="l">
              <a:spcBef>
                <a:spcPts val="0"/>
              </a:spcBef>
              <a:spcAft>
                <a:spcPts val="0"/>
              </a:spcAft>
              <a:buNone/>
            </a:pPr>
            <a:r>
              <a:t/>
            </a:r>
            <a:endParaRPr/>
          </a:p>
          <a:p>
            <a:pPr indent="0" lvl="0" marL="0" rtl="0" algn="l">
              <a:spcBef>
                <a:spcPts val="0"/>
              </a:spcBef>
              <a:spcAft>
                <a:spcPts val="0"/>
              </a:spcAft>
              <a:buNone/>
            </a:pPr>
            <a:r>
              <a:rPr lang="en"/>
              <a:t>Following the idea of LIME, they perturbed this instance so they could learn a sparse linear model around it as an explanation that would help them compare</a:t>
            </a:r>
            <a:r>
              <a:rPr lang="en"/>
              <a:t> the </a:t>
            </a:r>
            <a:r>
              <a:rPr lang="en"/>
              <a:t>competing models by getting insights into them.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0" name="Shape 810"/>
        <p:cNvGrpSpPr/>
        <p:nvPr/>
      </p:nvGrpSpPr>
      <p:grpSpPr>
        <a:xfrm>
          <a:off x="0" y="0"/>
          <a:ext cx="0" cy="0"/>
          <a:chOff x="0" y="0"/>
          <a:chExt cx="0" cy="0"/>
        </a:xfrm>
      </p:grpSpPr>
      <p:sp>
        <p:nvSpPr>
          <p:cNvPr id="811" name="Google Shape;811;g18c38ff6809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2" name="Google Shape;812;g18c38ff6809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trike="sngStrike"/>
              <a:t>For the KNN model, they observed a confidence level of 75%, implying that 6 out of its 8 nearest neighbours are duplicates. </a:t>
            </a:r>
            <a:endParaRPr strike="sngStrike"/>
          </a:p>
          <a:p>
            <a:pPr indent="0" lvl="0" marL="0" rtl="0" algn="l">
              <a:spcBef>
                <a:spcPts val="0"/>
              </a:spcBef>
              <a:spcAft>
                <a:spcPts val="0"/>
              </a:spcAft>
              <a:buClr>
                <a:schemeClr val="dk1"/>
              </a:buClr>
              <a:buSzPts val="1100"/>
              <a:buFont typeface="Arial"/>
              <a:buNone/>
            </a:pPr>
            <a:r>
              <a:t/>
            </a:r>
            <a:endParaRPr strike="sngStrike"/>
          </a:p>
          <a:p>
            <a:pPr indent="0" lvl="0" marL="0" rtl="0" algn="l">
              <a:spcBef>
                <a:spcPts val="0"/>
              </a:spcBef>
              <a:spcAft>
                <a:spcPts val="0"/>
              </a:spcAft>
              <a:buNone/>
            </a:pPr>
            <a:r>
              <a:rPr lang="en" strike="sngStrike"/>
              <a:t>Besides, as we can see from the local explanation graph, frequency difference is the strongest indicator, meaning that this instance is closely related to its neighbours by this feature. </a:t>
            </a:r>
            <a:endParaRPr strike="sngStrike"/>
          </a:p>
          <a:p>
            <a:pPr indent="0" lvl="0" marL="0" rtl="0" algn="l">
              <a:spcBef>
                <a:spcPts val="0"/>
              </a:spcBef>
              <a:spcAft>
                <a:spcPts val="0"/>
              </a:spcAft>
              <a:buNone/>
            </a:pPr>
            <a:r>
              <a:t/>
            </a:r>
            <a:endParaRPr strike="sngStrike"/>
          </a:p>
          <a:p>
            <a:pPr indent="0" lvl="0" marL="0" rtl="0" algn="l">
              <a:spcBef>
                <a:spcPts val="0"/>
              </a:spcBef>
              <a:spcAft>
                <a:spcPts val="0"/>
              </a:spcAft>
              <a:buNone/>
            </a:pPr>
            <a:r>
              <a:rPr lang="en">
                <a:solidFill>
                  <a:schemeClr val="dk1"/>
                </a:solidFill>
              </a:rPr>
              <a:t>For the KNN model, they observed a confidence level of 75% and that the frequency difference is the strongest indicator for being duplicates. </a:t>
            </a:r>
            <a:endParaRPr>
              <a:solidFill>
                <a:schemeClr val="dk1"/>
              </a:solidFill>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9" name="Shape 819"/>
        <p:cNvGrpSpPr/>
        <p:nvPr/>
      </p:nvGrpSpPr>
      <p:grpSpPr>
        <a:xfrm>
          <a:off x="0" y="0"/>
          <a:ext cx="0" cy="0"/>
          <a:chOff x="0" y="0"/>
          <a:chExt cx="0" cy="0"/>
        </a:xfrm>
      </p:grpSpPr>
      <p:sp>
        <p:nvSpPr>
          <p:cNvPr id="820" name="Google Shape;820;g18be43ce0ce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1" name="Google Shape;821;g18be43ce0ce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trike="sngStrike"/>
              <a:t>For the decision tree, they observed a confidence level of 68%, implying that 68% of the samples that falls into th</a:t>
            </a:r>
            <a:r>
              <a:rPr lang="en" strike="sngStrike"/>
              <a:t>e </a:t>
            </a:r>
            <a:r>
              <a:rPr lang="en" strike="sngStrike"/>
              <a:t>leaf are duplicates.</a:t>
            </a:r>
            <a:endParaRPr strike="sngStrike"/>
          </a:p>
          <a:p>
            <a:pPr indent="0" lvl="0" marL="0" rtl="0" algn="l">
              <a:spcBef>
                <a:spcPts val="0"/>
              </a:spcBef>
              <a:spcAft>
                <a:spcPts val="0"/>
              </a:spcAft>
              <a:buNone/>
            </a:pPr>
            <a:r>
              <a:t/>
            </a:r>
            <a:endParaRPr strike="sngStrike"/>
          </a:p>
          <a:p>
            <a:pPr indent="0" lvl="0" marL="0" rtl="0" algn="l">
              <a:spcBef>
                <a:spcPts val="0"/>
              </a:spcBef>
              <a:spcAft>
                <a:spcPts val="0"/>
              </a:spcAft>
              <a:buNone/>
            </a:pPr>
            <a:r>
              <a:rPr lang="en" strike="sngStrike"/>
              <a:t>The local explanation is kinda similar to the structure of the decision tree. For instance, </a:t>
            </a:r>
            <a:r>
              <a:rPr lang="en" strike="sngStrike">
                <a:solidFill>
                  <a:schemeClr val="dk1"/>
                </a:solidFill>
              </a:rPr>
              <a:t>the</a:t>
            </a:r>
            <a:r>
              <a:rPr lang="en" strike="sngStrike">
                <a:solidFill>
                  <a:schemeClr val="dk1"/>
                </a:solidFill>
              </a:rPr>
              <a:t> cwc_max feature </a:t>
            </a:r>
            <a:r>
              <a:rPr lang="en" strike="sngStrike"/>
              <a:t>has the largest positive influence because it is the first split condition of the tree.</a:t>
            </a:r>
            <a:endParaRPr strike="sngStrike"/>
          </a:p>
          <a:p>
            <a:pPr indent="0" lvl="0" marL="0" rtl="0" algn="l">
              <a:spcBef>
                <a:spcPts val="0"/>
              </a:spcBef>
              <a:spcAft>
                <a:spcPts val="0"/>
              </a:spcAft>
              <a:buNone/>
            </a:pPr>
            <a:r>
              <a:t/>
            </a:r>
            <a:endParaRPr strike="sngStrike"/>
          </a:p>
          <a:p>
            <a:pPr indent="0" lvl="0" marL="0" rtl="0" algn="l">
              <a:spcBef>
                <a:spcPts val="0"/>
              </a:spcBef>
              <a:spcAft>
                <a:spcPts val="0"/>
              </a:spcAft>
              <a:buClr>
                <a:schemeClr val="dk1"/>
              </a:buClr>
              <a:buSzPts val="1100"/>
              <a:buFont typeface="Arial"/>
              <a:buNone/>
            </a:pPr>
            <a:r>
              <a:rPr lang="en">
                <a:solidFill>
                  <a:schemeClr val="dk1"/>
                </a:solidFill>
              </a:rPr>
              <a:t>For the decision tree, t</a:t>
            </a:r>
            <a:r>
              <a:rPr lang="en">
                <a:solidFill>
                  <a:schemeClr val="dk1"/>
                </a:solidFill>
              </a:rPr>
              <a:t>he local explanation is kinda similar to the model structure. For instance, the cwc_max feature has the largest influence because it is the first split condition of the tree as we have seen earlier.</a:t>
            </a:r>
            <a:endParaRPr strike="sngStrike"/>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8" name="Shape 828"/>
        <p:cNvGrpSpPr/>
        <p:nvPr/>
      </p:nvGrpSpPr>
      <p:grpSpPr>
        <a:xfrm>
          <a:off x="0" y="0"/>
          <a:ext cx="0" cy="0"/>
          <a:chOff x="0" y="0"/>
          <a:chExt cx="0" cy="0"/>
        </a:xfrm>
      </p:grpSpPr>
      <p:sp>
        <p:nvSpPr>
          <p:cNvPr id="829" name="Google Shape;829;g18be43ce0ce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0" name="Google Shape;830;g18be43ce0ce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Whereas for the logistic regression, the squared euclidean distance, </a:t>
            </a:r>
            <a:r>
              <a:rPr lang="en"/>
              <a:t>the </a:t>
            </a:r>
            <a:r>
              <a:rPr lang="en"/>
              <a:t>frequency difference and the token sort ratio are the main reasons the model decides that these two questions are duplicates.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7" name="Shape 837"/>
        <p:cNvGrpSpPr/>
        <p:nvPr/>
      </p:nvGrpSpPr>
      <p:grpSpPr>
        <a:xfrm>
          <a:off x="0" y="0"/>
          <a:ext cx="0" cy="0"/>
          <a:chOff x="0" y="0"/>
          <a:chExt cx="0" cy="0"/>
        </a:xfrm>
      </p:grpSpPr>
      <p:sp>
        <p:nvSpPr>
          <p:cNvPr id="838" name="Google Shape;838;g18be43ce0ce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9" name="Google Shape;839;g18be43ce0ce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trike="sngStrike"/>
              <a:t>This slide shows the summary of the comparisons between these 3 models. </a:t>
            </a:r>
            <a:endParaRPr strike="sngStrike"/>
          </a:p>
          <a:p>
            <a:pPr indent="0" lvl="0" marL="0" rtl="0" algn="l">
              <a:spcBef>
                <a:spcPts val="0"/>
              </a:spcBef>
              <a:spcAft>
                <a:spcPts val="0"/>
              </a:spcAft>
              <a:buNone/>
            </a:pPr>
            <a:r>
              <a:t/>
            </a:r>
            <a:endParaRPr/>
          </a:p>
          <a:p>
            <a:pPr indent="0" lvl="0" marL="0" rtl="0" algn="l">
              <a:spcBef>
                <a:spcPts val="0"/>
              </a:spcBef>
              <a:spcAft>
                <a:spcPts val="0"/>
              </a:spcAft>
              <a:buNone/>
            </a:pPr>
            <a:r>
              <a:rPr lang="en"/>
              <a:t>Alice and Bob noticed that the KNN has the highest confidence level while the decision tree has the largest percentage of supporting features among the top 5 most </a:t>
            </a:r>
            <a:r>
              <a:rPr lang="en"/>
              <a:t>influential</a:t>
            </a:r>
            <a:r>
              <a:rPr lang="en"/>
              <a:t> features in each model for this particular instance.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4" name="Shape 844"/>
        <p:cNvGrpSpPr/>
        <p:nvPr/>
      </p:nvGrpSpPr>
      <p:grpSpPr>
        <a:xfrm>
          <a:off x="0" y="0"/>
          <a:ext cx="0" cy="0"/>
          <a:chOff x="0" y="0"/>
          <a:chExt cx="0" cy="0"/>
        </a:xfrm>
      </p:grpSpPr>
      <p:sp>
        <p:nvSpPr>
          <p:cNvPr id="845" name="Google Shape;845;g18be43ce0ce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6" name="Google Shape;846;g18be43ce0ce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At first glance, the Logistic Regression appear</a:t>
            </a:r>
            <a:r>
              <a:rPr lang="en"/>
              <a:t>s</a:t>
            </a:r>
            <a:r>
              <a:rPr lang="en"/>
              <a:t> inferior to the other two models. However, this may not be the case.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strike="sngStrike"/>
              <a:t>Both of these models rely too much on its local community, which makes them really noise sensitive.</a:t>
            </a:r>
            <a:r>
              <a:rPr lang="en"/>
              <a:t> </a:t>
            </a:r>
            <a:r>
              <a:rPr lang="en" strike="sngStrike"/>
              <a:t>As we cant be sure that the dataset are completely noise free, this can cause some inaccuracies. </a:t>
            </a:r>
            <a:endParaRPr strike="sngStrike"/>
          </a:p>
          <a:p>
            <a:pPr indent="0" lvl="0" marL="0" rtl="0" algn="l">
              <a:spcBef>
                <a:spcPts val="0"/>
              </a:spcBef>
              <a:spcAft>
                <a:spcPts val="0"/>
              </a:spcAft>
              <a:buNone/>
            </a:pPr>
            <a:r>
              <a:t/>
            </a:r>
            <a:endParaRPr/>
          </a:p>
          <a:p>
            <a:pPr indent="0" lvl="0" marL="0" rtl="0" algn="l">
              <a:spcBef>
                <a:spcPts val="0"/>
              </a:spcBef>
              <a:spcAft>
                <a:spcPts val="0"/>
              </a:spcAft>
              <a:buNone/>
            </a:pPr>
            <a:r>
              <a:rPr lang="en"/>
              <a:t>Bob argued that, the prediction probability may not be indicative of the model performance, for example when the standard deviation is large. If a model’s confidence level fluctuates a lot among different instances, then it may not be desirable as Bob would prefer a slightly lower but more consistent prediction probability. Not to mention that this is just an instance level analysis.</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3" name="Shape 853"/>
        <p:cNvGrpSpPr/>
        <p:nvPr/>
      </p:nvGrpSpPr>
      <p:grpSpPr>
        <a:xfrm>
          <a:off x="0" y="0"/>
          <a:ext cx="0" cy="0"/>
          <a:chOff x="0" y="0"/>
          <a:chExt cx="0" cy="0"/>
        </a:xfrm>
      </p:grpSpPr>
      <p:sp>
        <p:nvSpPr>
          <p:cNvPr id="854" name="Google Shape;854;g18c38ff6809_3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5" name="Google Shape;855;g18c38ff6809_3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Hold on. </a:t>
            </a:r>
            <a:r>
              <a:rPr lang="en"/>
              <a:t>Bob also noticed another strange phenomenon. How are frequency features relevant in decision making?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0" name="Shape 860"/>
        <p:cNvGrpSpPr/>
        <p:nvPr/>
      </p:nvGrpSpPr>
      <p:grpSpPr>
        <a:xfrm>
          <a:off x="0" y="0"/>
          <a:ext cx="0" cy="0"/>
          <a:chOff x="0" y="0"/>
          <a:chExt cx="0" cy="0"/>
        </a:xfrm>
      </p:grpSpPr>
      <p:sp>
        <p:nvSpPr>
          <p:cNvPr id="861" name="Google Shape;861;g18c1f0a8a1e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2" name="Google Shape;862;g18c1f0a8a1e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Bob did not believe that these features are actually important, and tried to remove them and retrain the model again. To his surprise, the precision score falls by about 3 - 5%</a:t>
            </a:r>
            <a:r>
              <a:rPr lang="en"/>
              <a:t>, which is huge.</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g18c1f0a8a1e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9" name="Google Shape;509;g18c1f0a8a1e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Bob says: “Then it will be a million-dollar project!”</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8" name="Shape 868"/>
        <p:cNvGrpSpPr/>
        <p:nvPr/>
      </p:nvGrpSpPr>
      <p:grpSpPr>
        <a:xfrm>
          <a:off x="0" y="0"/>
          <a:ext cx="0" cy="0"/>
          <a:chOff x="0" y="0"/>
          <a:chExt cx="0" cy="0"/>
        </a:xfrm>
      </p:grpSpPr>
      <p:sp>
        <p:nvSpPr>
          <p:cNvPr id="869" name="Google Shape;869;g18be43ce0ce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0" name="Google Shape;870;g18be43ce0ce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This is truly strange. </a:t>
            </a:r>
            <a:r>
              <a:rPr lang="en" strike="sngStrike">
                <a:solidFill>
                  <a:schemeClr val="dk1"/>
                </a:solidFill>
              </a:rPr>
              <a:t>They wonder how the frequency of questions can influence the prediction decision. </a:t>
            </a:r>
            <a:endParaRPr strike="sngStrike">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After some thought, it does make sense that it is more common for popular questions to have more duplicates.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However, including these features in the models may result in poorer performance when encountering new questions. They believe this is the trade-off that the Quora admins have to consider.</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6" name="Shape 876"/>
        <p:cNvGrpSpPr/>
        <p:nvPr/>
      </p:nvGrpSpPr>
      <p:grpSpPr>
        <a:xfrm>
          <a:off x="0" y="0"/>
          <a:ext cx="0" cy="0"/>
          <a:chOff x="0" y="0"/>
          <a:chExt cx="0" cy="0"/>
        </a:xfrm>
      </p:grpSpPr>
      <p:sp>
        <p:nvSpPr>
          <p:cNvPr id="877" name="Google Shape;877;g18be43ce0ce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8" name="Google Shape;878;g18be43ce0ce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To answer their research question 1</a:t>
            </a:r>
            <a:r>
              <a:rPr lang="en"/>
              <a:t>, all 3 models are able to predict the result quite well, even </a:t>
            </a:r>
            <a:r>
              <a:rPr lang="en"/>
              <a:t>though each of them requires different number and type of extracted features. </a:t>
            </a:r>
            <a:r>
              <a:rPr lang="en"/>
              <a:t>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rPr lang="en"/>
              <a:t>Based on the findings, they come to a consensus that there are no most important features to generalise the problem as it ultimately depends on how the individual approaches the problem. If the individual works like a decision tree, then those 15 features would be enough and the most critical for them to make a decent decision.</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2" name="Shape 882"/>
        <p:cNvGrpSpPr/>
        <p:nvPr/>
      </p:nvGrpSpPr>
      <p:grpSpPr>
        <a:xfrm>
          <a:off x="0" y="0"/>
          <a:ext cx="0" cy="0"/>
          <a:chOff x="0" y="0"/>
          <a:chExt cx="0" cy="0"/>
        </a:xfrm>
      </p:grpSpPr>
      <p:sp>
        <p:nvSpPr>
          <p:cNvPr id="883" name="Google Shape;883;g19051482ab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4" name="Google Shape;884;g19051482ab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Transition into NN</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9" name="Shape 889"/>
        <p:cNvGrpSpPr/>
        <p:nvPr/>
      </p:nvGrpSpPr>
      <p:grpSpPr>
        <a:xfrm>
          <a:off x="0" y="0"/>
          <a:ext cx="0" cy="0"/>
          <a:chOff x="0" y="0"/>
          <a:chExt cx="0" cy="0"/>
        </a:xfrm>
      </p:grpSpPr>
      <p:sp>
        <p:nvSpPr>
          <p:cNvPr id="890" name="Google Shape;890;g19051482abe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1" name="Google Shape;891;g19051482abe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Discuss general architecture, essentially mention input output</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1" name="Shape 911"/>
        <p:cNvGrpSpPr/>
        <p:nvPr/>
      </p:nvGrpSpPr>
      <p:grpSpPr>
        <a:xfrm>
          <a:off x="0" y="0"/>
          <a:ext cx="0" cy="0"/>
          <a:chOff x="0" y="0"/>
          <a:chExt cx="0" cy="0"/>
        </a:xfrm>
      </p:grpSpPr>
      <p:sp>
        <p:nvSpPr>
          <p:cNvPr id="912" name="Google Shape;912;g19051482abe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3" name="Google Shape;913;g19051482abe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Explain choice of neural network size</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9" name="Shape 919"/>
        <p:cNvGrpSpPr/>
        <p:nvPr/>
      </p:nvGrpSpPr>
      <p:grpSpPr>
        <a:xfrm>
          <a:off x="0" y="0"/>
          <a:ext cx="0" cy="0"/>
          <a:chOff x="0" y="0"/>
          <a:chExt cx="0" cy="0"/>
        </a:xfrm>
      </p:grpSpPr>
      <p:sp>
        <p:nvSpPr>
          <p:cNvPr id="920" name="Google Shape;920;g19051482abe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1" name="Google Shape;921;g19051482abe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Transition to evaluate</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5" name="Shape 925"/>
        <p:cNvGrpSpPr/>
        <p:nvPr/>
      </p:nvGrpSpPr>
      <p:grpSpPr>
        <a:xfrm>
          <a:off x="0" y="0"/>
          <a:ext cx="0" cy="0"/>
          <a:chOff x="0" y="0"/>
          <a:chExt cx="0" cy="0"/>
        </a:xfrm>
      </p:grpSpPr>
      <p:sp>
        <p:nvSpPr>
          <p:cNvPr id="926" name="Google Shape;926;g193c506a497_9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7" name="Google Shape;927;g193c506a497_9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Now let's look at the macro analysis of Alice and Bob’s models.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0" name="Shape 930"/>
        <p:cNvGrpSpPr/>
        <p:nvPr/>
      </p:nvGrpSpPr>
      <p:grpSpPr>
        <a:xfrm>
          <a:off x="0" y="0"/>
          <a:ext cx="0" cy="0"/>
          <a:chOff x="0" y="0"/>
          <a:chExt cx="0" cy="0"/>
        </a:xfrm>
      </p:grpSpPr>
      <p:sp>
        <p:nvSpPr>
          <p:cNvPr id="931" name="Google Shape;931;g18b91ecf758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2" name="Google Shape;932;g18b91ecf758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Show key metrics, not gonna go in depth</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8" name="Shape 938"/>
        <p:cNvGrpSpPr/>
        <p:nvPr/>
      </p:nvGrpSpPr>
      <p:grpSpPr>
        <a:xfrm>
          <a:off x="0" y="0"/>
          <a:ext cx="0" cy="0"/>
          <a:chOff x="0" y="0"/>
          <a:chExt cx="0" cy="0"/>
        </a:xfrm>
      </p:grpSpPr>
      <p:sp>
        <p:nvSpPr>
          <p:cNvPr id="939" name="Google Shape;939;g18c38ff6809_7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0" name="Google Shape;940;g18c38ff6809_7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Explain </a:t>
            </a:r>
            <a:r>
              <a:rPr lang="en"/>
              <a:t>the</a:t>
            </a:r>
            <a:r>
              <a:rPr lang="en"/>
              <a:t> choice of 10-layers and transition with “next let’s look at the model’s performance at a micro level”</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6" name="Shape 946"/>
        <p:cNvGrpSpPr/>
        <p:nvPr/>
      </p:nvGrpSpPr>
      <p:grpSpPr>
        <a:xfrm>
          <a:off x="0" y="0"/>
          <a:ext cx="0" cy="0"/>
          <a:chOff x="0" y="0"/>
          <a:chExt cx="0" cy="0"/>
        </a:xfrm>
      </p:grpSpPr>
      <p:sp>
        <p:nvSpPr>
          <p:cNvPr id="947" name="Google Shape;947;g193c506a497_9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8" name="Google Shape;948;g193c506a497_9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Now we will take a look at the micro analysis of Alice's and Bob's models.</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g18f0e80ff4c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5" name="Google Shape;515;g18f0e80ff4c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Maven Pro"/>
                <a:ea typeface="Maven Pro"/>
                <a:cs typeface="Maven Pro"/>
                <a:sym typeface="Maven Pro"/>
              </a:rPr>
              <a:t>Very quickly, they listed down two research directions for the project! </a:t>
            </a:r>
            <a:r>
              <a:rPr lang="en" sz="1000">
                <a:solidFill>
                  <a:schemeClr val="dk1"/>
                </a:solidFill>
                <a:latin typeface="Maven Pro"/>
                <a:ea typeface="Maven Pro"/>
                <a:cs typeface="Maven Pro"/>
                <a:sym typeface="Maven Pro"/>
              </a:rPr>
              <a:t>First</a:t>
            </a:r>
            <a:r>
              <a:rPr lang="en" sz="1000">
                <a:solidFill>
                  <a:schemeClr val="dk1"/>
                </a:solidFill>
                <a:latin typeface="Maven Pro"/>
                <a:ea typeface="Maven Pro"/>
                <a:cs typeface="Maven Pro"/>
                <a:sym typeface="Maven Pro"/>
              </a:rPr>
              <a:t>, what are characteristics make two questions similar and if neural network will outperform tradition models?</a:t>
            </a:r>
            <a:endParaRPr sz="600">
              <a:solidFill>
                <a:schemeClr val="dk1"/>
              </a:solidFill>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1" name="Shape 951"/>
        <p:cNvGrpSpPr/>
        <p:nvPr/>
      </p:nvGrpSpPr>
      <p:grpSpPr>
        <a:xfrm>
          <a:off x="0" y="0"/>
          <a:ext cx="0" cy="0"/>
          <a:chOff x="0" y="0"/>
          <a:chExt cx="0" cy="0"/>
        </a:xfrm>
      </p:grpSpPr>
      <p:sp>
        <p:nvSpPr>
          <p:cNvPr id="952" name="Google Shape;952;g193c506a497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3" name="Google Shape;953;g193c506a497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Bob wants to get an idea of how the neural network works. He decides to take a look at some misclassifications made to attempt to understand what is going on.</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7" name="Shape 957"/>
        <p:cNvGrpSpPr/>
        <p:nvPr/>
      </p:nvGrpSpPr>
      <p:grpSpPr>
        <a:xfrm>
          <a:off x="0" y="0"/>
          <a:ext cx="0" cy="0"/>
          <a:chOff x="0" y="0"/>
          <a:chExt cx="0" cy="0"/>
        </a:xfrm>
      </p:grpSpPr>
      <p:sp>
        <p:nvSpPr>
          <p:cNvPr id="958" name="Google Shape;958;g18b91ecf758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9" name="Google Shape;959;g18b91ecf758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Some false negatives found by Bob are as follows. For example, one question is "What is your best birthday gift?", versus "What are the best birthday gifts?".</a:t>
            </a:r>
            <a:endParaRPr/>
          </a:p>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4" name="Shape 964"/>
        <p:cNvGrpSpPr/>
        <p:nvPr/>
      </p:nvGrpSpPr>
      <p:grpSpPr>
        <a:xfrm>
          <a:off x="0" y="0"/>
          <a:ext cx="0" cy="0"/>
          <a:chOff x="0" y="0"/>
          <a:chExt cx="0" cy="0"/>
        </a:xfrm>
      </p:grpSpPr>
      <p:sp>
        <p:nvSpPr>
          <p:cNvPr id="965" name="Google Shape;965;g18e71330035_4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6" name="Google Shape;966;g18e71330035_4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Some false positives found by Bob are as follows. For example, one question is "What is your best birthday gift?", versus "What are the best birthday gifts?".</a:t>
            </a:r>
            <a:endParaRPr/>
          </a:p>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1" name="Shape 971"/>
        <p:cNvGrpSpPr/>
        <p:nvPr/>
      </p:nvGrpSpPr>
      <p:grpSpPr>
        <a:xfrm>
          <a:off x="0" y="0"/>
          <a:ext cx="0" cy="0"/>
          <a:chOff x="0" y="0"/>
          <a:chExt cx="0" cy="0"/>
        </a:xfrm>
      </p:grpSpPr>
      <p:sp>
        <p:nvSpPr>
          <p:cNvPr id="972" name="Google Shape;972;g18c096eb73f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3" name="Google Shape;973;g18c096eb73f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Alice and Bob believe that by sampling a few of the incorrect predictions made, they are can attempt to understand why and where their model are facing difficulties.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One interesting pattern is when one question appears to be a more specific version of the other.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Generally, the answer for the more specific question can be used to answer the general question, but the same cannot be said for the other way around.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Alice and Bob believe that the model has not managed to capture the extent of the overlap between the questions, and therefore faces difficulty when classifying them</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7" name="Shape 977"/>
        <p:cNvGrpSpPr/>
        <p:nvPr/>
      </p:nvGrpSpPr>
      <p:grpSpPr>
        <a:xfrm>
          <a:off x="0" y="0"/>
          <a:ext cx="0" cy="0"/>
          <a:chOff x="0" y="0"/>
          <a:chExt cx="0" cy="0"/>
        </a:xfrm>
      </p:grpSpPr>
      <p:sp>
        <p:nvSpPr>
          <p:cNvPr id="978" name="Google Shape;978;g1908eca3d3b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9" name="Google Shape;979;g1908eca3d3b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One example is "What are sound waves?" versus "What are transverse and longitudinal sound waves?". While the questions appear similar, they are fundamentally a bit different, and the neural network predicts that they are similar wrongly.</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3" name="Shape 983"/>
        <p:cNvGrpSpPr/>
        <p:nvPr/>
      </p:nvGrpSpPr>
      <p:grpSpPr>
        <a:xfrm>
          <a:off x="0" y="0"/>
          <a:ext cx="0" cy="0"/>
          <a:chOff x="0" y="0"/>
          <a:chExt cx="0" cy="0"/>
        </a:xfrm>
      </p:grpSpPr>
      <p:sp>
        <p:nvSpPr>
          <p:cNvPr id="984" name="Google Shape;984;g18c096eb73f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5" name="Google Shape;985;g18c096eb73f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Another pattern that Alice and Bob managed to find is when questions include specific terminologies or slang. Alice and Bob believe that one possible reason is that the embedding generation method did not capture these features well.</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9" name="Shape 989"/>
        <p:cNvGrpSpPr/>
        <p:nvPr/>
      </p:nvGrpSpPr>
      <p:grpSpPr>
        <a:xfrm>
          <a:off x="0" y="0"/>
          <a:ext cx="0" cy="0"/>
          <a:chOff x="0" y="0"/>
          <a:chExt cx="0" cy="0"/>
        </a:xfrm>
      </p:grpSpPr>
      <p:sp>
        <p:nvSpPr>
          <p:cNvPr id="990" name="Google Shape;990;g193c506a497_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1" name="Google Shape;991;g193c506a497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Examples of such question pairs are: "</a:t>
            </a:r>
            <a:r>
              <a:rPr b="1" lang="en" sz="1400">
                <a:solidFill>
                  <a:srgbClr val="9FC5E8"/>
                </a:solidFill>
                <a:latin typeface="Maven Pro"/>
                <a:ea typeface="Maven Pro"/>
                <a:cs typeface="Maven Pro"/>
                <a:sym typeface="Maven Pro"/>
              </a:rPr>
              <a:t>Which is better between iphone 6s and Samsung note 7?" versus "Which is better? IPhone 6s or Samsung Note 5?" and "How do I suck it up and lose weight?" ←→ "How should I lose weight?"</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5" name="Shape 995"/>
        <p:cNvGrpSpPr/>
        <p:nvPr/>
      </p:nvGrpSpPr>
      <p:grpSpPr>
        <a:xfrm>
          <a:off x="0" y="0"/>
          <a:ext cx="0" cy="0"/>
          <a:chOff x="0" y="0"/>
          <a:chExt cx="0" cy="0"/>
        </a:xfrm>
      </p:grpSpPr>
      <p:sp>
        <p:nvSpPr>
          <p:cNvPr id="996" name="Google Shape;996;g18c38ff6809_7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7" name="Google Shape;997;g18c38ff6809_7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Unfortunately, it is also clear that sampling misclassifications may not give a full picture of where the model is really going wrong. Alice and Bob realise that any patterns they spot may not be the correct answer.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Due to the use of BERT as a black-box to embed question pairs, it is not clear what features are captured in the 768 dimensional embedding provided. On top of that, with the use of the simple neural network as another black-box on top, attempting to understand how the model works becomes rather difficult.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For example, misclassifications could be due to BERT not capturing potentially useful features of the questions, or because the model used by Bob was unable to capture the features generated by BERT. Ultimately, the fact that the black-boxes makes explainability a lot more difficult is one potential tradeoff that should be taken into consideration.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1" name="Shape 1001"/>
        <p:cNvGrpSpPr/>
        <p:nvPr/>
      </p:nvGrpSpPr>
      <p:grpSpPr>
        <a:xfrm>
          <a:off x="0" y="0"/>
          <a:ext cx="0" cy="0"/>
          <a:chOff x="0" y="0"/>
          <a:chExt cx="0" cy="0"/>
        </a:xfrm>
      </p:grpSpPr>
      <p:sp>
        <p:nvSpPr>
          <p:cNvPr id="1002" name="Google Shape;1002;g18c38ff6809_1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3" name="Google Shape;1003;g18c38ff6809_1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 they discovered earlier, Alice and Bob found that both neural </a:t>
            </a:r>
            <a:r>
              <a:rPr lang="en"/>
              <a:t>networks and traditional ML models (kNN, decision tree and logistic regression) have comparable performance in terms of f1 score, recall and precision. They wonder why that is?</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8" name="Shape 1008"/>
        <p:cNvGrpSpPr/>
        <p:nvPr/>
      </p:nvGrpSpPr>
      <p:grpSpPr>
        <a:xfrm>
          <a:off x="0" y="0"/>
          <a:ext cx="0" cy="0"/>
          <a:chOff x="0" y="0"/>
          <a:chExt cx="0" cy="0"/>
        </a:xfrm>
      </p:grpSpPr>
      <p:sp>
        <p:nvSpPr>
          <p:cNvPr id="1009" name="Google Shape;1009;g18c38ff6809_1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0" name="Google Shape;1010;g18c38ff6809_1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Upon further research on the internet, they discovered other great ML scientist have encountered this strange finding too!  </a:t>
            </a:r>
            <a:endParaRPr/>
          </a:p>
          <a:p>
            <a:pPr indent="0" lvl="0" marL="0" rtl="0" algn="l">
              <a:spcBef>
                <a:spcPts val="0"/>
              </a:spcBef>
              <a:spcAft>
                <a:spcPts val="0"/>
              </a:spcAft>
              <a:buNone/>
            </a:pPr>
            <a:r>
              <a:rPr lang="en"/>
              <a:t>In fact, Hua et al discovered in their paper on the analysing cognitive presence in online discussions that CNN have similar cohen scores as decision trees and random forests. Cohen’s kappa measures the agreement between 2 classifiers, more on that later.</a:t>
            </a:r>
            <a:endParaRPr>
              <a:solidFill>
                <a:schemeClr val="dk1"/>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g18c1f0a8a1e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1" name="Google Shape;521;g18c1f0a8a1e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After that, they start working on it. Of course, they also did not forget to checkout on Kaggle to see what people attempted in the past.</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4" name="Shape 1014"/>
        <p:cNvGrpSpPr/>
        <p:nvPr/>
      </p:nvGrpSpPr>
      <p:grpSpPr>
        <a:xfrm>
          <a:off x="0" y="0"/>
          <a:ext cx="0" cy="0"/>
          <a:chOff x="0" y="0"/>
          <a:chExt cx="0" cy="0"/>
        </a:xfrm>
      </p:grpSpPr>
      <p:sp>
        <p:nvSpPr>
          <p:cNvPr id="1015" name="Google Shape;1015;g18c38ff6809_1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6" name="Google Shape;1016;g18c38ff6809_1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Likewise, another paper by Zhou et al on alternatives to deep neural networks found that traditional models such as gcForest, RBF SVMs and random forest fared similarly to deep learning models in terms of accuracy, hovering around 97-98%.  </a:t>
            </a:r>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1" name="Shape 1021"/>
        <p:cNvGrpSpPr/>
        <p:nvPr/>
      </p:nvGrpSpPr>
      <p:grpSpPr>
        <a:xfrm>
          <a:off x="0" y="0"/>
          <a:ext cx="0" cy="0"/>
          <a:chOff x="0" y="0"/>
          <a:chExt cx="0" cy="0"/>
        </a:xfrm>
      </p:grpSpPr>
      <p:sp>
        <p:nvSpPr>
          <p:cNvPr id="1022" name="Google Shape;1022;g18c38ff6809_1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3" name="Google Shape;1023;g18c38ff6809_1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Having completed their findings, Alice wonders if their project could be enhanced by cutting edge technology out there? So, they did more research.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6" name="Shape 1026"/>
        <p:cNvGrpSpPr/>
        <p:nvPr/>
      </p:nvGrpSpPr>
      <p:grpSpPr>
        <a:xfrm>
          <a:off x="0" y="0"/>
          <a:ext cx="0" cy="0"/>
          <a:chOff x="0" y="0"/>
          <a:chExt cx="0" cy="0"/>
        </a:xfrm>
      </p:grpSpPr>
      <p:sp>
        <p:nvSpPr>
          <p:cNvPr id="1027" name="Google Shape;1027;g18c38ff6809_1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8" name="Google Shape;1028;g18c38ff6809_1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While training the neural networks, Alice and Bob were curious what happens in the hidden layers.</a:t>
            </a:r>
            <a:endParaRPr/>
          </a:p>
          <a:p>
            <a:pPr indent="0" lvl="0" marL="0" rtl="0" algn="l">
              <a:spcBef>
                <a:spcPts val="0"/>
              </a:spcBef>
              <a:spcAft>
                <a:spcPts val="0"/>
              </a:spcAft>
              <a:buNone/>
            </a:pPr>
            <a:r>
              <a:rPr lang="en"/>
              <a:t>After some digging, they came across a research paper on generating XAI visualisation interpreting what goes on in the hidden layers.</a:t>
            </a:r>
            <a:endParaRPr/>
          </a:p>
          <a:p>
            <a:pPr indent="0" lvl="0" marL="0" rtl="0" algn="l">
              <a:spcBef>
                <a:spcPts val="0"/>
              </a:spcBef>
              <a:spcAft>
                <a:spcPts val="0"/>
              </a:spcAft>
              <a:buNone/>
            </a:pPr>
            <a:r>
              <a:rPr lang="en"/>
              <a:t>One such visualisation is the saliency maps which shows how each much letter is processed at each layer, this can be extended to words and phrases.</a:t>
            </a:r>
            <a:endParaRPr/>
          </a:p>
          <a:p>
            <a:pPr indent="0" lvl="0" marL="0" rtl="0" algn="l">
              <a:spcBef>
                <a:spcPts val="0"/>
              </a:spcBef>
              <a:spcAft>
                <a:spcPts val="0"/>
              </a:spcAft>
              <a:buNone/>
            </a:pPr>
            <a:r>
              <a:rPr lang="en"/>
              <a:t>Another graphic depicts the how much each each word category processed in each layer.  </a:t>
            </a:r>
            <a:endParaRPr/>
          </a:p>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6" name="Shape 1036"/>
        <p:cNvGrpSpPr/>
        <p:nvPr/>
      </p:nvGrpSpPr>
      <p:grpSpPr>
        <a:xfrm>
          <a:off x="0" y="0"/>
          <a:ext cx="0" cy="0"/>
          <a:chOff x="0" y="0"/>
          <a:chExt cx="0" cy="0"/>
        </a:xfrm>
      </p:grpSpPr>
      <p:sp>
        <p:nvSpPr>
          <p:cNvPr id="1037" name="Google Shape;1037;g18c38ff6809_1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8" name="Google Shape;1038;g18c38ff6809_1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Another paper suggested generating a heat map of messages.  It colors the individual words based on how important the word is to the prediction outcome. This is based off the same study on detecting cognitive presence earlier. From the shading, we can approximate the relative weights given to each word. </a:t>
            </a:r>
            <a:endParaRPr/>
          </a:p>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5" name="Shape 1045"/>
        <p:cNvGrpSpPr/>
        <p:nvPr/>
      </p:nvGrpSpPr>
      <p:grpSpPr>
        <a:xfrm>
          <a:off x="0" y="0"/>
          <a:ext cx="0" cy="0"/>
          <a:chOff x="0" y="0"/>
          <a:chExt cx="0" cy="0"/>
        </a:xfrm>
      </p:grpSpPr>
      <p:sp>
        <p:nvSpPr>
          <p:cNvPr id="1046" name="Google Shape;1046;g18c38ff6809_1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7" name="Google Shape;1047;g18c38ff6809_1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 alternative matric to the classic accuracy/f1/precision and recall is Cohen’s kappa score mentioned earlier. It measures how much 2 classifiers agree in their performance. Unlike accuracy, it accounts for class imbalances. More importantly, it accounts for the chances of agreement happening by chance. </a:t>
            </a:r>
            <a:endParaRPr/>
          </a:p>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5" name="Shape 1055"/>
        <p:cNvGrpSpPr/>
        <p:nvPr/>
      </p:nvGrpSpPr>
      <p:grpSpPr>
        <a:xfrm>
          <a:off x="0" y="0"/>
          <a:ext cx="0" cy="0"/>
          <a:chOff x="0" y="0"/>
          <a:chExt cx="0" cy="0"/>
        </a:xfrm>
      </p:grpSpPr>
      <p:sp>
        <p:nvSpPr>
          <p:cNvPr id="1056" name="Google Shape;1056;g18c38ff6809_1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7" name="Google Shape;1057;g18c38ff6809_1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Bob wondered if anybody used SVMs on the question pairs. Then he found that Lakshay et al used SVMs on the same dataset they used. From each word/token, they used GloVe to generate a 50 dimension vector. The vectors of the tokens in the sentence are summed to get the word embedding for each sentence. Then, they processed the vectors in 2 separate ways. </a:t>
            </a:r>
            <a:endParaRPr/>
          </a:p>
          <a:p>
            <a:pPr indent="0" lvl="0" marL="0" rtl="0" algn="l">
              <a:spcBef>
                <a:spcPts val="0"/>
              </a:spcBef>
              <a:spcAft>
                <a:spcPts val="0"/>
              </a:spcAft>
              <a:buNone/>
            </a:pPr>
            <a:r>
              <a:rPr lang="en"/>
              <a:t>First, stack the first word embedding on the second to get a 100 dimension vector.</a:t>
            </a:r>
            <a:endParaRPr/>
          </a:p>
          <a:p>
            <a:pPr indent="0" lvl="0" marL="0" rtl="0" algn="l">
              <a:spcBef>
                <a:spcPts val="0"/>
              </a:spcBef>
              <a:spcAft>
                <a:spcPts val="0"/>
              </a:spcAft>
              <a:buNone/>
            </a:pPr>
            <a:r>
              <a:rPr lang="en"/>
              <a:t>Second, instead of stacking the word embeddings, calculate the distance between the 2 embeddings of each pair of questions. </a:t>
            </a:r>
            <a:endParaRPr/>
          </a:p>
          <a:p>
            <a:pPr indent="0" lvl="0" marL="0" rtl="0" algn="l">
              <a:spcBef>
                <a:spcPts val="0"/>
              </a:spcBef>
              <a:spcAft>
                <a:spcPts val="0"/>
              </a:spcAft>
              <a:buNone/>
            </a:pPr>
            <a:r>
              <a:rPr lang="en"/>
              <a:t>They then fed the vectors of the two methods through a linear and a RBF (non-linear) SVM separately. </a:t>
            </a:r>
            <a:endParaRPr/>
          </a:p>
          <a:p>
            <a:pPr indent="0" lvl="0" marL="0" rtl="0" algn="l">
              <a:spcBef>
                <a:spcPts val="0"/>
              </a:spcBef>
              <a:spcAft>
                <a:spcPts val="0"/>
              </a:spcAft>
              <a:buNone/>
            </a:pPr>
            <a:r>
              <a:rPr lang="en"/>
              <a:t>The results were reported on the the table on the right. </a:t>
            </a:r>
            <a:endParaRPr/>
          </a:p>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1" name="Shape 1071"/>
        <p:cNvGrpSpPr/>
        <p:nvPr/>
      </p:nvGrpSpPr>
      <p:grpSpPr>
        <a:xfrm>
          <a:off x="0" y="0"/>
          <a:ext cx="0" cy="0"/>
          <a:chOff x="0" y="0"/>
          <a:chExt cx="0" cy="0"/>
        </a:xfrm>
      </p:grpSpPr>
      <p:sp>
        <p:nvSpPr>
          <p:cNvPr id="1072" name="Google Shape;1072;g18c096eb73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3" name="Google Shape;1073;g18c096eb73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sum, Alice and Bob wanted to find out which model best solves the age old problem of duplicate questions.  </a:t>
            </a:r>
            <a:endParaRPr/>
          </a:p>
          <a:p>
            <a:pPr indent="0" lvl="0" marL="0" rtl="0" algn="l">
              <a:spcBef>
                <a:spcPts val="0"/>
              </a:spcBef>
              <a:spcAft>
                <a:spcPts val="0"/>
              </a:spcAft>
              <a:buNone/>
            </a:pPr>
            <a:r>
              <a:rPr lang="en"/>
              <a:t>After training and testing the traditional models, they found kNN, decision trees and logistic regression need at least 47, 20 and 15 features to perform well. There is no cardinal feature, it depends how the individual approach the problem. </a:t>
            </a:r>
            <a:endParaRPr/>
          </a:p>
          <a:p>
            <a:pPr indent="0" lvl="0" marL="0" rtl="0" algn="l">
              <a:spcBef>
                <a:spcPts val="0"/>
              </a:spcBef>
              <a:spcAft>
                <a:spcPts val="0"/>
              </a:spcAft>
              <a:buNone/>
            </a:pPr>
            <a:r>
              <a:rPr lang="en"/>
              <a:t>After they trained the neural network, they found it performed similarly to the traditional models.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8" name="Shape 1078"/>
        <p:cNvGrpSpPr/>
        <p:nvPr/>
      </p:nvGrpSpPr>
      <p:grpSpPr>
        <a:xfrm>
          <a:off x="0" y="0"/>
          <a:ext cx="0" cy="0"/>
          <a:chOff x="0" y="0"/>
          <a:chExt cx="0" cy="0"/>
        </a:xfrm>
      </p:grpSpPr>
      <p:sp>
        <p:nvSpPr>
          <p:cNvPr id="1079" name="Google Shape;1079;g18c38ff6809_3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0" name="Google Shape;1080;g18c38ff6809_3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have come to the end of our presentation, thank you for listening.</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2" name="Shape 1092"/>
        <p:cNvGrpSpPr/>
        <p:nvPr/>
      </p:nvGrpSpPr>
      <p:grpSpPr>
        <a:xfrm>
          <a:off x="0" y="0"/>
          <a:ext cx="0" cy="0"/>
          <a:chOff x="0" y="0"/>
          <a:chExt cx="0" cy="0"/>
        </a:xfrm>
      </p:grpSpPr>
      <p:sp>
        <p:nvSpPr>
          <p:cNvPr id="1093" name="Google Shape;1093;g18c38ff6809_1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4" name="Google Shape;1094;g18c38ff6809_1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 name="Shape 530"/>
        <p:cNvGrpSpPr/>
        <p:nvPr/>
      </p:nvGrpSpPr>
      <p:grpSpPr>
        <a:xfrm>
          <a:off x="0" y="0"/>
          <a:ext cx="0" cy="0"/>
          <a:chOff x="0" y="0"/>
          <a:chExt cx="0" cy="0"/>
        </a:xfrm>
      </p:grpSpPr>
      <p:sp>
        <p:nvSpPr>
          <p:cNvPr id="531" name="Google Shape;531;g18f0e80ff4c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2" name="Google Shape;532;g18f0e80ff4c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first attempt is by checking if the first and last word of the questions match. But they think this attempt is naive! Not generalizable and not backed by scientific evidence at all.</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 name="Shape 539"/>
        <p:cNvGrpSpPr/>
        <p:nvPr/>
      </p:nvGrpSpPr>
      <p:grpSpPr>
        <a:xfrm>
          <a:off x="0" y="0"/>
          <a:ext cx="0" cy="0"/>
          <a:chOff x="0" y="0"/>
          <a:chExt cx="0" cy="0"/>
        </a:xfrm>
      </p:grpSpPr>
      <p:sp>
        <p:nvSpPr>
          <p:cNvPr id="540" name="Google Shape;540;g18f0e80ff4c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1" name="Google Shape;541;g18f0e80ff4c_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Next, they discovered people also used Bag of Words for processing textual information. But it does not consider the order and synonym which is a big issue!</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1561650" y="751888"/>
            <a:ext cx="60207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solidFill>
                  <a:schemeClr val="lt1"/>
                </a:solidFill>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0" name="Google Shape;10;p2"/>
          <p:cNvSpPr txBox="1"/>
          <p:nvPr>
            <p:ph idx="1" type="subTitle"/>
          </p:nvPr>
        </p:nvSpPr>
        <p:spPr>
          <a:xfrm>
            <a:off x="2924250" y="2804488"/>
            <a:ext cx="32955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1" name="Google Shape;11;p2"/>
          <p:cNvSpPr/>
          <p:nvPr/>
        </p:nvSpPr>
        <p:spPr>
          <a:xfrm>
            <a:off x="1060456" y="1158638"/>
            <a:ext cx="121198" cy="121434"/>
          </a:xfrm>
          <a:custGeom>
            <a:rect b="b" l="l" r="r" t="t"/>
            <a:pathLst>
              <a:path extrusionOk="0" h="4634" w="4625">
                <a:moveTo>
                  <a:pt x="1" y="0"/>
                </a:moveTo>
                <a:lnTo>
                  <a:pt x="1" y="4633"/>
                </a:lnTo>
                <a:lnTo>
                  <a:pt x="4625" y="4633"/>
                </a:lnTo>
                <a:lnTo>
                  <a:pt x="4625" y="0"/>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7799740" y="916059"/>
            <a:ext cx="121434" cy="121434"/>
          </a:xfrm>
          <a:custGeom>
            <a:rect b="b" l="l" r="r" t="t"/>
            <a:pathLst>
              <a:path extrusionOk="0" h="4634" w="4634">
                <a:moveTo>
                  <a:pt x="0" y="1"/>
                </a:moveTo>
                <a:lnTo>
                  <a:pt x="0" y="4634"/>
                </a:lnTo>
                <a:lnTo>
                  <a:pt x="4633" y="4634"/>
                </a:lnTo>
                <a:lnTo>
                  <a:pt x="4633"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5257933" y="2452405"/>
            <a:ext cx="57599" cy="57599"/>
          </a:xfrm>
          <a:custGeom>
            <a:rect b="b" l="l" r="r" t="t"/>
            <a:pathLst>
              <a:path extrusionOk="0" fill="none" h="2198" w="2198">
                <a:moveTo>
                  <a:pt x="1" y="1"/>
                </a:moveTo>
                <a:lnTo>
                  <a:pt x="2198" y="1"/>
                </a:lnTo>
                <a:lnTo>
                  <a:pt x="2198" y="2198"/>
                </a:lnTo>
                <a:lnTo>
                  <a:pt x="1" y="2198"/>
                </a:lnTo>
                <a:close/>
              </a:path>
            </a:pathLst>
          </a:custGeom>
          <a:noFill/>
          <a:ln cap="flat" cmpd="sng" w="1375">
            <a:solidFill>
              <a:srgbClr val="E898A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a:off x="8710023" y="4821495"/>
            <a:ext cx="98059" cy="98295"/>
          </a:xfrm>
          <a:custGeom>
            <a:rect b="b" l="l" r="r" t="t"/>
            <a:pathLst>
              <a:path extrusionOk="0" fill="none" h="3751" w="3742">
                <a:moveTo>
                  <a:pt x="1" y="0"/>
                </a:moveTo>
                <a:lnTo>
                  <a:pt x="3742" y="0"/>
                </a:lnTo>
                <a:lnTo>
                  <a:pt x="3742" y="3750"/>
                </a:lnTo>
                <a:lnTo>
                  <a:pt x="1" y="3750"/>
                </a:lnTo>
                <a:close/>
              </a:path>
            </a:pathLst>
          </a:custGeom>
          <a:noFill/>
          <a:ln cap="flat" cmpd="sng" w="2975">
            <a:solidFill>
              <a:srgbClr val="E898A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a:off x="275669" y="1557059"/>
            <a:ext cx="57834" cy="57599"/>
          </a:xfrm>
          <a:custGeom>
            <a:rect b="b" l="l" r="r" t="t"/>
            <a:pathLst>
              <a:path extrusionOk="0" fill="none" h="2198" w="2207">
                <a:moveTo>
                  <a:pt x="0" y="0"/>
                </a:moveTo>
                <a:lnTo>
                  <a:pt x="2207" y="0"/>
                </a:lnTo>
                <a:lnTo>
                  <a:pt x="2207" y="2197"/>
                </a:lnTo>
                <a:lnTo>
                  <a:pt x="0" y="2197"/>
                </a:lnTo>
                <a:close/>
              </a:path>
            </a:pathLst>
          </a:custGeom>
          <a:noFill/>
          <a:ln cap="flat" cmpd="sng" w="2975">
            <a:solidFill>
              <a:srgbClr val="00CFC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8263673" y="2953681"/>
            <a:ext cx="104086" cy="104322"/>
          </a:xfrm>
          <a:custGeom>
            <a:rect b="b" l="l" r="r" t="t"/>
            <a:pathLst>
              <a:path extrusionOk="0" h="3981" w="3972">
                <a:moveTo>
                  <a:pt x="0" y="1"/>
                </a:moveTo>
                <a:lnTo>
                  <a:pt x="0" y="3981"/>
                </a:lnTo>
                <a:lnTo>
                  <a:pt x="3972" y="3981"/>
                </a:lnTo>
                <a:lnTo>
                  <a:pt x="3972"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 name="Google Shape;17;p2"/>
          <p:cNvGrpSpPr/>
          <p:nvPr/>
        </p:nvGrpSpPr>
        <p:grpSpPr>
          <a:xfrm>
            <a:off x="8263682" y="-434366"/>
            <a:ext cx="188886" cy="1181531"/>
            <a:chOff x="2877432" y="975334"/>
            <a:chExt cx="188886" cy="1181531"/>
          </a:xfrm>
        </p:grpSpPr>
        <p:sp>
          <p:nvSpPr>
            <p:cNvPr id="18" name="Google Shape;18;p2"/>
            <p:cNvSpPr/>
            <p:nvPr/>
          </p:nvSpPr>
          <p:spPr>
            <a:xfrm>
              <a:off x="2877432" y="1968242"/>
              <a:ext cx="188886" cy="188624"/>
            </a:xfrm>
            <a:custGeom>
              <a:rect b="b" l="l" r="r" t="t"/>
              <a:pathLst>
                <a:path extrusionOk="0" fill="none" h="7198" w="7208">
                  <a:moveTo>
                    <a:pt x="1" y="0"/>
                  </a:moveTo>
                  <a:lnTo>
                    <a:pt x="7208" y="0"/>
                  </a:lnTo>
                  <a:lnTo>
                    <a:pt x="7208" y="7198"/>
                  </a:lnTo>
                  <a:lnTo>
                    <a:pt x="1" y="7198"/>
                  </a:lnTo>
                  <a:close/>
                </a:path>
              </a:pathLst>
            </a:custGeom>
            <a:noFill/>
            <a:ln cap="flat" cmpd="sng" w="5750">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a:off x="2905393" y="1452501"/>
              <a:ext cx="133226" cy="133252"/>
            </a:xfrm>
            <a:custGeom>
              <a:rect b="b" l="l" r="r" t="t"/>
              <a:pathLst>
                <a:path extrusionOk="0" fill="none" h="5085" w="5084">
                  <a:moveTo>
                    <a:pt x="0" y="1"/>
                  </a:moveTo>
                  <a:lnTo>
                    <a:pt x="5083" y="1"/>
                  </a:lnTo>
                  <a:lnTo>
                    <a:pt x="5083" y="5084"/>
                  </a:lnTo>
                  <a:lnTo>
                    <a:pt x="0" y="5084"/>
                  </a:lnTo>
                  <a:close/>
                </a:path>
              </a:pathLst>
            </a:custGeom>
            <a:noFill/>
            <a:ln cap="flat" cmpd="sng" w="41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2931651" y="975334"/>
              <a:ext cx="80476" cy="80711"/>
            </a:xfrm>
            <a:custGeom>
              <a:rect b="b" l="l" r="r" t="t"/>
              <a:pathLst>
                <a:path extrusionOk="0" fill="none" h="3080" w="3071">
                  <a:moveTo>
                    <a:pt x="0" y="0"/>
                  </a:moveTo>
                  <a:lnTo>
                    <a:pt x="3070" y="0"/>
                  </a:lnTo>
                  <a:lnTo>
                    <a:pt x="3070" y="3080"/>
                  </a:lnTo>
                  <a:lnTo>
                    <a:pt x="0" y="3080"/>
                  </a:lnTo>
                  <a:close/>
                </a:path>
              </a:pathLst>
            </a:custGeom>
            <a:noFill/>
            <a:ln cap="flat" cmpd="sng" w="25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2"/>
          <p:cNvSpPr/>
          <p:nvPr/>
        </p:nvSpPr>
        <p:spPr>
          <a:xfrm>
            <a:off x="8485996" y="1614632"/>
            <a:ext cx="80502" cy="80476"/>
          </a:xfrm>
          <a:custGeom>
            <a:rect b="b" l="l" r="r" t="t"/>
            <a:pathLst>
              <a:path extrusionOk="0" h="3071" w="3072">
                <a:moveTo>
                  <a:pt x="1" y="0"/>
                </a:moveTo>
                <a:lnTo>
                  <a:pt x="1" y="3070"/>
                </a:lnTo>
                <a:lnTo>
                  <a:pt x="3071" y="3070"/>
                </a:lnTo>
                <a:lnTo>
                  <a:pt x="3071"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 name="Google Shape;22;p2"/>
          <p:cNvGrpSpPr/>
          <p:nvPr/>
        </p:nvGrpSpPr>
        <p:grpSpPr>
          <a:xfrm>
            <a:off x="3090746" y="-533657"/>
            <a:ext cx="98059" cy="1147596"/>
            <a:chOff x="3347921" y="16006"/>
            <a:chExt cx="98059" cy="1147596"/>
          </a:xfrm>
        </p:grpSpPr>
        <p:sp>
          <p:nvSpPr>
            <p:cNvPr id="23" name="Google Shape;23;p2"/>
            <p:cNvSpPr/>
            <p:nvPr/>
          </p:nvSpPr>
          <p:spPr>
            <a:xfrm>
              <a:off x="3347921" y="1065280"/>
              <a:ext cx="98059" cy="98321"/>
            </a:xfrm>
            <a:custGeom>
              <a:rect b="b" l="l" r="r" t="t"/>
              <a:pathLst>
                <a:path extrusionOk="0" fill="none" h="3752" w="3742">
                  <a:moveTo>
                    <a:pt x="0" y="1"/>
                  </a:moveTo>
                  <a:lnTo>
                    <a:pt x="3741" y="1"/>
                  </a:lnTo>
                  <a:lnTo>
                    <a:pt x="3741" y="3751"/>
                  </a:lnTo>
                  <a:lnTo>
                    <a:pt x="0" y="3751"/>
                  </a:lnTo>
                  <a:close/>
                </a:path>
              </a:pathLst>
            </a:custGeom>
            <a:noFill/>
            <a:ln cap="flat" cmpd="sng" w="2975">
              <a:solidFill>
                <a:srgbClr val="E898A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3392705" y="16006"/>
              <a:ext cx="8464" cy="894665"/>
            </a:xfrm>
            <a:custGeom>
              <a:rect b="b" l="l" r="r" t="t"/>
              <a:pathLst>
                <a:path extrusionOk="0" h="34141" w="323">
                  <a:moveTo>
                    <a:pt x="157" y="1"/>
                  </a:moveTo>
                  <a:lnTo>
                    <a:pt x="1" y="34141"/>
                  </a:lnTo>
                  <a:lnTo>
                    <a:pt x="323" y="34141"/>
                  </a:lnTo>
                  <a:lnTo>
                    <a:pt x="157"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 name="Google Shape;25;p2"/>
          <p:cNvGrpSpPr/>
          <p:nvPr/>
        </p:nvGrpSpPr>
        <p:grpSpPr>
          <a:xfrm>
            <a:off x="4892771" y="-340112"/>
            <a:ext cx="121172" cy="760495"/>
            <a:chOff x="5245196" y="3136513"/>
            <a:chExt cx="121172" cy="760495"/>
          </a:xfrm>
        </p:grpSpPr>
        <p:sp>
          <p:nvSpPr>
            <p:cNvPr id="26" name="Google Shape;26;p2"/>
            <p:cNvSpPr/>
            <p:nvPr/>
          </p:nvSpPr>
          <p:spPr>
            <a:xfrm>
              <a:off x="5245196" y="3775810"/>
              <a:ext cx="121172" cy="121198"/>
            </a:xfrm>
            <a:custGeom>
              <a:rect b="b" l="l" r="r" t="t"/>
              <a:pathLst>
                <a:path extrusionOk="0" h="4625" w="4624">
                  <a:moveTo>
                    <a:pt x="0" y="1"/>
                  </a:moveTo>
                  <a:lnTo>
                    <a:pt x="0" y="4624"/>
                  </a:lnTo>
                  <a:lnTo>
                    <a:pt x="4624" y="4624"/>
                  </a:lnTo>
                  <a:lnTo>
                    <a:pt x="4624"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5309007" y="3136513"/>
              <a:ext cx="8464" cy="554288"/>
            </a:xfrm>
            <a:custGeom>
              <a:rect b="b" l="l" r="r" t="t"/>
              <a:pathLst>
                <a:path extrusionOk="0" h="21152" w="323">
                  <a:moveTo>
                    <a:pt x="166" y="1"/>
                  </a:moveTo>
                  <a:lnTo>
                    <a:pt x="0" y="21152"/>
                  </a:lnTo>
                  <a:lnTo>
                    <a:pt x="322" y="21152"/>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 name="Google Shape;28;p2"/>
          <p:cNvGrpSpPr/>
          <p:nvPr/>
        </p:nvGrpSpPr>
        <p:grpSpPr>
          <a:xfrm>
            <a:off x="250617" y="2402301"/>
            <a:ext cx="188650" cy="2468354"/>
            <a:chOff x="250617" y="2402301"/>
            <a:chExt cx="188650" cy="2468354"/>
          </a:xfrm>
        </p:grpSpPr>
        <p:sp>
          <p:nvSpPr>
            <p:cNvPr id="29" name="Google Shape;29;p2"/>
            <p:cNvSpPr/>
            <p:nvPr/>
          </p:nvSpPr>
          <p:spPr>
            <a:xfrm>
              <a:off x="250617" y="4681770"/>
              <a:ext cx="188650" cy="188886"/>
            </a:xfrm>
            <a:custGeom>
              <a:rect b="b" l="l" r="r" t="t"/>
              <a:pathLst>
                <a:path extrusionOk="0" fill="none" h="7208" w="7199">
                  <a:moveTo>
                    <a:pt x="0" y="1"/>
                  </a:moveTo>
                  <a:lnTo>
                    <a:pt x="7198" y="1"/>
                  </a:lnTo>
                  <a:lnTo>
                    <a:pt x="7198" y="7207"/>
                  </a:lnTo>
                  <a:lnTo>
                    <a:pt x="0" y="7207"/>
                  </a:lnTo>
                  <a:close/>
                </a:path>
              </a:pathLst>
            </a:custGeom>
            <a:noFill/>
            <a:ln cap="flat" cmpd="sng" w="5750">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2"/>
            <p:cNvSpPr/>
            <p:nvPr/>
          </p:nvSpPr>
          <p:spPr>
            <a:xfrm>
              <a:off x="278316" y="4166291"/>
              <a:ext cx="133226" cy="133226"/>
            </a:xfrm>
            <a:custGeom>
              <a:rect b="b" l="l" r="r" t="t"/>
              <a:pathLst>
                <a:path extrusionOk="0" fill="none" h="5084" w="5084">
                  <a:moveTo>
                    <a:pt x="1" y="0"/>
                  </a:moveTo>
                  <a:lnTo>
                    <a:pt x="5084" y="0"/>
                  </a:lnTo>
                  <a:lnTo>
                    <a:pt x="5084" y="5084"/>
                  </a:lnTo>
                  <a:lnTo>
                    <a:pt x="1" y="5084"/>
                  </a:lnTo>
                  <a:close/>
                </a:path>
              </a:pathLst>
            </a:custGeom>
            <a:noFill/>
            <a:ln cap="flat" cmpd="sng" w="41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a:off x="304573" y="3689098"/>
              <a:ext cx="80476" cy="80476"/>
            </a:xfrm>
            <a:custGeom>
              <a:rect b="b" l="l" r="r" t="t"/>
              <a:pathLst>
                <a:path extrusionOk="0" fill="none" h="3071" w="3071">
                  <a:moveTo>
                    <a:pt x="1" y="0"/>
                  </a:moveTo>
                  <a:lnTo>
                    <a:pt x="3071" y="0"/>
                  </a:lnTo>
                  <a:lnTo>
                    <a:pt x="3071" y="3071"/>
                  </a:lnTo>
                  <a:lnTo>
                    <a:pt x="1" y="3071"/>
                  </a:lnTo>
                  <a:close/>
                </a:path>
              </a:pathLst>
            </a:custGeom>
            <a:noFill/>
            <a:ln cap="flat" cmpd="sng" w="25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340710" y="2402301"/>
              <a:ext cx="8464" cy="1011487"/>
            </a:xfrm>
            <a:custGeom>
              <a:rect b="b" l="l" r="r" t="t"/>
              <a:pathLst>
                <a:path extrusionOk="0" h="38599" w="323">
                  <a:moveTo>
                    <a:pt x="157" y="1"/>
                  </a:moveTo>
                  <a:lnTo>
                    <a:pt x="0" y="38599"/>
                  </a:lnTo>
                  <a:lnTo>
                    <a:pt x="322" y="38599"/>
                  </a:lnTo>
                  <a:lnTo>
                    <a:pt x="157"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 name="Google Shape;33;p2"/>
          <p:cNvSpPr/>
          <p:nvPr/>
        </p:nvSpPr>
        <p:spPr>
          <a:xfrm>
            <a:off x="8935726" y="10"/>
            <a:ext cx="8464" cy="2519637"/>
          </a:xfrm>
          <a:custGeom>
            <a:rect b="b" l="l" r="r" t="t"/>
            <a:pathLst>
              <a:path extrusionOk="0" h="96151" w="323">
                <a:moveTo>
                  <a:pt x="166" y="0"/>
                </a:moveTo>
                <a:lnTo>
                  <a:pt x="1" y="96150"/>
                </a:lnTo>
                <a:lnTo>
                  <a:pt x="323" y="96150"/>
                </a:lnTo>
                <a:lnTo>
                  <a:pt x="16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a:off x="646863" y="21446"/>
            <a:ext cx="8464" cy="1689069"/>
          </a:xfrm>
          <a:custGeom>
            <a:rect b="b" l="l" r="r" t="t"/>
            <a:pathLst>
              <a:path extrusionOk="0" h="64456" w="323">
                <a:moveTo>
                  <a:pt x="166" y="0"/>
                </a:moveTo>
                <a:lnTo>
                  <a:pt x="1" y="64456"/>
                </a:lnTo>
                <a:lnTo>
                  <a:pt x="322" y="64456"/>
                </a:lnTo>
                <a:lnTo>
                  <a:pt x="16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 name="Google Shape;35;p2"/>
          <p:cNvGrpSpPr/>
          <p:nvPr/>
        </p:nvGrpSpPr>
        <p:grpSpPr>
          <a:xfrm>
            <a:off x="2038689" y="173907"/>
            <a:ext cx="57599" cy="831799"/>
            <a:chOff x="2038689" y="173907"/>
            <a:chExt cx="57599" cy="831799"/>
          </a:xfrm>
        </p:grpSpPr>
        <p:sp>
          <p:nvSpPr>
            <p:cNvPr id="36" name="Google Shape;36;p2"/>
            <p:cNvSpPr/>
            <p:nvPr/>
          </p:nvSpPr>
          <p:spPr>
            <a:xfrm>
              <a:off x="2038689" y="947872"/>
              <a:ext cx="57599" cy="57834"/>
            </a:xfrm>
            <a:custGeom>
              <a:rect b="b" l="l" r="r" t="t"/>
              <a:pathLst>
                <a:path extrusionOk="0" fill="none" h="2207" w="2198">
                  <a:moveTo>
                    <a:pt x="1" y="0"/>
                  </a:moveTo>
                  <a:lnTo>
                    <a:pt x="2197" y="0"/>
                  </a:lnTo>
                  <a:lnTo>
                    <a:pt x="2197" y="2206"/>
                  </a:lnTo>
                  <a:lnTo>
                    <a:pt x="1" y="2206"/>
                  </a:lnTo>
                  <a:close/>
                </a:path>
              </a:pathLst>
            </a:custGeom>
            <a:noFill/>
            <a:ln cap="flat" cmpd="sng" w="2975">
              <a:solidFill>
                <a:srgbClr val="00CFC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2"/>
            <p:cNvSpPr/>
            <p:nvPr/>
          </p:nvSpPr>
          <p:spPr>
            <a:xfrm>
              <a:off x="2063269" y="173907"/>
              <a:ext cx="8438" cy="692074"/>
            </a:xfrm>
            <a:custGeom>
              <a:rect b="b" l="l" r="r" t="t"/>
              <a:pathLst>
                <a:path extrusionOk="0" h="26410" w="322">
                  <a:moveTo>
                    <a:pt x="166" y="1"/>
                  </a:moveTo>
                  <a:lnTo>
                    <a:pt x="0" y="26410"/>
                  </a:lnTo>
                  <a:lnTo>
                    <a:pt x="322" y="26410"/>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
    <p:spTree>
      <p:nvGrpSpPr>
        <p:cNvPr id="175" name="Shape 175"/>
        <p:cNvGrpSpPr/>
        <p:nvPr/>
      </p:nvGrpSpPr>
      <p:grpSpPr>
        <a:xfrm>
          <a:off x="0" y="0"/>
          <a:ext cx="0" cy="0"/>
          <a:chOff x="0" y="0"/>
          <a:chExt cx="0" cy="0"/>
        </a:xfrm>
      </p:grpSpPr>
      <p:sp>
        <p:nvSpPr>
          <p:cNvPr id="176" name="Google Shape;176;p11"/>
          <p:cNvSpPr txBox="1"/>
          <p:nvPr>
            <p:ph type="ctrTitle"/>
          </p:nvPr>
        </p:nvSpPr>
        <p:spPr>
          <a:xfrm>
            <a:off x="3068675" y="3075325"/>
            <a:ext cx="3055800" cy="547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5200"/>
              <a:buNone/>
              <a:defRPr sz="2400">
                <a:solidFill>
                  <a:schemeClr val="accent1"/>
                </a:solidFill>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77" name="Google Shape;177;p11"/>
          <p:cNvSpPr txBox="1"/>
          <p:nvPr>
            <p:ph idx="1" type="subTitle"/>
          </p:nvPr>
        </p:nvSpPr>
        <p:spPr>
          <a:xfrm>
            <a:off x="2333000" y="1799075"/>
            <a:ext cx="4478100" cy="7926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800"/>
              <a:buNone/>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78" name="Google Shape;178;p11"/>
          <p:cNvSpPr/>
          <p:nvPr/>
        </p:nvSpPr>
        <p:spPr>
          <a:xfrm>
            <a:off x="1621169" y="2890613"/>
            <a:ext cx="121198" cy="121434"/>
          </a:xfrm>
          <a:custGeom>
            <a:rect b="b" l="l" r="r" t="t"/>
            <a:pathLst>
              <a:path extrusionOk="0" h="4634" w="4625">
                <a:moveTo>
                  <a:pt x="1" y="0"/>
                </a:moveTo>
                <a:lnTo>
                  <a:pt x="1" y="4633"/>
                </a:lnTo>
                <a:lnTo>
                  <a:pt x="4625" y="4633"/>
                </a:lnTo>
                <a:lnTo>
                  <a:pt x="4625" y="0"/>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11"/>
          <p:cNvSpPr/>
          <p:nvPr/>
        </p:nvSpPr>
        <p:spPr>
          <a:xfrm>
            <a:off x="1238740" y="2106884"/>
            <a:ext cx="121434" cy="121434"/>
          </a:xfrm>
          <a:custGeom>
            <a:rect b="b" l="l" r="r" t="t"/>
            <a:pathLst>
              <a:path extrusionOk="0" h="4634" w="4634">
                <a:moveTo>
                  <a:pt x="0" y="1"/>
                </a:moveTo>
                <a:lnTo>
                  <a:pt x="0" y="4634"/>
                </a:lnTo>
                <a:lnTo>
                  <a:pt x="4633" y="4634"/>
                </a:lnTo>
                <a:lnTo>
                  <a:pt x="463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1"/>
          <p:cNvSpPr/>
          <p:nvPr/>
        </p:nvSpPr>
        <p:spPr>
          <a:xfrm>
            <a:off x="8710023" y="4821495"/>
            <a:ext cx="98059" cy="98295"/>
          </a:xfrm>
          <a:custGeom>
            <a:rect b="b" l="l" r="r" t="t"/>
            <a:pathLst>
              <a:path extrusionOk="0" fill="none" h="3751" w="3742">
                <a:moveTo>
                  <a:pt x="1" y="0"/>
                </a:moveTo>
                <a:lnTo>
                  <a:pt x="3742" y="0"/>
                </a:lnTo>
                <a:lnTo>
                  <a:pt x="3742" y="3750"/>
                </a:lnTo>
                <a:lnTo>
                  <a:pt x="1" y="3750"/>
                </a:lnTo>
                <a:close/>
              </a:path>
            </a:pathLst>
          </a:custGeom>
          <a:noFill/>
          <a:ln cap="flat" cmpd="sng" w="2975">
            <a:solidFill>
              <a:srgbClr val="E898A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1"/>
          <p:cNvSpPr/>
          <p:nvPr/>
        </p:nvSpPr>
        <p:spPr>
          <a:xfrm>
            <a:off x="275669" y="1557059"/>
            <a:ext cx="57834" cy="57599"/>
          </a:xfrm>
          <a:custGeom>
            <a:rect b="b" l="l" r="r" t="t"/>
            <a:pathLst>
              <a:path extrusionOk="0" fill="none" h="2198" w="2207">
                <a:moveTo>
                  <a:pt x="0" y="0"/>
                </a:moveTo>
                <a:lnTo>
                  <a:pt x="2207" y="0"/>
                </a:lnTo>
                <a:lnTo>
                  <a:pt x="2207" y="2197"/>
                </a:lnTo>
                <a:lnTo>
                  <a:pt x="0" y="2197"/>
                </a:lnTo>
                <a:close/>
              </a:path>
            </a:pathLst>
          </a:custGeom>
          <a:noFill/>
          <a:ln cap="flat" cmpd="sng" w="2975">
            <a:solidFill>
              <a:srgbClr val="00CFC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1"/>
          <p:cNvSpPr/>
          <p:nvPr/>
        </p:nvSpPr>
        <p:spPr>
          <a:xfrm>
            <a:off x="8263673" y="2953681"/>
            <a:ext cx="104086" cy="104322"/>
          </a:xfrm>
          <a:custGeom>
            <a:rect b="b" l="l" r="r" t="t"/>
            <a:pathLst>
              <a:path extrusionOk="0" h="3981" w="3972">
                <a:moveTo>
                  <a:pt x="0" y="1"/>
                </a:moveTo>
                <a:lnTo>
                  <a:pt x="0" y="3981"/>
                </a:lnTo>
                <a:lnTo>
                  <a:pt x="3972" y="3981"/>
                </a:lnTo>
                <a:lnTo>
                  <a:pt x="3972"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3" name="Google Shape;183;p11"/>
          <p:cNvGrpSpPr/>
          <p:nvPr/>
        </p:nvGrpSpPr>
        <p:grpSpPr>
          <a:xfrm>
            <a:off x="8217007" y="3576772"/>
            <a:ext cx="188886" cy="1181531"/>
            <a:chOff x="2877432" y="975334"/>
            <a:chExt cx="188886" cy="1181531"/>
          </a:xfrm>
        </p:grpSpPr>
        <p:sp>
          <p:nvSpPr>
            <p:cNvPr id="184" name="Google Shape;184;p11"/>
            <p:cNvSpPr/>
            <p:nvPr/>
          </p:nvSpPr>
          <p:spPr>
            <a:xfrm>
              <a:off x="2877432" y="1968242"/>
              <a:ext cx="188886" cy="188624"/>
            </a:xfrm>
            <a:custGeom>
              <a:rect b="b" l="l" r="r" t="t"/>
              <a:pathLst>
                <a:path extrusionOk="0" fill="none" h="7198" w="7208">
                  <a:moveTo>
                    <a:pt x="1" y="0"/>
                  </a:moveTo>
                  <a:lnTo>
                    <a:pt x="7208" y="0"/>
                  </a:lnTo>
                  <a:lnTo>
                    <a:pt x="7208" y="7198"/>
                  </a:lnTo>
                  <a:lnTo>
                    <a:pt x="1" y="7198"/>
                  </a:lnTo>
                  <a:close/>
                </a:path>
              </a:pathLst>
            </a:custGeom>
            <a:noFill/>
            <a:ln cap="flat" cmpd="sng" w="5750">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11"/>
            <p:cNvSpPr/>
            <p:nvPr/>
          </p:nvSpPr>
          <p:spPr>
            <a:xfrm>
              <a:off x="2905393" y="1452501"/>
              <a:ext cx="133226" cy="133252"/>
            </a:xfrm>
            <a:custGeom>
              <a:rect b="b" l="l" r="r" t="t"/>
              <a:pathLst>
                <a:path extrusionOk="0" fill="none" h="5085" w="5084">
                  <a:moveTo>
                    <a:pt x="0" y="1"/>
                  </a:moveTo>
                  <a:lnTo>
                    <a:pt x="5083" y="1"/>
                  </a:lnTo>
                  <a:lnTo>
                    <a:pt x="5083" y="5084"/>
                  </a:lnTo>
                  <a:lnTo>
                    <a:pt x="0" y="5084"/>
                  </a:lnTo>
                  <a:close/>
                </a:path>
              </a:pathLst>
            </a:custGeom>
            <a:noFill/>
            <a:ln cap="flat" cmpd="sng" w="41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1"/>
            <p:cNvSpPr/>
            <p:nvPr/>
          </p:nvSpPr>
          <p:spPr>
            <a:xfrm>
              <a:off x="2931651" y="975334"/>
              <a:ext cx="80476" cy="80711"/>
            </a:xfrm>
            <a:custGeom>
              <a:rect b="b" l="l" r="r" t="t"/>
              <a:pathLst>
                <a:path extrusionOk="0" fill="none" h="3080" w="3071">
                  <a:moveTo>
                    <a:pt x="0" y="0"/>
                  </a:moveTo>
                  <a:lnTo>
                    <a:pt x="3070" y="0"/>
                  </a:lnTo>
                  <a:lnTo>
                    <a:pt x="3070" y="3080"/>
                  </a:lnTo>
                  <a:lnTo>
                    <a:pt x="0" y="3080"/>
                  </a:lnTo>
                  <a:close/>
                </a:path>
              </a:pathLst>
            </a:custGeom>
            <a:noFill/>
            <a:ln cap="flat" cmpd="sng" w="25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7" name="Google Shape;187;p11"/>
          <p:cNvSpPr/>
          <p:nvPr/>
        </p:nvSpPr>
        <p:spPr>
          <a:xfrm>
            <a:off x="8718796" y="1164882"/>
            <a:ext cx="80502" cy="80476"/>
          </a:xfrm>
          <a:custGeom>
            <a:rect b="b" l="l" r="r" t="t"/>
            <a:pathLst>
              <a:path extrusionOk="0" h="3071" w="3072">
                <a:moveTo>
                  <a:pt x="1" y="0"/>
                </a:moveTo>
                <a:lnTo>
                  <a:pt x="1" y="3070"/>
                </a:lnTo>
                <a:lnTo>
                  <a:pt x="3071" y="3070"/>
                </a:lnTo>
                <a:lnTo>
                  <a:pt x="3071"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8" name="Google Shape;188;p11"/>
          <p:cNvGrpSpPr/>
          <p:nvPr/>
        </p:nvGrpSpPr>
        <p:grpSpPr>
          <a:xfrm>
            <a:off x="7519346" y="3243318"/>
            <a:ext cx="98059" cy="1147596"/>
            <a:chOff x="3347921" y="16006"/>
            <a:chExt cx="98059" cy="1147596"/>
          </a:xfrm>
        </p:grpSpPr>
        <p:sp>
          <p:nvSpPr>
            <p:cNvPr id="189" name="Google Shape;189;p11"/>
            <p:cNvSpPr/>
            <p:nvPr/>
          </p:nvSpPr>
          <p:spPr>
            <a:xfrm>
              <a:off x="3347921" y="1065280"/>
              <a:ext cx="98059" cy="98321"/>
            </a:xfrm>
            <a:custGeom>
              <a:rect b="b" l="l" r="r" t="t"/>
              <a:pathLst>
                <a:path extrusionOk="0" fill="none" h="3752" w="3742">
                  <a:moveTo>
                    <a:pt x="0" y="1"/>
                  </a:moveTo>
                  <a:lnTo>
                    <a:pt x="3741" y="1"/>
                  </a:lnTo>
                  <a:lnTo>
                    <a:pt x="3741" y="3751"/>
                  </a:lnTo>
                  <a:lnTo>
                    <a:pt x="0" y="3751"/>
                  </a:lnTo>
                  <a:close/>
                </a:path>
              </a:pathLst>
            </a:custGeom>
            <a:noFill/>
            <a:ln cap="flat" cmpd="sng" w="2975">
              <a:solidFill>
                <a:srgbClr val="E898A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1"/>
            <p:cNvSpPr/>
            <p:nvPr/>
          </p:nvSpPr>
          <p:spPr>
            <a:xfrm>
              <a:off x="3392705" y="16006"/>
              <a:ext cx="8464" cy="894665"/>
            </a:xfrm>
            <a:custGeom>
              <a:rect b="b" l="l" r="r" t="t"/>
              <a:pathLst>
                <a:path extrusionOk="0" h="34141" w="323">
                  <a:moveTo>
                    <a:pt x="157" y="1"/>
                  </a:moveTo>
                  <a:lnTo>
                    <a:pt x="1" y="34141"/>
                  </a:lnTo>
                  <a:lnTo>
                    <a:pt x="323" y="34141"/>
                  </a:lnTo>
                  <a:lnTo>
                    <a:pt x="157"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1" name="Google Shape;191;p11"/>
          <p:cNvGrpSpPr/>
          <p:nvPr/>
        </p:nvGrpSpPr>
        <p:grpSpPr>
          <a:xfrm>
            <a:off x="805821" y="2953663"/>
            <a:ext cx="121172" cy="760495"/>
            <a:chOff x="5245196" y="3136513"/>
            <a:chExt cx="121172" cy="760495"/>
          </a:xfrm>
        </p:grpSpPr>
        <p:sp>
          <p:nvSpPr>
            <p:cNvPr id="192" name="Google Shape;192;p11"/>
            <p:cNvSpPr/>
            <p:nvPr/>
          </p:nvSpPr>
          <p:spPr>
            <a:xfrm>
              <a:off x="5245196" y="3775810"/>
              <a:ext cx="121172" cy="121198"/>
            </a:xfrm>
            <a:custGeom>
              <a:rect b="b" l="l" r="r" t="t"/>
              <a:pathLst>
                <a:path extrusionOk="0" h="4625" w="4624">
                  <a:moveTo>
                    <a:pt x="0" y="1"/>
                  </a:moveTo>
                  <a:lnTo>
                    <a:pt x="0" y="4624"/>
                  </a:lnTo>
                  <a:lnTo>
                    <a:pt x="4624" y="4624"/>
                  </a:lnTo>
                  <a:lnTo>
                    <a:pt x="4624"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1"/>
            <p:cNvSpPr/>
            <p:nvPr/>
          </p:nvSpPr>
          <p:spPr>
            <a:xfrm>
              <a:off x="5309007" y="3136513"/>
              <a:ext cx="8464" cy="554288"/>
            </a:xfrm>
            <a:custGeom>
              <a:rect b="b" l="l" r="r" t="t"/>
              <a:pathLst>
                <a:path extrusionOk="0" h="21152" w="323">
                  <a:moveTo>
                    <a:pt x="166" y="1"/>
                  </a:moveTo>
                  <a:lnTo>
                    <a:pt x="0" y="21152"/>
                  </a:lnTo>
                  <a:lnTo>
                    <a:pt x="322" y="21152"/>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 name="Google Shape;194;p11"/>
          <p:cNvGrpSpPr/>
          <p:nvPr/>
        </p:nvGrpSpPr>
        <p:grpSpPr>
          <a:xfrm>
            <a:off x="250617" y="2402301"/>
            <a:ext cx="188650" cy="2468354"/>
            <a:chOff x="250617" y="2402301"/>
            <a:chExt cx="188650" cy="2468354"/>
          </a:xfrm>
        </p:grpSpPr>
        <p:sp>
          <p:nvSpPr>
            <p:cNvPr id="195" name="Google Shape;195;p11"/>
            <p:cNvSpPr/>
            <p:nvPr/>
          </p:nvSpPr>
          <p:spPr>
            <a:xfrm>
              <a:off x="250617" y="4681770"/>
              <a:ext cx="188650" cy="188886"/>
            </a:xfrm>
            <a:custGeom>
              <a:rect b="b" l="l" r="r" t="t"/>
              <a:pathLst>
                <a:path extrusionOk="0" fill="none" h="7208" w="7199">
                  <a:moveTo>
                    <a:pt x="0" y="1"/>
                  </a:moveTo>
                  <a:lnTo>
                    <a:pt x="7198" y="1"/>
                  </a:lnTo>
                  <a:lnTo>
                    <a:pt x="7198" y="7207"/>
                  </a:lnTo>
                  <a:lnTo>
                    <a:pt x="0" y="7207"/>
                  </a:lnTo>
                  <a:close/>
                </a:path>
              </a:pathLst>
            </a:custGeom>
            <a:noFill/>
            <a:ln cap="flat" cmpd="sng" w="5750">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1"/>
            <p:cNvSpPr/>
            <p:nvPr/>
          </p:nvSpPr>
          <p:spPr>
            <a:xfrm>
              <a:off x="278316" y="4166291"/>
              <a:ext cx="133226" cy="133226"/>
            </a:xfrm>
            <a:custGeom>
              <a:rect b="b" l="l" r="r" t="t"/>
              <a:pathLst>
                <a:path extrusionOk="0" fill="none" h="5084" w="5084">
                  <a:moveTo>
                    <a:pt x="1" y="0"/>
                  </a:moveTo>
                  <a:lnTo>
                    <a:pt x="5084" y="0"/>
                  </a:lnTo>
                  <a:lnTo>
                    <a:pt x="5084" y="5084"/>
                  </a:lnTo>
                  <a:lnTo>
                    <a:pt x="1" y="5084"/>
                  </a:lnTo>
                  <a:close/>
                </a:path>
              </a:pathLst>
            </a:custGeom>
            <a:noFill/>
            <a:ln cap="flat" cmpd="sng" w="41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1"/>
            <p:cNvSpPr/>
            <p:nvPr/>
          </p:nvSpPr>
          <p:spPr>
            <a:xfrm>
              <a:off x="304573" y="3689098"/>
              <a:ext cx="80476" cy="80476"/>
            </a:xfrm>
            <a:custGeom>
              <a:rect b="b" l="l" r="r" t="t"/>
              <a:pathLst>
                <a:path extrusionOk="0" fill="none" h="3071" w="3071">
                  <a:moveTo>
                    <a:pt x="1" y="0"/>
                  </a:moveTo>
                  <a:lnTo>
                    <a:pt x="3071" y="0"/>
                  </a:lnTo>
                  <a:lnTo>
                    <a:pt x="3071" y="3071"/>
                  </a:lnTo>
                  <a:lnTo>
                    <a:pt x="1" y="3071"/>
                  </a:lnTo>
                  <a:close/>
                </a:path>
              </a:pathLst>
            </a:custGeom>
            <a:noFill/>
            <a:ln cap="flat" cmpd="sng" w="25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1"/>
            <p:cNvSpPr/>
            <p:nvPr/>
          </p:nvSpPr>
          <p:spPr>
            <a:xfrm>
              <a:off x="340710" y="2402301"/>
              <a:ext cx="8464" cy="1011487"/>
            </a:xfrm>
            <a:custGeom>
              <a:rect b="b" l="l" r="r" t="t"/>
              <a:pathLst>
                <a:path extrusionOk="0" h="38599" w="323">
                  <a:moveTo>
                    <a:pt x="157" y="1"/>
                  </a:moveTo>
                  <a:lnTo>
                    <a:pt x="0" y="38599"/>
                  </a:lnTo>
                  <a:lnTo>
                    <a:pt x="322" y="38599"/>
                  </a:lnTo>
                  <a:lnTo>
                    <a:pt x="157"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9" name="Google Shape;199;p11"/>
          <p:cNvSpPr/>
          <p:nvPr/>
        </p:nvSpPr>
        <p:spPr>
          <a:xfrm>
            <a:off x="8307214" y="-383977"/>
            <a:ext cx="8464" cy="2519637"/>
          </a:xfrm>
          <a:custGeom>
            <a:rect b="b" l="l" r="r" t="t"/>
            <a:pathLst>
              <a:path extrusionOk="0" h="96151" w="323">
                <a:moveTo>
                  <a:pt x="166" y="0"/>
                </a:moveTo>
                <a:lnTo>
                  <a:pt x="1" y="96150"/>
                </a:lnTo>
                <a:lnTo>
                  <a:pt x="323" y="96150"/>
                </a:lnTo>
                <a:lnTo>
                  <a:pt x="16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1"/>
          <p:cNvSpPr/>
          <p:nvPr/>
        </p:nvSpPr>
        <p:spPr>
          <a:xfrm>
            <a:off x="646863" y="21446"/>
            <a:ext cx="8464" cy="1689069"/>
          </a:xfrm>
          <a:custGeom>
            <a:rect b="b" l="l" r="r" t="t"/>
            <a:pathLst>
              <a:path extrusionOk="0" h="64456" w="323">
                <a:moveTo>
                  <a:pt x="166" y="0"/>
                </a:moveTo>
                <a:lnTo>
                  <a:pt x="1" y="64456"/>
                </a:lnTo>
                <a:lnTo>
                  <a:pt x="322" y="64456"/>
                </a:lnTo>
                <a:lnTo>
                  <a:pt x="16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1" name="Google Shape;201;p11"/>
          <p:cNvGrpSpPr/>
          <p:nvPr/>
        </p:nvGrpSpPr>
        <p:grpSpPr>
          <a:xfrm>
            <a:off x="2038689" y="173907"/>
            <a:ext cx="57599" cy="831799"/>
            <a:chOff x="2038689" y="173907"/>
            <a:chExt cx="57599" cy="831799"/>
          </a:xfrm>
        </p:grpSpPr>
        <p:sp>
          <p:nvSpPr>
            <p:cNvPr id="202" name="Google Shape;202;p11"/>
            <p:cNvSpPr/>
            <p:nvPr/>
          </p:nvSpPr>
          <p:spPr>
            <a:xfrm>
              <a:off x="2038689" y="947872"/>
              <a:ext cx="57599" cy="57834"/>
            </a:xfrm>
            <a:custGeom>
              <a:rect b="b" l="l" r="r" t="t"/>
              <a:pathLst>
                <a:path extrusionOk="0" fill="none" h="2207" w="2198">
                  <a:moveTo>
                    <a:pt x="1" y="0"/>
                  </a:moveTo>
                  <a:lnTo>
                    <a:pt x="2197" y="0"/>
                  </a:lnTo>
                  <a:lnTo>
                    <a:pt x="2197" y="2206"/>
                  </a:lnTo>
                  <a:lnTo>
                    <a:pt x="1" y="2206"/>
                  </a:lnTo>
                  <a:close/>
                </a:path>
              </a:pathLst>
            </a:custGeom>
            <a:noFill/>
            <a:ln cap="flat" cmpd="sng" w="2975">
              <a:solidFill>
                <a:srgbClr val="00CFC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11"/>
            <p:cNvSpPr/>
            <p:nvPr/>
          </p:nvSpPr>
          <p:spPr>
            <a:xfrm>
              <a:off x="2063269" y="173907"/>
              <a:ext cx="8438" cy="692074"/>
            </a:xfrm>
            <a:custGeom>
              <a:rect b="b" l="l" r="r" t="t"/>
              <a:pathLst>
                <a:path extrusionOk="0" h="26410" w="322">
                  <a:moveTo>
                    <a:pt x="166" y="1"/>
                  </a:moveTo>
                  <a:lnTo>
                    <a:pt x="0" y="26410"/>
                  </a:lnTo>
                  <a:lnTo>
                    <a:pt x="322" y="26410"/>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4" name="Google Shape;204;p11"/>
          <p:cNvSpPr/>
          <p:nvPr/>
        </p:nvSpPr>
        <p:spPr>
          <a:xfrm>
            <a:off x="7582340" y="1834534"/>
            <a:ext cx="121434" cy="121434"/>
          </a:xfrm>
          <a:custGeom>
            <a:rect b="b" l="l" r="r" t="t"/>
            <a:pathLst>
              <a:path extrusionOk="0" h="4634" w="4634">
                <a:moveTo>
                  <a:pt x="0" y="1"/>
                </a:moveTo>
                <a:lnTo>
                  <a:pt x="0" y="4634"/>
                </a:lnTo>
                <a:lnTo>
                  <a:pt x="4633" y="4634"/>
                </a:lnTo>
                <a:lnTo>
                  <a:pt x="4633"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5" name="Google Shape;205;p11"/>
          <p:cNvGrpSpPr/>
          <p:nvPr/>
        </p:nvGrpSpPr>
        <p:grpSpPr>
          <a:xfrm>
            <a:off x="4920170" y="-496491"/>
            <a:ext cx="188886" cy="1181531"/>
            <a:chOff x="2877432" y="975334"/>
            <a:chExt cx="188886" cy="1181531"/>
          </a:xfrm>
        </p:grpSpPr>
        <p:sp>
          <p:nvSpPr>
            <p:cNvPr id="206" name="Google Shape;206;p11"/>
            <p:cNvSpPr/>
            <p:nvPr/>
          </p:nvSpPr>
          <p:spPr>
            <a:xfrm>
              <a:off x="2877432" y="1968242"/>
              <a:ext cx="188886" cy="188624"/>
            </a:xfrm>
            <a:custGeom>
              <a:rect b="b" l="l" r="r" t="t"/>
              <a:pathLst>
                <a:path extrusionOk="0" fill="none" h="7198" w="7208">
                  <a:moveTo>
                    <a:pt x="1" y="0"/>
                  </a:moveTo>
                  <a:lnTo>
                    <a:pt x="7208" y="0"/>
                  </a:lnTo>
                  <a:lnTo>
                    <a:pt x="7208" y="7198"/>
                  </a:lnTo>
                  <a:lnTo>
                    <a:pt x="1" y="7198"/>
                  </a:lnTo>
                  <a:close/>
                </a:path>
              </a:pathLst>
            </a:custGeom>
            <a:noFill/>
            <a:ln cap="flat" cmpd="sng" w="5750">
              <a:solidFill>
                <a:schemeClr val="accent2"/>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1"/>
            <p:cNvSpPr/>
            <p:nvPr/>
          </p:nvSpPr>
          <p:spPr>
            <a:xfrm>
              <a:off x="2905393" y="1452501"/>
              <a:ext cx="133226" cy="133252"/>
            </a:xfrm>
            <a:custGeom>
              <a:rect b="b" l="l" r="r" t="t"/>
              <a:pathLst>
                <a:path extrusionOk="0" fill="none" h="5085" w="5084">
                  <a:moveTo>
                    <a:pt x="0" y="1"/>
                  </a:moveTo>
                  <a:lnTo>
                    <a:pt x="5083" y="1"/>
                  </a:lnTo>
                  <a:lnTo>
                    <a:pt x="5083" y="5084"/>
                  </a:lnTo>
                  <a:lnTo>
                    <a:pt x="0" y="5084"/>
                  </a:lnTo>
                  <a:close/>
                </a:path>
              </a:pathLst>
            </a:custGeom>
            <a:noFill/>
            <a:ln cap="flat" cmpd="sng" w="4125">
              <a:solidFill>
                <a:schemeClr val="accent2"/>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1"/>
            <p:cNvSpPr/>
            <p:nvPr/>
          </p:nvSpPr>
          <p:spPr>
            <a:xfrm>
              <a:off x="2931651" y="975334"/>
              <a:ext cx="80476" cy="80711"/>
            </a:xfrm>
            <a:custGeom>
              <a:rect b="b" l="l" r="r" t="t"/>
              <a:pathLst>
                <a:path extrusionOk="0" fill="none" h="3080" w="3071">
                  <a:moveTo>
                    <a:pt x="0" y="0"/>
                  </a:moveTo>
                  <a:lnTo>
                    <a:pt x="3070" y="0"/>
                  </a:lnTo>
                  <a:lnTo>
                    <a:pt x="3070" y="3080"/>
                  </a:lnTo>
                  <a:lnTo>
                    <a:pt x="0" y="3080"/>
                  </a:lnTo>
                  <a:close/>
                </a:path>
              </a:pathLst>
            </a:custGeom>
            <a:noFill/>
            <a:ln cap="flat" cmpd="sng" w="2525">
              <a:solidFill>
                <a:schemeClr val="accent2"/>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9" name="Google Shape;209;p11"/>
          <p:cNvSpPr/>
          <p:nvPr/>
        </p:nvSpPr>
        <p:spPr>
          <a:xfrm>
            <a:off x="7084804" y="549572"/>
            <a:ext cx="80476" cy="80476"/>
          </a:xfrm>
          <a:custGeom>
            <a:rect b="b" l="l" r="r" t="t"/>
            <a:pathLst>
              <a:path extrusionOk="0" h="3071" w="3071">
                <a:moveTo>
                  <a:pt x="1" y="1"/>
                </a:moveTo>
                <a:lnTo>
                  <a:pt x="1" y="3071"/>
                </a:lnTo>
                <a:lnTo>
                  <a:pt x="3071" y="3071"/>
                </a:lnTo>
                <a:lnTo>
                  <a:pt x="3071" y="1"/>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0" name="Google Shape;210;p11"/>
          <p:cNvGrpSpPr/>
          <p:nvPr/>
        </p:nvGrpSpPr>
        <p:grpSpPr>
          <a:xfrm>
            <a:off x="3030471" y="-223849"/>
            <a:ext cx="121172" cy="760495"/>
            <a:chOff x="5245196" y="3136513"/>
            <a:chExt cx="121172" cy="760495"/>
          </a:xfrm>
        </p:grpSpPr>
        <p:sp>
          <p:nvSpPr>
            <p:cNvPr id="211" name="Google Shape;211;p11"/>
            <p:cNvSpPr/>
            <p:nvPr/>
          </p:nvSpPr>
          <p:spPr>
            <a:xfrm>
              <a:off x="5245196" y="3775810"/>
              <a:ext cx="121172" cy="121198"/>
            </a:xfrm>
            <a:custGeom>
              <a:rect b="b" l="l" r="r" t="t"/>
              <a:pathLst>
                <a:path extrusionOk="0" h="4625" w="4624">
                  <a:moveTo>
                    <a:pt x="0" y="1"/>
                  </a:moveTo>
                  <a:lnTo>
                    <a:pt x="0" y="4624"/>
                  </a:lnTo>
                  <a:lnTo>
                    <a:pt x="4624" y="4624"/>
                  </a:lnTo>
                  <a:lnTo>
                    <a:pt x="4624"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1"/>
            <p:cNvSpPr/>
            <p:nvPr/>
          </p:nvSpPr>
          <p:spPr>
            <a:xfrm>
              <a:off x="5309007" y="3136513"/>
              <a:ext cx="8464" cy="554288"/>
            </a:xfrm>
            <a:custGeom>
              <a:rect b="b" l="l" r="r" t="t"/>
              <a:pathLst>
                <a:path extrusionOk="0" h="21152" w="323">
                  <a:moveTo>
                    <a:pt x="166" y="1"/>
                  </a:moveTo>
                  <a:lnTo>
                    <a:pt x="0" y="21152"/>
                  </a:lnTo>
                  <a:lnTo>
                    <a:pt x="322" y="21152"/>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3" name="Google Shape;213;p11"/>
          <p:cNvGrpSpPr/>
          <p:nvPr/>
        </p:nvGrpSpPr>
        <p:grpSpPr>
          <a:xfrm>
            <a:off x="2306292" y="2569221"/>
            <a:ext cx="199237" cy="2828935"/>
            <a:chOff x="1608717" y="1280046"/>
            <a:chExt cx="199237" cy="2828935"/>
          </a:xfrm>
        </p:grpSpPr>
        <p:sp>
          <p:nvSpPr>
            <p:cNvPr id="214" name="Google Shape;214;p11"/>
            <p:cNvSpPr/>
            <p:nvPr/>
          </p:nvSpPr>
          <p:spPr>
            <a:xfrm>
              <a:off x="1608717" y="3909744"/>
              <a:ext cx="199237" cy="199237"/>
            </a:xfrm>
            <a:custGeom>
              <a:rect b="b" l="l" r="r" t="t"/>
              <a:pathLst>
                <a:path extrusionOk="0" h="7603" w="7603">
                  <a:moveTo>
                    <a:pt x="0" y="1"/>
                  </a:moveTo>
                  <a:lnTo>
                    <a:pt x="0" y="7602"/>
                  </a:lnTo>
                  <a:lnTo>
                    <a:pt x="7602" y="7602"/>
                  </a:lnTo>
                  <a:lnTo>
                    <a:pt x="7602"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11"/>
            <p:cNvSpPr/>
            <p:nvPr/>
          </p:nvSpPr>
          <p:spPr>
            <a:xfrm>
              <a:off x="1656175" y="3269477"/>
              <a:ext cx="104086" cy="104086"/>
            </a:xfrm>
            <a:custGeom>
              <a:rect b="b" l="l" r="r" t="t"/>
              <a:pathLst>
                <a:path extrusionOk="0" h="3972" w="3972">
                  <a:moveTo>
                    <a:pt x="0" y="1"/>
                  </a:moveTo>
                  <a:lnTo>
                    <a:pt x="0" y="3972"/>
                  </a:lnTo>
                  <a:lnTo>
                    <a:pt x="3971" y="3972"/>
                  </a:lnTo>
                  <a:lnTo>
                    <a:pt x="3971"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1"/>
            <p:cNvSpPr/>
            <p:nvPr/>
          </p:nvSpPr>
          <p:spPr>
            <a:xfrm>
              <a:off x="1704104" y="1280046"/>
              <a:ext cx="8464" cy="1794099"/>
            </a:xfrm>
            <a:custGeom>
              <a:rect b="b" l="l" r="r" t="t"/>
              <a:pathLst>
                <a:path extrusionOk="0" h="68464" w="323">
                  <a:moveTo>
                    <a:pt x="157" y="0"/>
                  </a:moveTo>
                  <a:lnTo>
                    <a:pt x="0" y="68464"/>
                  </a:lnTo>
                  <a:lnTo>
                    <a:pt x="322" y="68464"/>
                  </a:lnTo>
                  <a:lnTo>
                    <a:pt x="157"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217" name="Shape 217"/>
        <p:cNvGrpSpPr/>
        <p:nvPr/>
      </p:nvGrpSpPr>
      <p:grpSpPr>
        <a:xfrm>
          <a:off x="0" y="0"/>
          <a:ext cx="0" cy="0"/>
          <a:chOff x="0" y="0"/>
          <a:chExt cx="0" cy="0"/>
        </a:xfrm>
      </p:grpSpPr>
      <p:sp>
        <p:nvSpPr>
          <p:cNvPr id="218" name="Google Shape;218;p12"/>
          <p:cNvSpPr txBox="1"/>
          <p:nvPr>
            <p:ph hasCustomPrompt="1" type="title"/>
          </p:nvPr>
        </p:nvSpPr>
        <p:spPr>
          <a:xfrm>
            <a:off x="1733725" y="856650"/>
            <a:ext cx="5676600" cy="12303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8000">
                <a:solidFill>
                  <a:schemeClr val="accent2"/>
                </a:solidFill>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219" name="Google Shape;219;p12"/>
          <p:cNvSpPr txBox="1"/>
          <p:nvPr>
            <p:ph idx="1" type="body"/>
          </p:nvPr>
        </p:nvSpPr>
        <p:spPr>
          <a:xfrm>
            <a:off x="3208075" y="2086950"/>
            <a:ext cx="2727900" cy="7155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grpSp>
        <p:nvGrpSpPr>
          <p:cNvPr id="220" name="Google Shape;220;p12"/>
          <p:cNvGrpSpPr/>
          <p:nvPr/>
        </p:nvGrpSpPr>
        <p:grpSpPr>
          <a:xfrm>
            <a:off x="722446" y="3412541"/>
            <a:ext cx="7699120" cy="1883463"/>
            <a:chOff x="4558950" y="838825"/>
            <a:chExt cx="2813800" cy="688350"/>
          </a:xfrm>
        </p:grpSpPr>
        <p:sp>
          <p:nvSpPr>
            <p:cNvPr id="221" name="Google Shape;221;p12"/>
            <p:cNvSpPr/>
            <p:nvPr/>
          </p:nvSpPr>
          <p:spPr>
            <a:xfrm>
              <a:off x="6067275" y="838825"/>
              <a:ext cx="46025" cy="39525"/>
            </a:xfrm>
            <a:custGeom>
              <a:rect b="b" l="l" r="r" t="t"/>
              <a:pathLst>
                <a:path extrusionOk="0" h="1581" w="1841">
                  <a:moveTo>
                    <a:pt x="1059" y="0"/>
                  </a:moveTo>
                  <a:cubicBezTo>
                    <a:pt x="353" y="0"/>
                    <a:pt x="1" y="857"/>
                    <a:pt x="492" y="1348"/>
                  </a:cubicBezTo>
                  <a:cubicBezTo>
                    <a:pt x="656" y="1508"/>
                    <a:pt x="856" y="1580"/>
                    <a:pt x="1051" y="1580"/>
                  </a:cubicBezTo>
                  <a:cubicBezTo>
                    <a:pt x="1456" y="1580"/>
                    <a:pt x="1840" y="1270"/>
                    <a:pt x="1840" y="794"/>
                  </a:cubicBezTo>
                  <a:cubicBezTo>
                    <a:pt x="1840" y="353"/>
                    <a:pt x="1487" y="0"/>
                    <a:pt x="1059" y="0"/>
                  </a:cubicBez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2"/>
            <p:cNvSpPr/>
            <p:nvPr/>
          </p:nvSpPr>
          <p:spPr>
            <a:xfrm>
              <a:off x="4703850" y="911275"/>
              <a:ext cx="2580700" cy="613375"/>
            </a:xfrm>
            <a:custGeom>
              <a:rect b="b" l="l" r="r" t="t"/>
              <a:pathLst>
                <a:path extrusionOk="0" h="24535" w="103228">
                  <a:moveTo>
                    <a:pt x="47431" y="0"/>
                  </a:moveTo>
                  <a:lnTo>
                    <a:pt x="34779" y="13685"/>
                  </a:lnTo>
                  <a:lnTo>
                    <a:pt x="20906" y="18309"/>
                  </a:lnTo>
                  <a:lnTo>
                    <a:pt x="15412" y="16898"/>
                  </a:lnTo>
                  <a:lnTo>
                    <a:pt x="9061" y="9892"/>
                  </a:lnTo>
                  <a:lnTo>
                    <a:pt x="1" y="24459"/>
                  </a:lnTo>
                  <a:lnTo>
                    <a:pt x="127" y="24534"/>
                  </a:lnTo>
                  <a:lnTo>
                    <a:pt x="9086" y="10131"/>
                  </a:lnTo>
                  <a:lnTo>
                    <a:pt x="15336" y="17024"/>
                  </a:lnTo>
                  <a:lnTo>
                    <a:pt x="20893" y="18448"/>
                  </a:lnTo>
                  <a:lnTo>
                    <a:pt x="20918" y="18461"/>
                  </a:lnTo>
                  <a:lnTo>
                    <a:pt x="34855" y="13811"/>
                  </a:lnTo>
                  <a:lnTo>
                    <a:pt x="47431" y="215"/>
                  </a:lnTo>
                  <a:lnTo>
                    <a:pt x="59099" y="12778"/>
                  </a:lnTo>
                  <a:lnTo>
                    <a:pt x="67479" y="19620"/>
                  </a:lnTo>
                  <a:lnTo>
                    <a:pt x="76513" y="18196"/>
                  </a:lnTo>
                  <a:lnTo>
                    <a:pt x="82209" y="19885"/>
                  </a:lnTo>
                  <a:lnTo>
                    <a:pt x="88661" y="9035"/>
                  </a:lnTo>
                  <a:lnTo>
                    <a:pt x="95138" y="5860"/>
                  </a:lnTo>
                  <a:lnTo>
                    <a:pt x="103101" y="24496"/>
                  </a:lnTo>
                  <a:lnTo>
                    <a:pt x="103227" y="24433"/>
                  </a:lnTo>
                  <a:lnTo>
                    <a:pt x="95213" y="5671"/>
                  </a:lnTo>
                  <a:lnTo>
                    <a:pt x="88585" y="8922"/>
                  </a:lnTo>
                  <a:lnTo>
                    <a:pt x="88560" y="8934"/>
                  </a:lnTo>
                  <a:lnTo>
                    <a:pt x="82146" y="19708"/>
                  </a:lnTo>
                  <a:lnTo>
                    <a:pt x="76539" y="18057"/>
                  </a:lnTo>
                  <a:lnTo>
                    <a:pt x="76513" y="18045"/>
                  </a:lnTo>
                  <a:lnTo>
                    <a:pt x="67529" y="19469"/>
                  </a:lnTo>
                  <a:lnTo>
                    <a:pt x="59187" y="12664"/>
                  </a:lnTo>
                  <a:lnTo>
                    <a:pt x="47431"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2"/>
            <p:cNvSpPr/>
            <p:nvPr/>
          </p:nvSpPr>
          <p:spPr>
            <a:xfrm>
              <a:off x="4704175" y="930800"/>
              <a:ext cx="2582575" cy="595725"/>
            </a:xfrm>
            <a:custGeom>
              <a:rect b="b" l="l" r="r" t="t"/>
              <a:pathLst>
                <a:path extrusionOk="0" h="23829" w="103303">
                  <a:moveTo>
                    <a:pt x="67125" y="1"/>
                  </a:moveTo>
                  <a:lnTo>
                    <a:pt x="58065" y="5948"/>
                  </a:lnTo>
                  <a:lnTo>
                    <a:pt x="47115" y="9817"/>
                  </a:lnTo>
                  <a:lnTo>
                    <a:pt x="41747" y="17995"/>
                  </a:lnTo>
                  <a:lnTo>
                    <a:pt x="26941" y="870"/>
                  </a:lnTo>
                  <a:lnTo>
                    <a:pt x="19822" y="13421"/>
                  </a:lnTo>
                  <a:lnTo>
                    <a:pt x="8758" y="16054"/>
                  </a:lnTo>
                  <a:lnTo>
                    <a:pt x="8733" y="16054"/>
                  </a:lnTo>
                  <a:lnTo>
                    <a:pt x="1" y="23665"/>
                  </a:lnTo>
                  <a:lnTo>
                    <a:pt x="101" y="23766"/>
                  </a:lnTo>
                  <a:lnTo>
                    <a:pt x="8809" y="16180"/>
                  </a:lnTo>
                  <a:lnTo>
                    <a:pt x="19885" y="13547"/>
                  </a:lnTo>
                  <a:lnTo>
                    <a:pt x="19910" y="13547"/>
                  </a:lnTo>
                  <a:lnTo>
                    <a:pt x="26966" y="1122"/>
                  </a:lnTo>
                  <a:lnTo>
                    <a:pt x="41697" y="18158"/>
                  </a:lnTo>
                  <a:lnTo>
                    <a:pt x="41760" y="18234"/>
                  </a:lnTo>
                  <a:lnTo>
                    <a:pt x="47203" y="9930"/>
                  </a:lnTo>
                  <a:lnTo>
                    <a:pt x="58116" y="6087"/>
                  </a:lnTo>
                  <a:lnTo>
                    <a:pt x="67088" y="190"/>
                  </a:lnTo>
                  <a:lnTo>
                    <a:pt x="73224" y="8884"/>
                  </a:lnTo>
                  <a:lnTo>
                    <a:pt x="73262" y="8935"/>
                  </a:lnTo>
                  <a:lnTo>
                    <a:pt x="81125" y="5583"/>
                  </a:lnTo>
                  <a:lnTo>
                    <a:pt x="94091" y="13408"/>
                  </a:lnTo>
                  <a:lnTo>
                    <a:pt x="103189" y="23829"/>
                  </a:lnTo>
                  <a:lnTo>
                    <a:pt x="103303" y="23728"/>
                  </a:lnTo>
                  <a:lnTo>
                    <a:pt x="94192" y="13307"/>
                  </a:lnTo>
                  <a:lnTo>
                    <a:pt x="81138" y="5419"/>
                  </a:lnTo>
                  <a:lnTo>
                    <a:pt x="73312" y="8758"/>
                  </a:lnTo>
                  <a:lnTo>
                    <a:pt x="67125"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12"/>
            <p:cNvSpPr/>
            <p:nvPr/>
          </p:nvSpPr>
          <p:spPr>
            <a:xfrm>
              <a:off x="4904225" y="1145950"/>
              <a:ext cx="46000" cy="39350"/>
            </a:xfrm>
            <a:custGeom>
              <a:rect b="b" l="l" r="r" t="t"/>
              <a:pathLst>
                <a:path extrusionOk="0" h="1574" w="1840">
                  <a:moveTo>
                    <a:pt x="1059" y="1"/>
                  </a:moveTo>
                  <a:cubicBezTo>
                    <a:pt x="353" y="1"/>
                    <a:pt x="0" y="845"/>
                    <a:pt x="504" y="1337"/>
                  </a:cubicBezTo>
                  <a:cubicBezTo>
                    <a:pt x="664" y="1501"/>
                    <a:pt x="861" y="1574"/>
                    <a:pt x="1054" y="1574"/>
                  </a:cubicBezTo>
                  <a:cubicBezTo>
                    <a:pt x="1455" y="1574"/>
                    <a:pt x="1840" y="1258"/>
                    <a:pt x="1840" y="782"/>
                  </a:cubicBezTo>
                  <a:cubicBezTo>
                    <a:pt x="1840" y="354"/>
                    <a:pt x="1487" y="1"/>
                    <a:pt x="1059" y="1"/>
                  </a:cubicBez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2"/>
            <p:cNvSpPr/>
            <p:nvPr/>
          </p:nvSpPr>
          <p:spPr>
            <a:xfrm>
              <a:off x="5062350" y="1316075"/>
              <a:ext cx="46025" cy="39350"/>
            </a:xfrm>
            <a:custGeom>
              <a:rect b="b" l="l" r="r" t="t"/>
              <a:pathLst>
                <a:path extrusionOk="0" h="1574" w="1841">
                  <a:moveTo>
                    <a:pt x="1059" y="0"/>
                  </a:moveTo>
                  <a:cubicBezTo>
                    <a:pt x="354" y="0"/>
                    <a:pt x="1" y="845"/>
                    <a:pt x="492" y="1336"/>
                  </a:cubicBezTo>
                  <a:cubicBezTo>
                    <a:pt x="656" y="1500"/>
                    <a:pt x="856" y="1573"/>
                    <a:pt x="1051" y="1573"/>
                  </a:cubicBezTo>
                  <a:cubicBezTo>
                    <a:pt x="1456" y="1573"/>
                    <a:pt x="1841" y="1258"/>
                    <a:pt x="1841" y="782"/>
                  </a:cubicBezTo>
                  <a:cubicBezTo>
                    <a:pt x="1841" y="353"/>
                    <a:pt x="1488" y="0"/>
                    <a:pt x="1059" y="0"/>
                  </a:cubicBez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2"/>
            <p:cNvSpPr/>
            <p:nvPr/>
          </p:nvSpPr>
          <p:spPr>
            <a:xfrm>
              <a:off x="5209475" y="1350400"/>
              <a:ext cx="39725" cy="39725"/>
            </a:xfrm>
            <a:custGeom>
              <a:rect b="b" l="l" r="r" t="t"/>
              <a:pathLst>
                <a:path extrusionOk="0" h="1589" w="1589">
                  <a:moveTo>
                    <a:pt x="794" y="1"/>
                  </a:moveTo>
                  <a:cubicBezTo>
                    <a:pt x="353" y="1"/>
                    <a:pt x="0" y="354"/>
                    <a:pt x="0" y="795"/>
                  </a:cubicBezTo>
                  <a:cubicBezTo>
                    <a:pt x="0" y="1223"/>
                    <a:pt x="353" y="1589"/>
                    <a:pt x="794" y="1589"/>
                  </a:cubicBezTo>
                  <a:cubicBezTo>
                    <a:pt x="1235" y="1589"/>
                    <a:pt x="1588" y="1223"/>
                    <a:pt x="1588" y="795"/>
                  </a:cubicBezTo>
                  <a:cubicBezTo>
                    <a:pt x="1588" y="354"/>
                    <a:pt x="1235" y="1"/>
                    <a:pt x="794" y="1"/>
                  </a:cubicBez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2"/>
            <p:cNvSpPr/>
            <p:nvPr/>
          </p:nvSpPr>
          <p:spPr>
            <a:xfrm>
              <a:off x="5173875" y="1248975"/>
              <a:ext cx="46025" cy="39450"/>
            </a:xfrm>
            <a:custGeom>
              <a:rect b="b" l="l" r="r" t="t"/>
              <a:pathLst>
                <a:path extrusionOk="0" h="1578" w="1841">
                  <a:moveTo>
                    <a:pt x="1059" y="0"/>
                  </a:moveTo>
                  <a:cubicBezTo>
                    <a:pt x="353" y="0"/>
                    <a:pt x="0" y="845"/>
                    <a:pt x="505" y="1349"/>
                  </a:cubicBezTo>
                  <a:cubicBezTo>
                    <a:pt x="663" y="1507"/>
                    <a:pt x="858" y="1578"/>
                    <a:pt x="1049" y="1578"/>
                  </a:cubicBezTo>
                  <a:cubicBezTo>
                    <a:pt x="1452" y="1578"/>
                    <a:pt x="1840" y="1264"/>
                    <a:pt x="1840" y="794"/>
                  </a:cubicBezTo>
                  <a:cubicBezTo>
                    <a:pt x="1840" y="353"/>
                    <a:pt x="1487" y="0"/>
                    <a:pt x="1059" y="0"/>
                  </a:cubicBez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12"/>
            <p:cNvSpPr/>
            <p:nvPr/>
          </p:nvSpPr>
          <p:spPr>
            <a:xfrm>
              <a:off x="5352500" y="938375"/>
              <a:ext cx="46000" cy="39500"/>
            </a:xfrm>
            <a:custGeom>
              <a:rect b="b" l="l" r="r" t="t"/>
              <a:pathLst>
                <a:path extrusionOk="0" h="1580" w="1840">
                  <a:moveTo>
                    <a:pt x="1059" y="0"/>
                  </a:moveTo>
                  <a:cubicBezTo>
                    <a:pt x="353" y="0"/>
                    <a:pt x="0" y="857"/>
                    <a:pt x="504" y="1348"/>
                  </a:cubicBezTo>
                  <a:cubicBezTo>
                    <a:pt x="664" y="1508"/>
                    <a:pt x="861" y="1580"/>
                    <a:pt x="1054" y="1580"/>
                  </a:cubicBezTo>
                  <a:cubicBezTo>
                    <a:pt x="1455" y="1580"/>
                    <a:pt x="1840" y="1270"/>
                    <a:pt x="1840" y="794"/>
                  </a:cubicBezTo>
                  <a:cubicBezTo>
                    <a:pt x="1840" y="353"/>
                    <a:pt x="1487" y="0"/>
                    <a:pt x="1059" y="0"/>
                  </a:cubicBez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12"/>
            <p:cNvSpPr/>
            <p:nvPr/>
          </p:nvSpPr>
          <p:spPr>
            <a:xfrm>
              <a:off x="5722650" y="1358275"/>
              <a:ext cx="46000" cy="39525"/>
            </a:xfrm>
            <a:custGeom>
              <a:rect b="b" l="l" r="r" t="t"/>
              <a:pathLst>
                <a:path extrusionOk="0" h="1581" w="1840">
                  <a:moveTo>
                    <a:pt x="1046" y="1"/>
                  </a:moveTo>
                  <a:cubicBezTo>
                    <a:pt x="353" y="1"/>
                    <a:pt x="0" y="858"/>
                    <a:pt x="492" y="1349"/>
                  </a:cubicBezTo>
                  <a:cubicBezTo>
                    <a:pt x="655" y="1509"/>
                    <a:pt x="855" y="1581"/>
                    <a:pt x="1050" y="1581"/>
                  </a:cubicBezTo>
                  <a:cubicBezTo>
                    <a:pt x="1455" y="1581"/>
                    <a:pt x="1840" y="1271"/>
                    <a:pt x="1840" y="795"/>
                  </a:cubicBezTo>
                  <a:cubicBezTo>
                    <a:pt x="1840" y="354"/>
                    <a:pt x="1487" y="1"/>
                    <a:pt x="1046" y="1"/>
                  </a:cubicBez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2"/>
            <p:cNvSpPr/>
            <p:nvPr/>
          </p:nvSpPr>
          <p:spPr>
            <a:xfrm>
              <a:off x="5859350" y="1157300"/>
              <a:ext cx="46025" cy="39450"/>
            </a:xfrm>
            <a:custGeom>
              <a:rect b="b" l="l" r="r" t="t"/>
              <a:pathLst>
                <a:path extrusionOk="0" h="1578" w="1841">
                  <a:moveTo>
                    <a:pt x="1059" y="1"/>
                  </a:moveTo>
                  <a:cubicBezTo>
                    <a:pt x="354" y="1"/>
                    <a:pt x="1" y="845"/>
                    <a:pt x="492" y="1349"/>
                  </a:cubicBezTo>
                  <a:cubicBezTo>
                    <a:pt x="655" y="1507"/>
                    <a:pt x="852" y="1578"/>
                    <a:pt x="1046" y="1578"/>
                  </a:cubicBezTo>
                  <a:cubicBezTo>
                    <a:pt x="1453" y="1578"/>
                    <a:pt x="1841" y="1264"/>
                    <a:pt x="1841" y="794"/>
                  </a:cubicBezTo>
                  <a:cubicBezTo>
                    <a:pt x="1841" y="353"/>
                    <a:pt x="1488" y="1"/>
                    <a:pt x="1059" y="1"/>
                  </a:cubicBez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2"/>
            <p:cNvSpPr/>
            <p:nvPr/>
          </p:nvSpPr>
          <p:spPr>
            <a:xfrm>
              <a:off x="6131225" y="1060900"/>
              <a:ext cx="46025" cy="39350"/>
            </a:xfrm>
            <a:custGeom>
              <a:rect b="b" l="l" r="r" t="t"/>
              <a:pathLst>
                <a:path extrusionOk="0" h="1574" w="1841">
                  <a:moveTo>
                    <a:pt x="1059" y="1"/>
                  </a:moveTo>
                  <a:cubicBezTo>
                    <a:pt x="353" y="1"/>
                    <a:pt x="1" y="845"/>
                    <a:pt x="492" y="1336"/>
                  </a:cubicBezTo>
                  <a:cubicBezTo>
                    <a:pt x="656" y="1500"/>
                    <a:pt x="856" y="1574"/>
                    <a:pt x="1051" y="1574"/>
                  </a:cubicBezTo>
                  <a:cubicBezTo>
                    <a:pt x="1456" y="1574"/>
                    <a:pt x="1840" y="1258"/>
                    <a:pt x="1840" y="782"/>
                  </a:cubicBezTo>
                  <a:cubicBezTo>
                    <a:pt x="1840" y="341"/>
                    <a:pt x="1487" y="1"/>
                    <a:pt x="1059" y="1"/>
                  </a:cubicBez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2"/>
            <p:cNvSpPr/>
            <p:nvPr/>
          </p:nvSpPr>
          <p:spPr>
            <a:xfrm>
              <a:off x="6358050" y="914425"/>
              <a:ext cx="46000" cy="39350"/>
            </a:xfrm>
            <a:custGeom>
              <a:rect b="b" l="l" r="r" t="t"/>
              <a:pathLst>
                <a:path extrusionOk="0" h="1574" w="1840">
                  <a:moveTo>
                    <a:pt x="1059" y="0"/>
                  </a:moveTo>
                  <a:cubicBezTo>
                    <a:pt x="353" y="0"/>
                    <a:pt x="0" y="845"/>
                    <a:pt x="504" y="1336"/>
                  </a:cubicBezTo>
                  <a:cubicBezTo>
                    <a:pt x="664" y="1500"/>
                    <a:pt x="861" y="1573"/>
                    <a:pt x="1054" y="1573"/>
                  </a:cubicBezTo>
                  <a:cubicBezTo>
                    <a:pt x="1455" y="1573"/>
                    <a:pt x="1840" y="1258"/>
                    <a:pt x="1840" y="782"/>
                  </a:cubicBezTo>
                  <a:cubicBezTo>
                    <a:pt x="1840" y="353"/>
                    <a:pt x="1487" y="0"/>
                    <a:pt x="1059" y="0"/>
                  </a:cubicBez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2"/>
            <p:cNvSpPr/>
            <p:nvPr/>
          </p:nvSpPr>
          <p:spPr>
            <a:xfrm>
              <a:off x="6510200" y="1128325"/>
              <a:ext cx="46025" cy="39450"/>
            </a:xfrm>
            <a:custGeom>
              <a:rect b="b" l="l" r="r" t="t"/>
              <a:pathLst>
                <a:path extrusionOk="0" h="1578" w="1841">
                  <a:moveTo>
                    <a:pt x="1046" y="0"/>
                  </a:moveTo>
                  <a:cubicBezTo>
                    <a:pt x="353" y="0"/>
                    <a:pt x="0" y="845"/>
                    <a:pt x="492" y="1349"/>
                  </a:cubicBezTo>
                  <a:cubicBezTo>
                    <a:pt x="650" y="1507"/>
                    <a:pt x="846" y="1578"/>
                    <a:pt x="1039" y="1578"/>
                  </a:cubicBezTo>
                  <a:cubicBezTo>
                    <a:pt x="1446" y="1578"/>
                    <a:pt x="1840" y="1264"/>
                    <a:pt x="1840" y="794"/>
                  </a:cubicBezTo>
                  <a:cubicBezTo>
                    <a:pt x="1840" y="353"/>
                    <a:pt x="1487" y="0"/>
                    <a:pt x="1046" y="0"/>
                  </a:cubicBez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12"/>
            <p:cNvSpPr/>
            <p:nvPr/>
          </p:nvSpPr>
          <p:spPr>
            <a:xfrm>
              <a:off x="6708025" y="1051150"/>
              <a:ext cx="46025" cy="39425"/>
            </a:xfrm>
            <a:custGeom>
              <a:rect b="b" l="l" r="r" t="t"/>
              <a:pathLst>
                <a:path extrusionOk="0" h="1577" w="1841">
                  <a:moveTo>
                    <a:pt x="1059" y="0"/>
                  </a:moveTo>
                  <a:cubicBezTo>
                    <a:pt x="354" y="0"/>
                    <a:pt x="1" y="844"/>
                    <a:pt x="492" y="1348"/>
                  </a:cubicBezTo>
                  <a:cubicBezTo>
                    <a:pt x="654" y="1506"/>
                    <a:pt x="851" y="1577"/>
                    <a:pt x="1044" y="1577"/>
                  </a:cubicBezTo>
                  <a:cubicBezTo>
                    <a:pt x="1451" y="1577"/>
                    <a:pt x="1840" y="1260"/>
                    <a:pt x="1840" y="781"/>
                  </a:cubicBezTo>
                  <a:cubicBezTo>
                    <a:pt x="1840" y="353"/>
                    <a:pt x="1488" y="0"/>
                    <a:pt x="1059" y="0"/>
                  </a:cubicBez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12"/>
            <p:cNvSpPr/>
            <p:nvPr/>
          </p:nvSpPr>
          <p:spPr>
            <a:xfrm>
              <a:off x="7033125" y="1244875"/>
              <a:ext cx="46025" cy="39450"/>
            </a:xfrm>
            <a:custGeom>
              <a:rect b="b" l="l" r="r" t="t"/>
              <a:pathLst>
                <a:path extrusionOk="0" h="1578" w="1841">
                  <a:moveTo>
                    <a:pt x="1047" y="1"/>
                  </a:moveTo>
                  <a:cubicBezTo>
                    <a:pt x="341" y="1"/>
                    <a:pt x="1" y="858"/>
                    <a:pt x="492" y="1349"/>
                  </a:cubicBezTo>
                  <a:cubicBezTo>
                    <a:pt x="651" y="1507"/>
                    <a:pt x="847" y="1578"/>
                    <a:pt x="1040" y="1578"/>
                  </a:cubicBezTo>
                  <a:cubicBezTo>
                    <a:pt x="1447" y="1578"/>
                    <a:pt x="1841" y="1264"/>
                    <a:pt x="1841" y="795"/>
                  </a:cubicBezTo>
                  <a:cubicBezTo>
                    <a:pt x="1841" y="353"/>
                    <a:pt x="1488" y="1"/>
                    <a:pt x="1047" y="1"/>
                  </a:cubicBez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2"/>
            <p:cNvSpPr/>
            <p:nvPr/>
          </p:nvSpPr>
          <p:spPr>
            <a:xfrm>
              <a:off x="4898850" y="1313550"/>
              <a:ext cx="46025" cy="39350"/>
            </a:xfrm>
            <a:custGeom>
              <a:rect b="b" l="l" r="r" t="t"/>
              <a:pathLst>
                <a:path extrusionOk="0" h="1574" w="1841">
                  <a:moveTo>
                    <a:pt x="1059" y="1"/>
                  </a:moveTo>
                  <a:cubicBezTo>
                    <a:pt x="354" y="1"/>
                    <a:pt x="1" y="845"/>
                    <a:pt x="492" y="1336"/>
                  </a:cubicBezTo>
                  <a:cubicBezTo>
                    <a:pt x="656" y="1500"/>
                    <a:pt x="856" y="1574"/>
                    <a:pt x="1051" y="1574"/>
                  </a:cubicBezTo>
                  <a:cubicBezTo>
                    <a:pt x="1456" y="1574"/>
                    <a:pt x="1841" y="1258"/>
                    <a:pt x="1841" y="782"/>
                  </a:cubicBezTo>
                  <a:cubicBezTo>
                    <a:pt x="1841" y="341"/>
                    <a:pt x="1488" y="1"/>
                    <a:pt x="1059" y="1"/>
                  </a:cubicBez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2"/>
            <p:cNvSpPr/>
            <p:nvPr/>
          </p:nvSpPr>
          <p:spPr>
            <a:xfrm>
              <a:off x="5551575" y="1234800"/>
              <a:ext cx="46025" cy="39350"/>
            </a:xfrm>
            <a:custGeom>
              <a:rect b="b" l="l" r="r" t="t"/>
              <a:pathLst>
                <a:path extrusionOk="0" h="1574" w="1841">
                  <a:moveTo>
                    <a:pt x="1059" y="0"/>
                  </a:moveTo>
                  <a:cubicBezTo>
                    <a:pt x="354" y="0"/>
                    <a:pt x="1" y="845"/>
                    <a:pt x="505" y="1336"/>
                  </a:cubicBezTo>
                  <a:cubicBezTo>
                    <a:pt x="665" y="1500"/>
                    <a:pt x="862" y="1573"/>
                    <a:pt x="1055" y="1573"/>
                  </a:cubicBezTo>
                  <a:cubicBezTo>
                    <a:pt x="1456" y="1573"/>
                    <a:pt x="1841" y="1258"/>
                    <a:pt x="1841" y="782"/>
                  </a:cubicBezTo>
                  <a:cubicBezTo>
                    <a:pt x="1841" y="341"/>
                    <a:pt x="1488" y="0"/>
                    <a:pt x="1059" y="0"/>
                  </a:cubicBez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2"/>
            <p:cNvSpPr/>
            <p:nvPr/>
          </p:nvSpPr>
          <p:spPr>
            <a:xfrm>
              <a:off x="5887400" y="907725"/>
              <a:ext cx="45075" cy="39575"/>
            </a:xfrm>
            <a:custGeom>
              <a:rect b="b" l="l" r="r" t="t"/>
              <a:pathLst>
                <a:path extrusionOk="0" h="1583" w="1803">
                  <a:moveTo>
                    <a:pt x="896" y="1"/>
                  </a:moveTo>
                  <a:cubicBezTo>
                    <a:pt x="589" y="1"/>
                    <a:pt x="299" y="182"/>
                    <a:pt x="177" y="483"/>
                  </a:cubicBezTo>
                  <a:cubicBezTo>
                    <a:pt x="0" y="886"/>
                    <a:pt x="189" y="1352"/>
                    <a:pt x="593" y="1516"/>
                  </a:cubicBezTo>
                  <a:cubicBezTo>
                    <a:pt x="695" y="1561"/>
                    <a:pt x="802" y="1582"/>
                    <a:pt x="907" y="1582"/>
                  </a:cubicBezTo>
                  <a:cubicBezTo>
                    <a:pt x="1215" y="1582"/>
                    <a:pt x="1507" y="1400"/>
                    <a:pt x="1639" y="1100"/>
                  </a:cubicBezTo>
                  <a:cubicBezTo>
                    <a:pt x="1802" y="697"/>
                    <a:pt x="1613" y="231"/>
                    <a:pt x="1210" y="67"/>
                  </a:cubicBezTo>
                  <a:cubicBezTo>
                    <a:pt x="1107" y="22"/>
                    <a:pt x="1001" y="1"/>
                    <a:pt x="896" y="1"/>
                  </a:cubicBez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12"/>
            <p:cNvSpPr/>
            <p:nvPr/>
          </p:nvSpPr>
          <p:spPr>
            <a:xfrm>
              <a:off x="6166200" y="1209275"/>
              <a:ext cx="39700" cy="39725"/>
            </a:xfrm>
            <a:custGeom>
              <a:rect b="b" l="l" r="r" t="t"/>
              <a:pathLst>
                <a:path extrusionOk="0" h="1589" w="1588">
                  <a:moveTo>
                    <a:pt x="794" y="1"/>
                  </a:moveTo>
                  <a:cubicBezTo>
                    <a:pt x="366" y="1"/>
                    <a:pt x="0" y="354"/>
                    <a:pt x="0" y="795"/>
                  </a:cubicBezTo>
                  <a:cubicBezTo>
                    <a:pt x="0" y="1223"/>
                    <a:pt x="366" y="1588"/>
                    <a:pt x="794" y="1588"/>
                  </a:cubicBezTo>
                  <a:cubicBezTo>
                    <a:pt x="1235" y="1588"/>
                    <a:pt x="1588" y="1223"/>
                    <a:pt x="1588" y="795"/>
                  </a:cubicBezTo>
                  <a:cubicBezTo>
                    <a:pt x="1588" y="354"/>
                    <a:pt x="1235" y="1"/>
                    <a:pt x="794" y="1"/>
                  </a:cubicBez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12"/>
            <p:cNvSpPr/>
            <p:nvPr/>
          </p:nvSpPr>
          <p:spPr>
            <a:xfrm>
              <a:off x="6373800" y="1380650"/>
              <a:ext cx="39700" cy="39400"/>
            </a:xfrm>
            <a:custGeom>
              <a:rect b="b" l="l" r="r" t="t"/>
              <a:pathLst>
                <a:path extrusionOk="0" h="1576" w="1588">
                  <a:moveTo>
                    <a:pt x="794" y="1"/>
                  </a:moveTo>
                  <a:cubicBezTo>
                    <a:pt x="353" y="1"/>
                    <a:pt x="0" y="353"/>
                    <a:pt x="0" y="794"/>
                  </a:cubicBezTo>
                  <a:cubicBezTo>
                    <a:pt x="0" y="1223"/>
                    <a:pt x="353" y="1576"/>
                    <a:pt x="794" y="1576"/>
                  </a:cubicBezTo>
                  <a:cubicBezTo>
                    <a:pt x="1235" y="1576"/>
                    <a:pt x="1588" y="1223"/>
                    <a:pt x="1588" y="794"/>
                  </a:cubicBezTo>
                  <a:cubicBezTo>
                    <a:pt x="1588" y="353"/>
                    <a:pt x="1235" y="1"/>
                    <a:pt x="794" y="1"/>
                  </a:cubicBez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2"/>
            <p:cNvSpPr/>
            <p:nvPr/>
          </p:nvSpPr>
          <p:spPr>
            <a:xfrm>
              <a:off x="6594950" y="1344425"/>
              <a:ext cx="46000" cy="39350"/>
            </a:xfrm>
            <a:custGeom>
              <a:rect b="b" l="l" r="r" t="t"/>
              <a:pathLst>
                <a:path extrusionOk="0" h="1574" w="1840">
                  <a:moveTo>
                    <a:pt x="1059" y="1"/>
                  </a:moveTo>
                  <a:cubicBezTo>
                    <a:pt x="353" y="1"/>
                    <a:pt x="0" y="845"/>
                    <a:pt x="491" y="1336"/>
                  </a:cubicBezTo>
                  <a:cubicBezTo>
                    <a:pt x="655" y="1500"/>
                    <a:pt x="855" y="1573"/>
                    <a:pt x="1050" y="1573"/>
                  </a:cubicBezTo>
                  <a:cubicBezTo>
                    <a:pt x="1455" y="1573"/>
                    <a:pt x="1840" y="1258"/>
                    <a:pt x="1840" y="782"/>
                  </a:cubicBezTo>
                  <a:cubicBezTo>
                    <a:pt x="1840" y="353"/>
                    <a:pt x="1487" y="1"/>
                    <a:pt x="1059" y="1"/>
                  </a:cubicBez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2"/>
            <p:cNvSpPr/>
            <p:nvPr/>
          </p:nvSpPr>
          <p:spPr>
            <a:xfrm>
              <a:off x="6731025" y="1382850"/>
              <a:ext cx="46025" cy="39475"/>
            </a:xfrm>
            <a:custGeom>
              <a:rect b="b" l="l" r="r" t="t"/>
              <a:pathLst>
                <a:path extrusionOk="0" h="1579" w="1841">
                  <a:moveTo>
                    <a:pt x="1059" y="1"/>
                  </a:moveTo>
                  <a:cubicBezTo>
                    <a:pt x="353" y="1"/>
                    <a:pt x="1" y="858"/>
                    <a:pt x="505" y="1349"/>
                  </a:cubicBezTo>
                  <a:cubicBezTo>
                    <a:pt x="663" y="1507"/>
                    <a:pt x="858" y="1578"/>
                    <a:pt x="1049" y="1578"/>
                  </a:cubicBezTo>
                  <a:cubicBezTo>
                    <a:pt x="1452" y="1578"/>
                    <a:pt x="1840" y="1265"/>
                    <a:pt x="1840" y="795"/>
                  </a:cubicBezTo>
                  <a:cubicBezTo>
                    <a:pt x="1840" y="354"/>
                    <a:pt x="1488" y="1"/>
                    <a:pt x="1059" y="1"/>
                  </a:cubicBez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12"/>
            <p:cNvSpPr/>
            <p:nvPr/>
          </p:nvSpPr>
          <p:spPr>
            <a:xfrm>
              <a:off x="6891700" y="1116350"/>
              <a:ext cx="46000" cy="39350"/>
            </a:xfrm>
            <a:custGeom>
              <a:rect b="b" l="l" r="r" t="t"/>
              <a:pathLst>
                <a:path extrusionOk="0" h="1574" w="1840">
                  <a:moveTo>
                    <a:pt x="1046" y="1"/>
                  </a:moveTo>
                  <a:cubicBezTo>
                    <a:pt x="353" y="1"/>
                    <a:pt x="0" y="845"/>
                    <a:pt x="491" y="1336"/>
                  </a:cubicBezTo>
                  <a:cubicBezTo>
                    <a:pt x="651" y="1500"/>
                    <a:pt x="850" y="1573"/>
                    <a:pt x="1045" y="1573"/>
                  </a:cubicBezTo>
                  <a:cubicBezTo>
                    <a:pt x="1450" y="1573"/>
                    <a:pt x="1840" y="1258"/>
                    <a:pt x="1840" y="782"/>
                  </a:cubicBezTo>
                  <a:cubicBezTo>
                    <a:pt x="1840" y="353"/>
                    <a:pt x="1487" y="1"/>
                    <a:pt x="1046" y="1"/>
                  </a:cubicBez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12"/>
            <p:cNvSpPr/>
            <p:nvPr/>
          </p:nvSpPr>
          <p:spPr>
            <a:xfrm>
              <a:off x="7059275" y="1035400"/>
              <a:ext cx="46025" cy="39450"/>
            </a:xfrm>
            <a:custGeom>
              <a:rect b="b" l="l" r="r" t="t"/>
              <a:pathLst>
                <a:path extrusionOk="0" h="1578" w="1841">
                  <a:moveTo>
                    <a:pt x="1059" y="0"/>
                  </a:moveTo>
                  <a:cubicBezTo>
                    <a:pt x="354" y="0"/>
                    <a:pt x="1" y="844"/>
                    <a:pt x="505" y="1348"/>
                  </a:cubicBezTo>
                  <a:cubicBezTo>
                    <a:pt x="663" y="1507"/>
                    <a:pt x="858" y="1577"/>
                    <a:pt x="1049" y="1577"/>
                  </a:cubicBezTo>
                  <a:cubicBezTo>
                    <a:pt x="1452" y="1577"/>
                    <a:pt x="1840" y="1264"/>
                    <a:pt x="1840" y="794"/>
                  </a:cubicBezTo>
                  <a:cubicBezTo>
                    <a:pt x="1840" y="353"/>
                    <a:pt x="1488" y="0"/>
                    <a:pt x="1059" y="0"/>
                  </a:cubicBez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2"/>
            <p:cNvSpPr/>
            <p:nvPr/>
          </p:nvSpPr>
          <p:spPr>
            <a:xfrm>
              <a:off x="4708275" y="856450"/>
              <a:ext cx="2575650" cy="667875"/>
            </a:xfrm>
            <a:custGeom>
              <a:rect b="b" l="l" r="r" t="t"/>
              <a:pathLst>
                <a:path extrusionOk="0" h="26715" w="103026">
                  <a:moveTo>
                    <a:pt x="55432" y="1"/>
                  </a:moveTo>
                  <a:lnTo>
                    <a:pt x="46271" y="7952"/>
                  </a:lnTo>
                  <a:lnTo>
                    <a:pt x="35938" y="5507"/>
                  </a:lnTo>
                  <a:lnTo>
                    <a:pt x="35913" y="5507"/>
                  </a:lnTo>
                  <a:lnTo>
                    <a:pt x="27294" y="11934"/>
                  </a:lnTo>
                  <a:lnTo>
                    <a:pt x="16382" y="6188"/>
                  </a:lnTo>
                  <a:lnTo>
                    <a:pt x="11480" y="23287"/>
                  </a:lnTo>
                  <a:lnTo>
                    <a:pt x="0" y="26526"/>
                  </a:lnTo>
                  <a:lnTo>
                    <a:pt x="38" y="26664"/>
                  </a:lnTo>
                  <a:lnTo>
                    <a:pt x="11593" y="23401"/>
                  </a:lnTo>
                  <a:lnTo>
                    <a:pt x="16470" y="6389"/>
                  </a:lnTo>
                  <a:lnTo>
                    <a:pt x="27306" y="12098"/>
                  </a:lnTo>
                  <a:lnTo>
                    <a:pt x="35938" y="5659"/>
                  </a:lnTo>
                  <a:lnTo>
                    <a:pt x="46309" y="8103"/>
                  </a:lnTo>
                  <a:lnTo>
                    <a:pt x="55419" y="215"/>
                  </a:lnTo>
                  <a:lnTo>
                    <a:pt x="64958" y="12186"/>
                  </a:lnTo>
                  <a:lnTo>
                    <a:pt x="64970" y="12211"/>
                  </a:lnTo>
                  <a:lnTo>
                    <a:pt x="79663" y="15815"/>
                  </a:lnTo>
                  <a:lnTo>
                    <a:pt x="79714" y="15827"/>
                  </a:lnTo>
                  <a:lnTo>
                    <a:pt x="87186" y="5293"/>
                  </a:lnTo>
                  <a:lnTo>
                    <a:pt x="90815" y="19368"/>
                  </a:lnTo>
                  <a:lnTo>
                    <a:pt x="90815" y="19394"/>
                  </a:lnTo>
                  <a:lnTo>
                    <a:pt x="102950" y="26715"/>
                  </a:lnTo>
                  <a:lnTo>
                    <a:pt x="103025" y="26589"/>
                  </a:lnTo>
                  <a:lnTo>
                    <a:pt x="90941" y="19305"/>
                  </a:lnTo>
                  <a:lnTo>
                    <a:pt x="87249" y="4966"/>
                  </a:lnTo>
                  <a:lnTo>
                    <a:pt x="79651" y="15664"/>
                  </a:lnTo>
                  <a:lnTo>
                    <a:pt x="65046" y="12085"/>
                  </a:lnTo>
                  <a:lnTo>
                    <a:pt x="55432"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2"/>
            <p:cNvSpPr/>
            <p:nvPr/>
          </p:nvSpPr>
          <p:spPr>
            <a:xfrm>
              <a:off x="4558950" y="1523350"/>
              <a:ext cx="2813800" cy="3825"/>
            </a:xfrm>
            <a:custGeom>
              <a:rect b="b" l="l" r="r" t="t"/>
              <a:pathLst>
                <a:path extrusionOk="0" h="153" w="112552">
                  <a:moveTo>
                    <a:pt x="1" y="1"/>
                  </a:moveTo>
                  <a:lnTo>
                    <a:pt x="1" y="152"/>
                  </a:lnTo>
                  <a:lnTo>
                    <a:pt x="112552" y="152"/>
                  </a:lnTo>
                  <a:lnTo>
                    <a:pt x="112552"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2"/>
            <p:cNvSpPr/>
            <p:nvPr/>
          </p:nvSpPr>
          <p:spPr>
            <a:xfrm>
              <a:off x="4967225" y="1418775"/>
              <a:ext cx="46025" cy="39450"/>
            </a:xfrm>
            <a:custGeom>
              <a:rect b="b" l="l" r="r" t="t"/>
              <a:pathLst>
                <a:path extrusionOk="0" h="1578" w="1841">
                  <a:moveTo>
                    <a:pt x="1059" y="0"/>
                  </a:moveTo>
                  <a:cubicBezTo>
                    <a:pt x="353" y="0"/>
                    <a:pt x="0" y="845"/>
                    <a:pt x="492" y="1349"/>
                  </a:cubicBezTo>
                  <a:cubicBezTo>
                    <a:pt x="654" y="1506"/>
                    <a:pt x="850" y="1577"/>
                    <a:pt x="1043" y="1577"/>
                  </a:cubicBezTo>
                  <a:cubicBezTo>
                    <a:pt x="1451" y="1577"/>
                    <a:pt x="1840" y="1261"/>
                    <a:pt x="1840" y="782"/>
                  </a:cubicBezTo>
                  <a:cubicBezTo>
                    <a:pt x="1840" y="353"/>
                    <a:pt x="1487" y="0"/>
                    <a:pt x="1059" y="0"/>
                  </a:cubicBez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2"/>
            <p:cNvSpPr/>
            <p:nvPr/>
          </p:nvSpPr>
          <p:spPr>
            <a:xfrm>
              <a:off x="5101172" y="992325"/>
              <a:ext cx="42875" cy="39850"/>
            </a:xfrm>
            <a:custGeom>
              <a:rect b="b" l="l" r="r" t="t"/>
              <a:pathLst>
                <a:path extrusionOk="0" h="1594" w="1715">
                  <a:moveTo>
                    <a:pt x="849" y="1"/>
                  </a:moveTo>
                  <a:cubicBezTo>
                    <a:pt x="810" y="1"/>
                    <a:pt x="771" y="4"/>
                    <a:pt x="731" y="9"/>
                  </a:cubicBezTo>
                  <a:cubicBezTo>
                    <a:pt x="290" y="85"/>
                    <a:pt x="1" y="488"/>
                    <a:pt x="76" y="917"/>
                  </a:cubicBezTo>
                  <a:cubicBezTo>
                    <a:pt x="133" y="1317"/>
                    <a:pt x="482" y="1593"/>
                    <a:pt x="866" y="1593"/>
                  </a:cubicBezTo>
                  <a:cubicBezTo>
                    <a:pt x="905" y="1593"/>
                    <a:pt x="944" y="1590"/>
                    <a:pt x="983" y="1584"/>
                  </a:cubicBezTo>
                  <a:cubicBezTo>
                    <a:pt x="1412" y="1509"/>
                    <a:pt x="1714" y="1106"/>
                    <a:pt x="1639" y="665"/>
                  </a:cubicBezTo>
                  <a:cubicBezTo>
                    <a:pt x="1581" y="276"/>
                    <a:pt x="1233" y="1"/>
                    <a:pt x="849" y="1"/>
                  </a:cubicBez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12"/>
            <p:cNvSpPr/>
            <p:nvPr/>
          </p:nvSpPr>
          <p:spPr>
            <a:xfrm>
              <a:off x="5364775" y="1136200"/>
              <a:ext cx="46025" cy="39450"/>
            </a:xfrm>
            <a:custGeom>
              <a:rect b="b" l="l" r="r" t="t"/>
              <a:pathLst>
                <a:path extrusionOk="0" h="1578" w="1841">
                  <a:moveTo>
                    <a:pt x="1046" y="0"/>
                  </a:moveTo>
                  <a:cubicBezTo>
                    <a:pt x="353" y="0"/>
                    <a:pt x="1" y="845"/>
                    <a:pt x="492" y="1349"/>
                  </a:cubicBezTo>
                  <a:cubicBezTo>
                    <a:pt x="654" y="1507"/>
                    <a:pt x="852" y="1578"/>
                    <a:pt x="1045" y="1578"/>
                  </a:cubicBezTo>
                  <a:cubicBezTo>
                    <a:pt x="1452" y="1578"/>
                    <a:pt x="1840" y="1264"/>
                    <a:pt x="1840" y="794"/>
                  </a:cubicBezTo>
                  <a:cubicBezTo>
                    <a:pt x="1840" y="353"/>
                    <a:pt x="1488" y="0"/>
                    <a:pt x="1046" y="0"/>
                  </a:cubicBez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12"/>
            <p:cNvSpPr/>
            <p:nvPr/>
          </p:nvSpPr>
          <p:spPr>
            <a:xfrm>
              <a:off x="5581825" y="976800"/>
              <a:ext cx="46025" cy="39525"/>
            </a:xfrm>
            <a:custGeom>
              <a:rect b="b" l="l" r="r" t="t"/>
              <a:pathLst>
                <a:path extrusionOk="0" h="1581" w="1841">
                  <a:moveTo>
                    <a:pt x="1059" y="0"/>
                  </a:moveTo>
                  <a:cubicBezTo>
                    <a:pt x="353" y="0"/>
                    <a:pt x="1" y="857"/>
                    <a:pt x="505" y="1349"/>
                  </a:cubicBezTo>
                  <a:cubicBezTo>
                    <a:pt x="664" y="1508"/>
                    <a:pt x="861" y="1580"/>
                    <a:pt x="1055" y="1580"/>
                  </a:cubicBezTo>
                  <a:cubicBezTo>
                    <a:pt x="1456" y="1580"/>
                    <a:pt x="1840" y="1270"/>
                    <a:pt x="1840" y="794"/>
                  </a:cubicBezTo>
                  <a:cubicBezTo>
                    <a:pt x="1840" y="353"/>
                    <a:pt x="1488" y="0"/>
                    <a:pt x="1059" y="0"/>
                  </a:cubicBez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2"/>
            <p:cNvSpPr/>
            <p:nvPr/>
          </p:nvSpPr>
          <p:spPr>
            <a:xfrm>
              <a:off x="5838875" y="1036025"/>
              <a:ext cx="46025" cy="39450"/>
            </a:xfrm>
            <a:custGeom>
              <a:rect b="b" l="l" r="r" t="t"/>
              <a:pathLst>
                <a:path extrusionOk="0" h="1578" w="1841">
                  <a:moveTo>
                    <a:pt x="1059" y="0"/>
                  </a:moveTo>
                  <a:cubicBezTo>
                    <a:pt x="354" y="0"/>
                    <a:pt x="1" y="845"/>
                    <a:pt x="492" y="1349"/>
                  </a:cubicBezTo>
                  <a:cubicBezTo>
                    <a:pt x="655" y="1507"/>
                    <a:pt x="852" y="1578"/>
                    <a:pt x="1046" y="1578"/>
                  </a:cubicBezTo>
                  <a:cubicBezTo>
                    <a:pt x="1453" y="1578"/>
                    <a:pt x="1841" y="1264"/>
                    <a:pt x="1841" y="794"/>
                  </a:cubicBezTo>
                  <a:cubicBezTo>
                    <a:pt x="1841" y="353"/>
                    <a:pt x="1488" y="0"/>
                    <a:pt x="1059" y="0"/>
                  </a:cubicBez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2"/>
            <p:cNvSpPr/>
            <p:nvPr/>
          </p:nvSpPr>
          <p:spPr>
            <a:xfrm>
              <a:off x="6316150" y="1138400"/>
              <a:ext cx="39700" cy="39400"/>
            </a:xfrm>
            <a:custGeom>
              <a:rect b="b" l="l" r="r" t="t"/>
              <a:pathLst>
                <a:path extrusionOk="0" h="1576" w="1588">
                  <a:moveTo>
                    <a:pt x="794" y="1"/>
                  </a:moveTo>
                  <a:cubicBezTo>
                    <a:pt x="353" y="1"/>
                    <a:pt x="0" y="353"/>
                    <a:pt x="0" y="782"/>
                  </a:cubicBezTo>
                  <a:cubicBezTo>
                    <a:pt x="0" y="1223"/>
                    <a:pt x="353" y="1576"/>
                    <a:pt x="794" y="1576"/>
                  </a:cubicBezTo>
                  <a:cubicBezTo>
                    <a:pt x="1235" y="1576"/>
                    <a:pt x="1588" y="1223"/>
                    <a:pt x="1588" y="782"/>
                  </a:cubicBezTo>
                  <a:cubicBezTo>
                    <a:pt x="1588" y="353"/>
                    <a:pt x="1235" y="1"/>
                    <a:pt x="794" y="1"/>
                  </a:cubicBez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2"/>
            <p:cNvSpPr/>
            <p:nvPr/>
          </p:nvSpPr>
          <p:spPr>
            <a:xfrm>
              <a:off x="6675275" y="1230075"/>
              <a:ext cx="46000" cy="39350"/>
            </a:xfrm>
            <a:custGeom>
              <a:rect b="b" l="l" r="r" t="t"/>
              <a:pathLst>
                <a:path extrusionOk="0" h="1574" w="1840">
                  <a:moveTo>
                    <a:pt x="1046" y="0"/>
                  </a:moveTo>
                  <a:cubicBezTo>
                    <a:pt x="353" y="0"/>
                    <a:pt x="0" y="845"/>
                    <a:pt x="492" y="1336"/>
                  </a:cubicBezTo>
                  <a:cubicBezTo>
                    <a:pt x="656" y="1500"/>
                    <a:pt x="856" y="1573"/>
                    <a:pt x="1051" y="1573"/>
                  </a:cubicBezTo>
                  <a:cubicBezTo>
                    <a:pt x="1456" y="1573"/>
                    <a:pt x="1840" y="1258"/>
                    <a:pt x="1840" y="782"/>
                  </a:cubicBezTo>
                  <a:cubicBezTo>
                    <a:pt x="1840" y="353"/>
                    <a:pt x="1487" y="0"/>
                    <a:pt x="1046" y="0"/>
                  </a:cubicBez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12"/>
            <p:cNvSpPr/>
            <p:nvPr/>
          </p:nvSpPr>
          <p:spPr>
            <a:xfrm>
              <a:off x="6863325" y="967025"/>
              <a:ext cx="46350" cy="39350"/>
            </a:xfrm>
            <a:custGeom>
              <a:rect b="b" l="l" r="r" t="t"/>
              <a:pathLst>
                <a:path extrusionOk="0" h="1574" w="1854">
                  <a:moveTo>
                    <a:pt x="1059" y="1"/>
                  </a:moveTo>
                  <a:cubicBezTo>
                    <a:pt x="354" y="1"/>
                    <a:pt x="1" y="845"/>
                    <a:pt x="505" y="1336"/>
                  </a:cubicBezTo>
                  <a:cubicBezTo>
                    <a:pt x="665" y="1500"/>
                    <a:pt x="863" y="1574"/>
                    <a:pt x="1058" y="1574"/>
                  </a:cubicBezTo>
                  <a:cubicBezTo>
                    <a:pt x="1463" y="1574"/>
                    <a:pt x="1853" y="1258"/>
                    <a:pt x="1853" y="782"/>
                  </a:cubicBezTo>
                  <a:cubicBezTo>
                    <a:pt x="1853" y="341"/>
                    <a:pt x="1500" y="1"/>
                    <a:pt x="1059" y="1"/>
                  </a:cubicBez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12"/>
            <p:cNvSpPr/>
            <p:nvPr/>
          </p:nvSpPr>
          <p:spPr>
            <a:xfrm>
              <a:off x="6956275" y="1323000"/>
              <a:ext cx="46000" cy="39350"/>
            </a:xfrm>
            <a:custGeom>
              <a:rect b="b" l="l" r="r" t="t"/>
              <a:pathLst>
                <a:path extrusionOk="0" h="1574" w="1840">
                  <a:moveTo>
                    <a:pt x="1059" y="1"/>
                  </a:moveTo>
                  <a:cubicBezTo>
                    <a:pt x="353" y="1"/>
                    <a:pt x="0" y="845"/>
                    <a:pt x="504" y="1336"/>
                  </a:cubicBezTo>
                  <a:cubicBezTo>
                    <a:pt x="664" y="1500"/>
                    <a:pt x="861" y="1574"/>
                    <a:pt x="1055" y="1574"/>
                  </a:cubicBezTo>
                  <a:cubicBezTo>
                    <a:pt x="1456" y="1574"/>
                    <a:pt x="1840" y="1258"/>
                    <a:pt x="1840" y="782"/>
                  </a:cubicBezTo>
                  <a:cubicBezTo>
                    <a:pt x="1840" y="354"/>
                    <a:pt x="1487" y="1"/>
                    <a:pt x="1059" y="1"/>
                  </a:cubicBez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256" name="Shape 256"/>
        <p:cNvGrpSpPr/>
        <p:nvPr/>
      </p:nvGrpSpPr>
      <p:grpSpPr>
        <a:xfrm>
          <a:off x="0" y="0"/>
          <a:ext cx="0" cy="0"/>
          <a:chOff x="0" y="0"/>
          <a:chExt cx="0" cy="0"/>
        </a:xfrm>
      </p:grpSpPr>
      <p:sp>
        <p:nvSpPr>
          <p:cNvPr id="257" name="Google Shape;257;p13"/>
          <p:cNvSpPr txBox="1"/>
          <p:nvPr>
            <p:ph idx="1" type="subTitle"/>
          </p:nvPr>
        </p:nvSpPr>
        <p:spPr>
          <a:xfrm>
            <a:off x="6429027" y="3829680"/>
            <a:ext cx="24282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00000"/>
              </a:buClr>
              <a:buSzPts val="1000"/>
              <a:buNone/>
              <a:defRPr sz="1400"/>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p:txBody>
      </p:sp>
      <p:sp>
        <p:nvSpPr>
          <p:cNvPr id="258" name="Google Shape;258;p13"/>
          <p:cNvSpPr/>
          <p:nvPr/>
        </p:nvSpPr>
        <p:spPr>
          <a:xfrm>
            <a:off x="7647375" y="949600"/>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13"/>
          <p:cNvSpPr/>
          <p:nvPr/>
        </p:nvSpPr>
        <p:spPr>
          <a:xfrm>
            <a:off x="8985850" y="411675"/>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13"/>
          <p:cNvSpPr/>
          <p:nvPr/>
        </p:nvSpPr>
        <p:spPr>
          <a:xfrm>
            <a:off x="8359450" y="555875"/>
            <a:ext cx="52475" cy="5245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3"/>
          <p:cNvSpPr/>
          <p:nvPr/>
        </p:nvSpPr>
        <p:spPr>
          <a:xfrm>
            <a:off x="9122100" y="734250"/>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3"/>
          <p:cNvSpPr/>
          <p:nvPr/>
        </p:nvSpPr>
        <p:spPr>
          <a:xfrm>
            <a:off x="8798600" y="1088650"/>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13"/>
          <p:cNvSpPr/>
          <p:nvPr/>
        </p:nvSpPr>
        <p:spPr>
          <a:xfrm>
            <a:off x="6099342" y="-150600"/>
            <a:ext cx="96045" cy="95462"/>
          </a:xfrm>
          <a:custGeom>
            <a:rect b="b" l="l" r="r" t="t"/>
            <a:pathLst>
              <a:path extrusionOk="0" h="3109" w="3128">
                <a:moveTo>
                  <a:pt x="2678" y="431"/>
                </a:moveTo>
                <a:lnTo>
                  <a:pt x="2678" y="2659"/>
                </a:lnTo>
                <a:lnTo>
                  <a:pt x="450" y="2659"/>
                </a:lnTo>
                <a:lnTo>
                  <a:pt x="450" y="431"/>
                </a:lnTo>
                <a:close/>
                <a:moveTo>
                  <a:pt x="0" y="0"/>
                </a:moveTo>
                <a:lnTo>
                  <a:pt x="0" y="3109"/>
                </a:lnTo>
                <a:lnTo>
                  <a:pt x="3128" y="3109"/>
                </a:lnTo>
                <a:lnTo>
                  <a:pt x="312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13"/>
          <p:cNvSpPr/>
          <p:nvPr/>
        </p:nvSpPr>
        <p:spPr>
          <a:xfrm>
            <a:off x="6702523" y="444536"/>
            <a:ext cx="95493" cy="95462"/>
          </a:xfrm>
          <a:custGeom>
            <a:rect b="b" l="l" r="r" t="t"/>
            <a:pathLst>
              <a:path extrusionOk="0" h="3109" w="3110">
                <a:moveTo>
                  <a:pt x="2678" y="450"/>
                </a:moveTo>
                <a:lnTo>
                  <a:pt x="2678" y="2678"/>
                </a:lnTo>
                <a:lnTo>
                  <a:pt x="450" y="2678"/>
                </a:lnTo>
                <a:lnTo>
                  <a:pt x="450" y="450"/>
                </a:lnTo>
                <a:close/>
                <a:moveTo>
                  <a:pt x="1" y="0"/>
                </a:moveTo>
                <a:lnTo>
                  <a:pt x="1" y="3109"/>
                </a:lnTo>
                <a:lnTo>
                  <a:pt x="3109" y="3109"/>
                </a:lnTo>
                <a:lnTo>
                  <a:pt x="3109"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3"/>
          <p:cNvSpPr/>
          <p:nvPr/>
        </p:nvSpPr>
        <p:spPr>
          <a:xfrm>
            <a:off x="5904975" y="143222"/>
            <a:ext cx="82259" cy="82259"/>
          </a:xfrm>
          <a:custGeom>
            <a:rect b="b" l="l" r="r" t="t"/>
            <a:pathLst>
              <a:path extrusionOk="0" h="2679" w="2679">
                <a:moveTo>
                  <a:pt x="1" y="1"/>
                </a:moveTo>
                <a:lnTo>
                  <a:pt x="1" y="2679"/>
                </a:lnTo>
                <a:lnTo>
                  <a:pt x="2679" y="2679"/>
                </a:lnTo>
                <a:lnTo>
                  <a:pt x="2679"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3"/>
          <p:cNvSpPr/>
          <p:nvPr/>
        </p:nvSpPr>
        <p:spPr>
          <a:xfrm>
            <a:off x="285750" y="4542650"/>
            <a:ext cx="52475" cy="5245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3"/>
          <p:cNvSpPr/>
          <p:nvPr/>
        </p:nvSpPr>
        <p:spPr>
          <a:xfrm>
            <a:off x="439150" y="4803400"/>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13"/>
          <p:cNvSpPr txBox="1"/>
          <p:nvPr>
            <p:ph type="ctrTitle"/>
          </p:nvPr>
        </p:nvSpPr>
        <p:spPr>
          <a:xfrm>
            <a:off x="970814" y="3396800"/>
            <a:ext cx="21525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1200"/>
              <a:buFont typeface="Advent Pro SemiBold"/>
              <a:buNone/>
              <a:defRPr sz="2000">
                <a:solidFill>
                  <a:schemeClr val="lt1"/>
                </a:solidFill>
                <a:latin typeface="Advent Pro SemiBold"/>
                <a:ea typeface="Advent Pro SemiBold"/>
                <a:cs typeface="Advent Pro SemiBold"/>
                <a:sym typeface="Advent Pro SemiBold"/>
              </a:defRPr>
            </a:lvl1pPr>
            <a:lvl2pPr lvl="1"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2pPr>
            <a:lvl3pPr lvl="2"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3pPr>
            <a:lvl4pPr lvl="3"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4pPr>
            <a:lvl5pPr lvl="4"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5pPr>
            <a:lvl6pPr lvl="5"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6pPr>
            <a:lvl7pPr lvl="6"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7pPr>
            <a:lvl8pPr lvl="7"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8pPr>
            <a:lvl9pPr lvl="8"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9pPr>
          </a:lstStyle>
          <a:p/>
        </p:txBody>
      </p:sp>
      <p:sp>
        <p:nvSpPr>
          <p:cNvPr id="269" name="Google Shape;269;p13"/>
          <p:cNvSpPr txBox="1"/>
          <p:nvPr>
            <p:ph idx="2" type="subTitle"/>
          </p:nvPr>
        </p:nvSpPr>
        <p:spPr>
          <a:xfrm>
            <a:off x="970814" y="3829680"/>
            <a:ext cx="24282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00000"/>
              </a:buClr>
              <a:buSzPts val="1000"/>
              <a:buNone/>
              <a:defRPr sz="1400"/>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p:txBody>
      </p:sp>
      <p:sp>
        <p:nvSpPr>
          <p:cNvPr id="270" name="Google Shape;270;p13"/>
          <p:cNvSpPr txBox="1"/>
          <p:nvPr>
            <p:ph hasCustomPrompt="1" idx="3" type="title"/>
          </p:nvPr>
        </p:nvSpPr>
        <p:spPr>
          <a:xfrm>
            <a:off x="970814" y="2645887"/>
            <a:ext cx="1753800" cy="5778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4800"/>
              <a:buNone/>
              <a:defRPr sz="4800">
                <a:solidFill>
                  <a:schemeClr val="accent2"/>
                </a:solidFill>
              </a:defRPr>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271" name="Google Shape;271;p13"/>
          <p:cNvSpPr txBox="1"/>
          <p:nvPr>
            <p:ph idx="4" type="ctrTitle"/>
          </p:nvPr>
        </p:nvSpPr>
        <p:spPr>
          <a:xfrm>
            <a:off x="3690348" y="3396800"/>
            <a:ext cx="13866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1200"/>
              <a:buFont typeface="Advent Pro SemiBold"/>
              <a:buNone/>
              <a:defRPr sz="2000">
                <a:solidFill>
                  <a:schemeClr val="lt1"/>
                </a:solidFill>
                <a:latin typeface="Advent Pro SemiBold"/>
                <a:ea typeface="Advent Pro SemiBold"/>
                <a:cs typeface="Advent Pro SemiBold"/>
                <a:sym typeface="Advent Pro SemiBold"/>
              </a:defRPr>
            </a:lvl1pPr>
            <a:lvl2pPr lvl="1"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2pPr>
            <a:lvl3pPr lvl="2"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3pPr>
            <a:lvl4pPr lvl="3"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4pPr>
            <a:lvl5pPr lvl="4"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5pPr>
            <a:lvl6pPr lvl="5"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6pPr>
            <a:lvl7pPr lvl="6"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7pPr>
            <a:lvl8pPr lvl="7"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8pPr>
            <a:lvl9pPr lvl="8"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9pPr>
          </a:lstStyle>
          <a:p/>
        </p:txBody>
      </p:sp>
      <p:sp>
        <p:nvSpPr>
          <p:cNvPr id="272" name="Google Shape;272;p13"/>
          <p:cNvSpPr txBox="1"/>
          <p:nvPr>
            <p:ph idx="5" type="subTitle"/>
          </p:nvPr>
        </p:nvSpPr>
        <p:spPr>
          <a:xfrm>
            <a:off x="3690341" y="3829680"/>
            <a:ext cx="24282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00000"/>
              </a:buClr>
              <a:buSzPts val="1000"/>
              <a:buNone/>
              <a:defRPr sz="1400"/>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p:txBody>
      </p:sp>
      <p:sp>
        <p:nvSpPr>
          <p:cNvPr id="273" name="Google Shape;273;p13"/>
          <p:cNvSpPr txBox="1"/>
          <p:nvPr>
            <p:ph hasCustomPrompt="1" idx="6" type="title"/>
          </p:nvPr>
        </p:nvSpPr>
        <p:spPr>
          <a:xfrm>
            <a:off x="3690341" y="2645887"/>
            <a:ext cx="1753800" cy="5778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4800"/>
              <a:buNone/>
              <a:defRPr sz="4800">
                <a:solidFill>
                  <a:schemeClr val="accent3"/>
                </a:solidFill>
              </a:defRPr>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274" name="Google Shape;274;p13"/>
          <p:cNvSpPr txBox="1"/>
          <p:nvPr>
            <p:ph idx="7" type="ctrTitle"/>
          </p:nvPr>
        </p:nvSpPr>
        <p:spPr>
          <a:xfrm>
            <a:off x="618825" y="411675"/>
            <a:ext cx="45762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3600"/>
              <a:buNone/>
              <a:defRPr sz="3000"/>
            </a:lvl1pPr>
            <a:lvl2pPr lvl="1" rtl="0" algn="ctr">
              <a:spcBef>
                <a:spcPts val="0"/>
              </a:spcBef>
              <a:spcAft>
                <a:spcPts val="0"/>
              </a:spcAft>
              <a:buClr>
                <a:srgbClr val="D9D9D9"/>
              </a:buClr>
              <a:buSzPts val="1800"/>
              <a:buNone/>
              <a:defRPr sz="1800">
                <a:solidFill>
                  <a:srgbClr val="D9D9D9"/>
                </a:solidFill>
              </a:defRPr>
            </a:lvl2pPr>
            <a:lvl3pPr lvl="2" rtl="0" algn="ctr">
              <a:spcBef>
                <a:spcPts val="0"/>
              </a:spcBef>
              <a:spcAft>
                <a:spcPts val="0"/>
              </a:spcAft>
              <a:buClr>
                <a:srgbClr val="D9D9D9"/>
              </a:buClr>
              <a:buSzPts val="1800"/>
              <a:buNone/>
              <a:defRPr sz="1800">
                <a:solidFill>
                  <a:srgbClr val="D9D9D9"/>
                </a:solidFill>
              </a:defRPr>
            </a:lvl3pPr>
            <a:lvl4pPr lvl="3" rtl="0" algn="ctr">
              <a:spcBef>
                <a:spcPts val="0"/>
              </a:spcBef>
              <a:spcAft>
                <a:spcPts val="0"/>
              </a:spcAft>
              <a:buClr>
                <a:srgbClr val="D9D9D9"/>
              </a:buClr>
              <a:buSzPts val="1800"/>
              <a:buNone/>
              <a:defRPr sz="1800">
                <a:solidFill>
                  <a:srgbClr val="D9D9D9"/>
                </a:solidFill>
              </a:defRPr>
            </a:lvl4pPr>
            <a:lvl5pPr lvl="4" rtl="0" algn="ctr">
              <a:spcBef>
                <a:spcPts val="0"/>
              </a:spcBef>
              <a:spcAft>
                <a:spcPts val="0"/>
              </a:spcAft>
              <a:buClr>
                <a:srgbClr val="D9D9D9"/>
              </a:buClr>
              <a:buSzPts val="1800"/>
              <a:buNone/>
              <a:defRPr sz="1800">
                <a:solidFill>
                  <a:srgbClr val="D9D9D9"/>
                </a:solidFill>
              </a:defRPr>
            </a:lvl5pPr>
            <a:lvl6pPr lvl="5" rtl="0" algn="ctr">
              <a:spcBef>
                <a:spcPts val="0"/>
              </a:spcBef>
              <a:spcAft>
                <a:spcPts val="0"/>
              </a:spcAft>
              <a:buClr>
                <a:srgbClr val="D9D9D9"/>
              </a:buClr>
              <a:buSzPts val="1800"/>
              <a:buNone/>
              <a:defRPr sz="1800">
                <a:solidFill>
                  <a:srgbClr val="D9D9D9"/>
                </a:solidFill>
              </a:defRPr>
            </a:lvl6pPr>
            <a:lvl7pPr lvl="6" rtl="0" algn="ctr">
              <a:spcBef>
                <a:spcPts val="0"/>
              </a:spcBef>
              <a:spcAft>
                <a:spcPts val="0"/>
              </a:spcAft>
              <a:buClr>
                <a:srgbClr val="D9D9D9"/>
              </a:buClr>
              <a:buSzPts val="1800"/>
              <a:buNone/>
              <a:defRPr sz="1800">
                <a:solidFill>
                  <a:srgbClr val="D9D9D9"/>
                </a:solidFill>
              </a:defRPr>
            </a:lvl7pPr>
            <a:lvl8pPr lvl="7" rtl="0" algn="ctr">
              <a:spcBef>
                <a:spcPts val="0"/>
              </a:spcBef>
              <a:spcAft>
                <a:spcPts val="0"/>
              </a:spcAft>
              <a:buClr>
                <a:srgbClr val="D9D9D9"/>
              </a:buClr>
              <a:buSzPts val="1800"/>
              <a:buNone/>
              <a:defRPr sz="1800">
                <a:solidFill>
                  <a:srgbClr val="D9D9D9"/>
                </a:solidFill>
              </a:defRPr>
            </a:lvl8pPr>
            <a:lvl9pPr lvl="8" rtl="0" algn="ctr">
              <a:spcBef>
                <a:spcPts val="0"/>
              </a:spcBef>
              <a:spcAft>
                <a:spcPts val="0"/>
              </a:spcAft>
              <a:buClr>
                <a:srgbClr val="D9D9D9"/>
              </a:buClr>
              <a:buSzPts val="1800"/>
              <a:buNone/>
              <a:defRPr sz="1800">
                <a:solidFill>
                  <a:srgbClr val="D9D9D9"/>
                </a:solidFill>
              </a:defRPr>
            </a:lvl9pPr>
          </a:lstStyle>
          <a:p/>
        </p:txBody>
      </p:sp>
      <p:sp>
        <p:nvSpPr>
          <p:cNvPr id="275" name="Google Shape;275;p13"/>
          <p:cNvSpPr txBox="1"/>
          <p:nvPr>
            <p:ph idx="8" type="ctrTitle"/>
          </p:nvPr>
        </p:nvSpPr>
        <p:spPr>
          <a:xfrm>
            <a:off x="6428436" y="3377738"/>
            <a:ext cx="22518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1200"/>
              <a:buFont typeface="Advent Pro SemiBold"/>
              <a:buNone/>
              <a:defRPr sz="2000">
                <a:solidFill>
                  <a:schemeClr val="lt1"/>
                </a:solidFill>
                <a:latin typeface="Advent Pro SemiBold"/>
                <a:ea typeface="Advent Pro SemiBold"/>
                <a:cs typeface="Advent Pro SemiBold"/>
                <a:sym typeface="Advent Pro SemiBold"/>
              </a:defRPr>
            </a:lvl1pPr>
            <a:lvl2pPr lvl="1"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2pPr>
            <a:lvl3pPr lvl="2"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3pPr>
            <a:lvl4pPr lvl="3"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4pPr>
            <a:lvl5pPr lvl="4"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5pPr>
            <a:lvl6pPr lvl="5"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6pPr>
            <a:lvl7pPr lvl="6"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7pPr>
            <a:lvl8pPr lvl="7"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8pPr>
            <a:lvl9pPr lvl="8"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9pPr>
          </a:lstStyle>
          <a:p/>
        </p:txBody>
      </p:sp>
      <p:sp>
        <p:nvSpPr>
          <p:cNvPr id="276" name="Google Shape;276;p13"/>
          <p:cNvSpPr txBox="1"/>
          <p:nvPr>
            <p:ph hasCustomPrompt="1" idx="9" type="title"/>
          </p:nvPr>
        </p:nvSpPr>
        <p:spPr>
          <a:xfrm>
            <a:off x="6428436" y="2645887"/>
            <a:ext cx="1753800" cy="5778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4800"/>
              <a:buNone/>
              <a:defRPr sz="4800">
                <a:solidFill>
                  <a:schemeClr val="accent1"/>
                </a:solidFill>
              </a:defRPr>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277" name="Google Shape;277;p13"/>
          <p:cNvSpPr txBox="1"/>
          <p:nvPr>
            <p:ph idx="13" type="ctrTitle"/>
          </p:nvPr>
        </p:nvSpPr>
        <p:spPr>
          <a:xfrm>
            <a:off x="6429027" y="3396800"/>
            <a:ext cx="22518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1200"/>
              <a:buFont typeface="Advent Pro SemiBold"/>
              <a:buNone/>
              <a:defRPr sz="2000">
                <a:solidFill>
                  <a:schemeClr val="lt1"/>
                </a:solidFill>
                <a:latin typeface="Advent Pro SemiBold"/>
                <a:ea typeface="Advent Pro SemiBold"/>
                <a:cs typeface="Advent Pro SemiBold"/>
                <a:sym typeface="Advent Pro SemiBold"/>
              </a:defRPr>
            </a:lvl1pPr>
            <a:lvl2pPr lvl="1"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2pPr>
            <a:lvl3pPr lvl="2"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3pPr>
            <a:lvl4pPr lvl="3"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4pPr>
            <a:lvl5pPr lvl="4"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5pPr>
            <a:lvl6pPr lvl="5"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6pPr>
            <a:lvl7pPr lvl="6"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7pPr>
            <a:lvl8pPr lvl="7"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8pPr>
            <a:lvl9pPr lvl="8"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TITLE_AND_TWO_COLUMNS_1">
    <p:spTree>
      <p:nvGrpSpPr>
        <p:cNvPr id="278" name="Shape 278"/>
        <p:cNvGrpSpPr/>
        <p:nvPr/>
      </p:nvGrpSpPr>
      <p:grpSpPr>
        <a:xfrm>
          <a:off x="0" y="0"/>
          <a:ext cx="0" cy="0"/>
          <a:chOff x="0" y="0"/>
          <a:chExt cx="0" cy="0"/>
        </a:xfrm>
      </p:grpSpPr>
      <p:sp>
        <p:nvSpPr>
          <p:cNvPr id="279" name="Google Shape;279;p14"/>
          <p:cNvSpPr txBox="1"/>
          <p:nvPr>
            <p:ph type="ctrTitle"/>
          </p:nvPr>
        </p:nvSpPr>
        <p:spPr>
          <a:xfrm>
            <a:off x="4696481" y="1365079"/>
            <a:ext cx="26556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Clr>
                <a:srgbClr val="000000"/>
              </a:buClr>
              <a:buSzPts val="1800"/>
              <a:buFont typeface="Fira Sans Condensed Medium"/>
              <a:buNone/>
              <a:defRPr sz="24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280" name="Google Shape;280;p14"/>
          <p:cNvSpPr txBox="1"/>
          <p:nvPr>
            <p:ph idx="1" type="subTitle"/>
          </p:nvPr>
        </p:nvSpPr>
        <p:spPr>
          <a:xfrm>
            <a:off x="4696481" y="1835141"/>
            <a:ext cx="3039300" cy="938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00000"/>
              </a:buClr>
              <a:buSzPts val="1000"/>
              <a:buNone/>
              <a:defRPr sz="16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281" name="Google Shape;281;p14"/>
          <p:cNvSpPr txBox="1"/>
          <p:nvPr>
            <p:ph idx="2" type="ctrTitle"/>
          </p:nvPr>
        </p:nvSpPr>
        <p:spPr>
          <a:xfrm>
            <a:off x="1900150" y="3127942"/>
            <a:ext cx="2472900" cy="644700"/>
          </a:xfrm>
          <a:prstGeom prst="rect">
            <a:avLst/>
          </a:prstGeom>
          <a:ln>
            <a:noFill/>
          </a:ln>
        </p:spPr>
        <p:txBody>
          <a:bodyPr anchorCtr="0" anchor="b" bIns="91425" lIns="91425" spcFirstLastPara="1" rIns="91425" wrap="square" tIns="91425">
            <a:noAutofit/>
          </a:bodyPr>
          <a:lstStyle>
            <a:lvl1pPr lvl="0" rtl="0" algn="r">
              <a:spcBef>
                <a:spcPts val="0"/>
              </a:spcBef>
              <a:spcAft>
                <a:spcPts val="0"/>
              </a:spcAft>
              <a:buClr>
                <a:srgbClr val="000000"/>
              </a:buClr>
              <a:buSzPts val="1800"/>
              <a:buFont typeface="Fira Sans Condensed Medium"/>
              <a:buNone/>
              <a:defRPr sz="24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282" name="Google Shape;282;p14"/>
          <p:cNvSpPr txBox="1"/>
          <p:nvPr>
            <p:ph idx="3" type="subTitle"/>
          </p:nvPr>
        </p:nvSpPr>
        <p:spPr>
          <a:xfrm>
            <a:off x="1333875" y="3598390"/>
            <a:ext cx="3039300" cy="11793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rgbClr val="000000"/>
              </a:buClr>
              <a:buSzPts val="1000"/>
              <a:buNone/>
              <a:defRPr sz="16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283" name="Google Shape;283;p14"/>
          <p:cNvSpPr/>
          <p:nvPr/>
        </p:nvSpPr>
        <p:spPr>
          <a:xfrm>
            <a:off x="7131388" y="365350"/>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14"/>
          <p:cNvSpPr/>
          <p:nvPr/>
        </p:nvSpPr>
        <p:spPr>
          <a:xfrm>
            <a:off x="8403188" y="218375"/>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14"/>
          <p:cNvSpPr/>
          <p:nvPr/>
        </p:nvSpPr>
        <p:spPr>
          <a:xfrm>
            <a:off x="7776788" y="362575"/>
            <a:ext cx="52475" cy="5245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14"/>
          <p:cNvSpPr/>
          <p:nvPr/>
        </p:nvSpPr>
        <p:spPr>
          <a:xfrm>
            <a:off x="8539438" y="540950"/>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7" name="Google Shape;287;p14"/>
          <p:cNvGrpSpPr/>
          <p:nvPr/>
        </p:nvGrpSpPr>
        <p:grpSpPr>
          <a:xfrm>
            <a:off x="6626134" y="-164562"/>
            <a:ext cx="121172" cy="760495"/>
            <a:chOff x="5245196" y="3136513"/>
            <a:chExt cx="121172" cy="760495"/>
          </a:xfrm>
        </p:grpSpPr>
        <p:sp>
          <p:nvSpPr>
            <p:cNvPr id="288" name="Google Shape;288;p14"/>
            <p:cNvSpPr/>
            <p:nvPr/>
          </p:nvSpPr>
          <p:spPr>
            <a:xfrm>
              <a:off x="5245196" y="3775810"/>
              <a:ext cx="121172" cy="121198"/>
            </a:xfrm>
            <a:custGeom>
              <a:rect b="b" l="l" r="r" t="t"/>
              <a:pathLst>
                <a:path extrusionOk="0" h="4625" w="4624">
                  <a:moveTo>
                    <a:pt x="0" y="1"/>
                  </a:moveTo>
                  <a:lnTo>
                    <a:pt x="0" y="4624"/>
                  </a:lnTo>
                  <a:lnTo>
                    <a:pt x="4624" y="4624"/>
                  </a:lnTo>
                  <a:lnTo>
                    <a:pt x="4624"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14"/>
            <p:cNvSpPr/>
            <p:nvPr/>
          </p:nvSpPr>
          <p:spPr>
            <a:xfrm>
              <a:off x="5309007" y="3136513"/>
              <a:ext cx="8464" cy="554288"/>
            </a:xfrm>
            <a:custGeom>
              <a:rect b="b" l="l" r="r" t="t"/>
              <a:pathLst>
                <a:path extrusionOk="0" h="21152" w="323">
                  <a:moveTo>
                    <a:pt x="166" y="1"/>
                  </a:moveTo>
                  <a:lnTo>
                    <a:pt x="0" y="21152"/>
                  </a:lnTo>
                  <a:lnTo>
                    <a:pt x="322" y="21152"/>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0" name="Google Shape;290;p14"/>
          <p:cNvSpPr/>
          <p:nvPr/>
        </p:nvSpPr>
        <p:spPr>
          <a:xfrm>
            <a:off x="318213" y="4418900"/>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14"/>
          <p:cNvSpPr/>
          <p:nvPr/>
        </p:nvSpPr>
        <p:spPr>
          <a:xfrm>
            <a:off x="454463" y="4741475"/>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14"/>
          <p:cNvSpPr txBox="1"/>
          <p:nvPr>
            <p:ph idx="4" type="ctrTitle"/>
          </p:nvPr>
        </p:nvSpPr>
        <p:spPr>
          <a:xfrm>
            <a:off x="618825" y="411675"/>
            <a:ext cx="47277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3600"/>
              <a:buNone/>
              <a:defRPr sz="3000"/>
            </a:lvl1pPr>
            <a:lvl2pPr lvl="1" rtl="0" algn="ctr">
              <a:spcBef>
                <a:spcPts val="0"/>
              </a:spcBef>
              <a:spcAft>
                <a:spcPts val="0"/>
              </a:spcAft>
              <a:buClr>
                <a:srgbClr val="D9D9D9"/>
              </a:buClr>
              <a:buSzPts val="1800"/>
              <a:buNone/>
              <a:defRPr sz="1800">
                <a:solidFill>
                  <a:srgbClr val="D9D9D9"/>
                </a:solidFill>
              </a:defRPr>
            </a:lvl2pPr>
            <a:lvl3pPr lvl="2" rtl="0" algn="ctr">
              <a:spcBef>
                <a:spcPts val="0"/>
              </a:spcBef>
              <a:spcAft>
                <a:spcPts val="0"/>
              </a:spcAft>
              <a:buClr>
                <a:srgbClr val="D9D9D9"/>
              </a:buClr>
              <a:buSzPts val="1800"/>
              <a:buNone/>
              <a:defRPr sz="1800">
                <a:solidFill>
                  <a:srgbClr val="D9D9D9"/>
                </a:solidFill>
              </a:defRPr>
            </a:lvl3pPr>
            <a:lvl4pPr lvl="3" rtl="0" algn="ctr">
              <a:spcBef>
                <a:spcPts val="0"/>
              </a:spcBef>
              <a:spcAft>
                <a:spcPts val="0"/>
              </a:spcAft>
              <a:buClr>
                <a:srgbClr val="D9D9D9"/>
              </a:buClr>
              <a:buSzPts val="1800"/>
              <a:buNone/>
              <a:defRPr sz="1800">
                <a:solidFill>
                  <a:srgbClr val="D9D9D9"/>
                </a:solidFill>
              </a:defRPr>
            </a:lvl4pPr>
            <a:lvl5pPr lvl="4" rtl="0" algn="ctr">
              <a:spcBef>
                <a:spcPts val="0"/>
              </a:spcBef>
              <a:spcAft>
                <a:spcPts val="0"/>
              </a:spcAft>
              <a:buClr>
                <a:srgbClr val="D9D9D9"/>
              </a:buClr>
              <a:buSzPts val="1800"/>
              <a:buNone/>
              <a:defRPr sz="1800">
                <a:solidFill>
                  <a:srgbClr val="D9D9D9"/>
                </a:solidFill>
              </a:defRPr>
            </a:lvl5pPr>
            <a:lvl6pPr lvl="5" rtl="0" algn="ctr">
              <a:spcBef>
                <a:spcPts val="0"/>
              </a:spcBef>
              <a:spcAft>
                <a:spcPts val="0"/>
              </a:spcAft>
              <a:buClr>
                <a:srgbClr val="D9D9D9"/>
              </a:buClr>
              <a:buSzPts val="1800"/>
              <a:buNone/>
              <a:defRPr sz="1800">
                <a:solidFill>
                  <a:srgbClr val="D9D9D9"/>
                </a:solidFill>
              </a:defRPr>
            </a:lvl6pPr>
            <a:lvl7pPr lvl="6" rtl="0" algn="ctr">
              <a:spcBef>
                <a:spcPts val="0"/>
              </a:spcBef>
              <a:spcAft>
                <a:spcPts val="0"/>
              </a:spcAft>
              <a:buClr>
                <a:srgbClr val="D9D9D9"/>
              </a:buClr>
              <a:buSzPts val="1800"/>
              <a:buNone/>
              <a:defRPr sz="1800">
                <a:solidFill>
                  <a:srgbClr val="D9D9D9"/>
                </a:solidFill>
              </a:defRPr>
            </a:lvl7pPr>
            <a:lvl8pPr lvl="7" rtl="0" algn="ctr">
              <a:spcBef>
                <a:spcPts val="0"/>
              </a:spcBef>
              <a:spcAft>
                <a:spcPts val="0"/>
              </a:spcAft>
              <a:buClr>
                <a:srgbClr val="D9D9D9"/>
              </a:buClr>
              <a:buSzPts val="1800"/>
              <a:buNone/>
              <a:defRPr sz="1800">
                <a:solidFill>
                  <a:srgbClr val="D9D9D9"/>
                </a:solidFill>
              </a:defRPr>
            </a:lvl8pPr>
            <a:lvl9pPr lvl="8" rtl="0" algn="ctr">
              <a:spcBef>
                <a:spcPts val="0"/>
              </a:spcBef>
              <a:spcAft>
                <a:spcPts val="0"/>
              </a:spcAft>
              <a:buClr>
                <a:srgbClr val="D9D9D9"/>
              </a:buClr>
              <a:buSzPts val="1800"/>
              <a:buNone/>
              <a:defRPr sz="1800">
                <a:solidFill>
                  <a:srgbClr val="D9D9D9"/>
                </a:solidFill>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1_1">
    <p:spTree>
      <p:nvGrpSpPr>
        <p:cNvPr id="293" name="Shape 293"/>
        <p:cNvGrpSpPr/>
        <p:nvPr/>
      </p:nvGrpSpPr>
      <p:grpSpPr>
        <a:xfrm>
          <a:off x="0" y="0"/>
          <a:ext cx="0" cy="0"/>
          <a:chOff x="0" y="0"/>
          <a:chExt cx="0" cy="0"/>
        </a:xfrm>
      </p:grpSpPr>
      <p:sp>
        <p:nvSpPr>
          <p:cNvPr id="294" name="Google Shape;294;p15"/>
          <p:cNvSpPr/>
          <p:nvPr/>
        </p:nvSpPr>
        <p:spPr>
          <a:xfrm>
            <a:off x="7131388" y="365350"/>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15"/>
          <p:cNvSpPr/>
          <p:nvPr/>
        </p:nvSpPr>
        <p:spPr>
          <a:xfrm>
            <a:off x="8403188" y="218375"/>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15"/>
          <p:cNvSpPr/>
          <p:nvPr/>
        </p:nvSpPr>
        <p:spPr>
          <a:xfrm>
            <a:off x="7776788" y="362575"/>
            <a:ext cx="52475" cy="5245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15"/>
          <p:cNvSpPr/>
          <p:nvPr/>
        </p:nvSpPr>
        <p:spPr>
          <a:xfrm>
            <a:off x="8539438" y="540950"/>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8" name="Google Shape;298;p15"/>
          <p:cNvGrpSpPr/>
          <p:nvPr/>
        </p:nvGrpSpPr>
        <p:grpSpPr>
          <a:xfrm>
            <a:off x="6626134" y="-164562"/>
            <a:ext cx="121172" cy="760495"/>
            <a:chOff x="5245196" y="3136513"/>
            <a:chExt cx="121172" cy="760495"/>
          </a:xfrm>
        </p:grpSpPr>
        <p:sp>
          <p:nvSpPr>
            <p:cNvPr id="299" name="Google Shape;299;p15"/>
            <p:cNvSpPr/>
            <p:nvPr/>
          </p:nvSpPr>
          <p:spPr>
            <a:xfrm>
              <a:off x="5245196" y="3775810"/>
              <a:ext cx="121172" cy="121198"/>
            </a:xfrm>
            <a:custGeom>
              <a:rect b="b" l="l" r="r" t="t"/>
              <a:pathLst>
                <a:path extrusionOk="0" h="4625" w="4624">
                  <a:moveTo>
                    <a:pt x="0" y="1"/>
                  </a:moveTo>
                  <a:lnTo>
                    <a:pt x="0" y="4624"/>
                  </a:lnTo>
                  <a:lnTo>
                    <a:pt x="4624" y="4624"/>
                  </a:lnTo>
                  <a:lnTo>
                    <a:pt x="4624"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15"/>
            <p:cNvSpPr/>
            <p:nvPr/>
          </p:nvSpPr>
          <p:spPr>
            <a:xfrm>
              <a:off x="5309007" y="3136513"/>
              <a:ext cx="8464" cy="554288"/>
            </a:xfrm>
            <a:custGeom>
              <a:rect b="b" l="l" r="r" t="t"/>
              <a:pathLst>
                <a:path extrusionOk="0" h="21152" w="323">
                  <a:moveTo>
                    <a:pt x="166" y="1"/>
                  </a:moveTo>
                  <a:lnTo>
                    <a:pt x="0" y="21152"/>
                  </a:lnTo>
                  <a:lnTo>
                    <a:pt x="322" y="21152"/>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1" name="Google Shape;301;p15"/>
          <p:cNvSpPr/>
          <p:nvPr/>
        </p:nvSpPr>
        <p:spPr>
          <a:xfrm>
            <a:off x="318213" y="4418900"/>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15"/>
          <p:cNvSpPr/>
          <p:nvPr/>
        </p:nvSpPr>
        <p:spPr>
          <a:xfrm>
            <a:off x="454463" y="4741475"/>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15"/>
          <p:cNvSpPr txBox="1"/>
          <p:nvPr>
            <p:ph type="ctrTitle"/>
          </p:nvPr>
        </p:nvSpPr>
        <p:spPr>
          <a:xfrm>
            <a:off x="891226" y="1267450"/>
            <a:ext cx="1881300" cy="6447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000000"/>
              </a:buClr>
              <a:buSzPts val="1800"/>
              <a:buFont typeface="Fira Sans Condensed Medium"/>
              <a:buNone/>
              <a:defRPr sz="20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304" name="Google Shape;304;p15"/>
          <p:cNvSpPr txBox="1"/>
          <p:nvPr>
            <p:ph idx="1" type="subTitle"/>
          </p:nvPr>
        </p:nvSpPr>
        <p:spPr>
          <a:xfrm>
            <a:off x="891226" y="3491100"/>
            <a:ext cx="1881300" cy="111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4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05" name="Google Shape;305;p15"/>
          <p:cNvSpPr txBox="1"/>
          <p:nvPr>
            <p:ph idx="2" type="ctrTitle"/>
          </p:nvPr>
        </p:nvSpPr>
        <p:spPr>
          <a:xfrm>
            <a:off x="3503173" y="1267450"/>
            <a:ext cx="1881300" cy="6447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000000"/>
              </a:buClr>
              <a:buSzPts val="1800"/>
              <a:buFont typeface="Fira Sans Condensed Medium"/>
              <a:buNone/>
              <a:defRPr sz="20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306" name="Google Shape;306;p15"/>
          <p:cNvSpPr txBox="1"/>
          <p:nvPr>
            <p:ph idx="3" type="subTitle"/>
          </p:nvPr>
        </p:nvSpPr>
        <p:spPr>
          <a:xfrm>
            <a:off x="3503173" y="3491100"/>
            <a:ext cx="1881300" cy="111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4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07" name="Google Shape;307;p15"/>
          <p:cNvSpPr txBox="1"/>
          <p:nvPr>
            <p:ph idx="4" type="ctrTitle"/>
          </p:nvPr>
        </p:nvSpPr>
        <p:spPr>
          <a:xfrm>
            <a:off x="6124594" y="1267450"/>
            <a:ext cx="1881300" cy="6447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000000"/>
              </a:buClr>
              <a:buSzPts val="1800"/>
              <a:buFont typeface="Fira Sans Condensed Medium"/>
              <a:buNone/>
              <a:defRPr sz="20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308" name="Google Shape;308;p15"/>
          <p:cNvSpPr txBox="1"/>
          <p:nvPr>
            <p:ph idx="5" type="subTitle"/>
          </p:nvPr>
        </p:nvSpPr>
        <p:spPr>
          <a:xfrm>
            <a:off x="6124594" y="3491100"/>
            <a:ext cx="1881300" cy="111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4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09" name="Google Shape;309;p15"/>
          <p:cNvSpPr txBox="1"/>
          <p:nvPr>
            <p:ph idx="6" type="ctrTitle"/>
          </p:nvPr>
        </p:nvSpPr>
        <p:spPr>
          <a:xfrm>
            <a:off x="618825" y="411675"/>
            <a:ext cx="47277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3600"/>
              <a:buNone/>
              <a:defRPr sz="3000"/>
            </a:lvl1pPr>
            <a:lvl2pPr lvl="1" rtl="0" algn="ctr">
              <a:spcBef>
                <a:spcPts val="0"/>
              </a:spcBef>
              <a:spcAft>
                <a:spcPts val="0"/>
              </a:spcAft>
              <a:buClr>
                <a:srgbClr val="D9D9D9"/>
              </a:buClr>
              <a:buSzPts val="1800"/>
              <a:buNone/>
              <a:defRPr sz="1800">
                <a:solidFill>
                  <a:srgbClr val="D9D9D9"/>
                </a:solidFill>
              </a:defRPr>
            </a:lvl2pPr>
            <a:lvl3pPr lvl="2" rtl="0" algn="ctr">
              <a:spcBef>
                <a:spcPts val="0"/>
              </a:spcBef>
              <a:spcAft>
                <a:spcPts val="0"/>
              </a:spcAft>
              <a:buClr>
                <a:srgbClr val="D9D9D9"/>
              </a:buClr>
              <a:buSzPts val="1800"/>
              <a:buNone/>
              <a:defRPr sz="1800">
                <a:solidFill>
                  <a:srgbClr val="D9D9D9"/>
                </a:solidFill>
              </a:defRPr>
            </a:lvl3pPr>
            <a:lvl4pPr lvl="3" rtl="0" algn="ctr">
              <a:spcBef>
                <a:spcPts val="0"/>
              </a:spcBef>
              <a:spcAft>
                <a:spcPts val="0"/>
              </a:spcAft>
              <a:buClr>
                <a:srgbClr val="D9D9D9"/>
              </a:buClr>
              <a:buSzPts val="1800"/>
              <a:buNone/>
              <a:defRPr sz="1800">
                <a:solidFill>
                  <a:srgbClr val="D9D9D9"/>
                </a:solidFill>
              </a:defRPr>
            </a:lvl4pPr>
            <a:lvl5pPr lvl="4" rtl="0" algn="ctr">
              <a:spcBef>
                <a:spcPts val="0"/>
              </a:spcBef>
              <a:spcAft>
                <a:spcPts val="0"/>
              </a:spcAft>
              <a:buClr>
                <a:srgbClr val="D9D9D9"/>
              </a:buClr>
              <a:buSzPts val="1800"/>
              <a:buNone/>
              <a:defRPr sz="1800">
                <a:solidFill>
                  <a:srgbClr val="D9D9D9"/>
                </a:solidFill>
              </a:defRPr>
            </a:lvl5pPr>
            <a:lvl6pPr lvl="5" rtl="0" algn="ctr">
              <a:spcBef>
                <a:spcPts val="0"/>
              </a:spcBef>
              <a:spcAft>
                <a:spcPts val="0"/>
              </a:spcAft>
              <a:buClr>
                <a:srgbClr val="D9D9D9"/>
              </a:buClr>
              <a:buSzPts val="1800"/>
              <a:buNone/>
              <a:defRPr sz="1800">
                <a:solidFill>
                  <a:srgbClr val="D9D9D9"/>
                </a:solidFill>
              </a:defRPr>
            </a:lvl6pPr>
            <a:lvl7pPr lvl="6" rtl="0" algn="ctr">
              <a:spcBef>
                <a:spcPts val="0"/>
              </a:spcBef>
              <a:spcAft>
                <a:spcPts val="0"/>
              </a:spcAft>
              <a:buClr>
                <a:srgbClr val="D9D9D9"/>
              </a:buClr>
              <a:buSzPts val="1800"/>
              <a:buNone/>
              <a:defRPr sz="1800">
                <a:solidFill>
                  <a:srgbClr val="D9D9D9"/>
                </a:solidFill>
              </a:defRPr>
            </a:lvl7pPr>
            <a:lvl8pPr lvl="7" rtl="0" algn="ctr">
              <a:spcBef>
                <a:spcPts val="0"/>
              </a:spcBef>
              <a:spcAft>
                <a:spcPts val="0"/>
              </a:spcAft>
              <a:buClr>
                <a:srgbClr val="D9D9D9"/>
              </a:buClr>
              <a:buSzPts val="1800"/>
              <a:buNone/>
              <a:defRPr sz="1800">
                <a:solidFill>
                  <a:srgbClr val="D9D9D9"/>
                </a:solidFill>
              </a:defRPr>
            </a:lvl8pPr>
            <a:lvl9pPr lvl="8" rtl="0" algn="ctr">
              <a:spcBef>
                <a:spcPts val="0"/>
              </a:spcBef>
              <a:spcAft>
                <a:spcPts val="0"/>
              </a:spcAft>
              <a:buClr>
                <a:srgbClr val="D9D9D9"/>
              </a:buClr>
              <a:buSzPts val="1800"/>
              <a:buNone/>
              <a:defRPr sz="1800">
                <a:solidFill>
                  <a:srgbClr val="D9D9D9"/>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1_1_1">
    <p:spTree>
      <p:nvGrpSpPr>
        <p:cNvPr id="310" name="Shape 310"/>
        <p:cNvGrpSpPr/>
        <p:nvPr/>
      </p:nvGrpSpPr>
      <p:grpSpPr>
        <a:xfrm>
          <a:off x="0" y="0"/>
          <a:ext cx="0" cy="0"/>
          <a:chOff x="0" y="0"/>
          <a:chExt cx="0" cy="0"/>
        </a:xfrm>
      </p:grpSpPr>
      <p:sp>
        <p:nvSpPr>
          <p:cNvPr id="311" name="Google Shape;311;p16"/>
          <p:cNvSpPr txBox="1"/>
          <p:nvPr>
            <p:ph type="ctrTitle"/>
          </p:nvPr>
        </p:nvSpPr>
        <p:spPr>
          <a:xfrm>
            <a:off x="1121525" y="2302200"/>
            <a:ext cx="1881300" cy="4596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000000"/>
              </a:buClr>
              <a:buSzPts val="1800"/>
              <a:buFont typeface="Fira Sans Condensed Medium"/>
              <a:buNone/>
              <a:defRPr sz="16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312" name="Google Shape;312;p16"/>
          <p:cNvSpPr txBox="1"/>
          <p:nvPr>
            <p:ph idx="1" type="subTitle"/>
          </p:nvPr>
        </p:nvSpPr>
        <p:spPr>
          <a:xfrm>
            <a:off x="961925" y="1643751"/>
            <a:ext cx="2200500" cy="824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3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13" name="Google Shape;313;p16"/>
          <p:cNvSpPr txBox="1"/>
          <p:nvPr>
            <p:ph idx="2" type="ctrTitle"/>
          </p:nvPr>
        </p:nvSpPr>
        <p:spPr>
          <a:xfrm>
            <a:off x="3628263" y="2302200"/>
            <a:ext cx="1881300" cy="4596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000000"/>
              </a:buClr>
              <a:buSzPts val="1800"/>
              <a:buFont typeface="Fira Sans Condensed Medium"/>
              <a:buNone/>
              <a:defRPr sz="16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314" name="Google Shape;314;p16"/>
          <p:cNvSpPr txBox="1"/>
          <p:nvPr>
            <p:ph idx="3" type="subTitle"/>
          </p:nvPr>
        </p:nvSpPr>
        <p:spPr>
          <a:xfrm>
            <a:off x="3468663" y="1643759"/>
            <a:ext cx="2200500" cy="824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3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15" name="Google Shape;315;p16"/>
          <p:cNvSpPr txBox="1"/>
          <p:nvPr>
            <p:ph idx="4" type="ctrTitle"/>
          </p:nvPr>
        </p:nvSpPr>
        <p:spPr>
          <a:xfrm>
            <a:off x="6142624" y="2302200"/>
            <a:ext cx="1881300" cy="4596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000000"/>
              </a:buClr>
              <a:buSzPts val="1800"/>
              <a:buFont typeface="Fira Sans Condensed Medium"/>
              <a:buNone/>
              <a:defRPr sz="16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316" name="Google Shape;316;p16"/>
          <p:cNvSpPr txBox="1"/>
          <p:nvPr>
            <p:ph idx="5" type="subTitle"/>
          </p:nvPr>
        </p:nvSpPr>
        <p:spPr>
          <a:xfrm>
            <a:off x="5947924" y="1643751"/>
            <a:ext cx="2270700" cy="824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3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17" name="Google Shape;317;p16"/>
          <p:cNvSpPr txBox="1"/>
          <p:nvPr>
            <p:ph idx="6" type="ctrTitle"/>
          </p:nvPr>
        </p:nvSpPr>
        <p:spPr>
          <a:xfrm>
            <a:off x="618825" y="411675"/>
            <a:ext cx="47277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3600"/>
              <a:buNone/>
              <a:defRPr sz="3000"/>
            </a:lvl1pPr>
            <a:lvl2pPr lvl="1" rtl="0" algn="ctr">
              <a:spcBef>
                <a:spcPts val="0"/>
              </a:spcBef>
              <a:spcAft>
                <a:spcPts val="0"/>
              </a:spcAft>
              <a:buClr>
                <a:srgbClr val="D9D9D9"/>
              </a:buClr>
              <a:buSzPts val="1800"/>
              <a:buNone/>
              <a:defRPr sz="1800">
                <a:solidFill>
                  <a:srgbClr val="D9D9D9"/>
                </a:solidFill>
              </a:defRPr>
            </a:lvl2pPr>
            <a:lvl3pPr lvl="2" rtl="0" algn="ctr">
              <a:spcBef>
                <a:spcPts val="0"/>
              </a:spcBef>
              <a:spcAft>
                <a:spcPts val="0"/>
              </a:spcAft>
              <a:buClr>
                <a:srgbClr val="D9D9D9"/>
              </a:buClr>
              <a:buSzPts val="1800"/>
              <a:buNone/>
              <a:defRPr sz="1800">
                <a:solidFill>
                  <a:srgbClr val="D9D9D9"/>
                </a:solidFill>
              </a:defRPr>
            </a:lvl3pPr>
            <a:lvl4pPr lvl="3" rtl="0" algn="ctr">
              <a:spcBef>
                <a:spcPts val="0"/>
              </a:spcBef>
              <a:spcAft>
                <a:spcPts val="0"/>
              </a:spcAft>
              <a:buClr>
                <a:srgbClr val="D9D9D9"/>
              </a:buClr>
              <a:buSzPts val="1800"/>
              <a:buNone/>
              <a:defRPr sz="1800">
                <a:solidFill>
                  <a:srgbClr val="D9D9D9"/>
                </a:solidFill>
              </a:defRPr>
            </a:lvl4pPr>
            <a:lvl5pPr lvl="4" rtl="0" algn="ctr">
              <a:spcBef>
                <a:spcPts val="0"/>
              </a:spcBef>
              <a:spcAft>
                <a:spcPts val="0"/>
              </a:spcAft>
              <a:buClr>
                <a:srgbClr val="D9D9D9"/>
              </a:buClr>
              <a:buSzPts val="1800"/>
              <a:buNone/>
              <a:defRPr sz="1800">
                <a:solidFill>
                  <a:srgbClr val="D9D9D9"/>
                </a:solidFill>
              </a:defRPr>
            </a:lvl5pPr>
            <a:lvl6pPr lvl="5" rtl="0" algn="ctr">
              <a:spcBef>
                <a:spcPts val="0"/>
              </a:spcBef>
              <a:spcAft>
                <a:spcPts val="0"/>
              </a:spcAft>
              <a:buClr>
                <a:srgbClr val="D9D9D9"/>
              </a:buClr>
              <a:buSzPts val="1800"/>
              <a:buNone/>
              <a:defRPr sz="1800">
                <a:solidFill>
                  <a:srgbClr val="D9D9D9"/>
                </a:solidFill>
              </a:defRPr>
            </a:lvl6pPr>
            <a:lvl7pPr lvl="6" rtl="0" algn="ctr">
              <a:spcBef>
                <a:spcPts val="0"/>
              </a:spcBef>
              <a:spcAft>
                <a:spcPts val="0"/>
              </a:spcAft>
              <a:buClr>
                <a:srgbClr val="D9D9D9"/>
              </a:buClr>
              <a:buSzPts val="1800"/>
              <a:buNone/>
              <a:defRPr sz="1800">
                <a:solidFill>
                  <a:srgbClr val="D9D9D9"/>
                </a:solidFill>
              </a:defRPr>
            </a:lvl7pPr>
            <a:lvl8pPr lvl="7" rtl="0" algn="ctr">
              <a:spcBef>
                <a:spcPts val="0"/>
              </a:spcBef>
              <a:spcAft>
                <a:spcPts val="0"/>
              </a:spcAft>
              <a:buClr>
                <a:srgbClr val="D9D9D9"/>
              </a:buClr>
              <a:buSzPts val="1800"/>
              <a:buNone/>
              <a:defRPr sz="1800">
                <a:solidFill>
                  <a:srgbClr val="D9D9D9"/>
                </a:solidFill>
              </a:defRPr>
            </a:lvl8pPr>
            <a:lvl9pPr lvl="8" rtl="0" algn="ctr">
              <a:spcBef>
                <a:spcPts val="0"/>
              </a:spcBef>
              <a:spcAft>
                <a:spcPts val="0"/>
              </a:spcAft>
              <a:buClr>
                <a:srgbClr val="D9D9D9"/>
              </a:buClr>
              <a:buSzPts val="1800"/>
              <a:buNone/>
              <a:defRPr sz="1800">
                <a:solidFill>
                  <a:srgbClr val="D9D9D9"/>
                </a:solidFill>
              </a:defRPr>
            </a:lvl9pPr>
          </a:lstStyle>
          <a:p/>
        </p:txBody>
      </p:sp>
      <p:sp>
        <p:nvSpPr>
          <p:cNvPr id="318" name="Google Shape;318;p16"/>
          <p:cNvSpPr txBox="1"/>
          <p:nvPr>
            <p:ph idx="7" type="ctrTitle"/>
          </p:nvPr>
        </p:nvSpPr>
        <p:spPr>
          <a:xfrm>
            <a:off x="1121525" y="4134800"/>
            <a:ext cx="1881300" cy="4596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000000"/>
              </a:buClr>
              <a:buSzPts val="1800"/>
              <a:buFont typeface="Fira Sans Condensed Medium"/>
              <a:buNone/>
              <a:defRPr sz="16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319" name="Google Shape;319;p16"/>
          <p:cNvSpPr txBox="1"/>
          <p:nvPr>
            <p:ph idx="8" type="subTitle"/>
          </p:nvPr>
        </p:nvSpPr>
        <p:spPr>
          <a:xfrm>
            <a:off x="961925" y="3479251"/>
            <a:ext cx="2200500" cy="824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3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20" name="Google Shape;320;p16"/>
          <p:cNvSpPr txBox="1"/>
          <p:nvPr>
            <p:ph idx="9" type="ctrTitle"/>
          </p:nvPr>
        </p:nvSpPr>
        <p:spPr>
          <a:xfrm>
            <a:off x="3628263" y="4134800"/>
            <a:ext cx="1881300" cy="4596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000000"/>
              </a:buClr>
              <a:buSzPts val="1800"/>
              <a:buFont typeface="Fira Sans Condensed Medium"/>
              <a:buNone/>
              <a:defRPr sz="16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321" name="Google Shape;321;p16"/>
          <p:cNvSpPr txBox="1"/>
          <p:nvPr>
            <p:ph idx="13" type="subTitle"/>
          </p:nvPr>
        </p:nvSpPr>
        <p:spPr>
          <a:xfrm>
            <a:off x="3533613" y="3479251"/>
            <a:ext cx="2070600" cy="824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3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22" name="Google Shape;322;p16"/>
          <p:cNvSpPr txBox="1"/>
          <p:nvPr>
            <p:ph idx="14" type="ctrTitle"/>
          </p:nvPr>
        </p:nvSpPr>
        <p:spPr>
          <a:xfrm>
            <a:off x="6142624" y="4134800"/>
            <a:ext cx="1881300" cy="4596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000000"/>
              </a:buClr>
              <a:buSzPts val="1800"/>
              <a:buFont typeface="Fira Sans Condensed Medium"/>
              <a:buNone/>
              <a:defRPr sz="16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323" name="Google Shape;323;p16"/>
          <p:cNvSpPr txBox="1"/>
          <p:nvPr>
            <p:ph idx="15" type="subTitle"/>
          </p:nvPr>
        </p:nvSpPr>
        <p:spPr>
          <a:xfrm>
            <a:off x="5947924" y="3479251"/>
            <a:ext cx="2270700" cy="824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3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24" name="Google Shape;324;p16"/>
          <p:cNvSpPr/>
          <p:nvPr/>
        </p:nvSpPr>
        <p:spPr>
          <a:xfrm>
            <a:off x="7573050" y="277375"/>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16"/>
          <p:cNvSpPr/>
          <p:nvPr/>
        </p:nvSpPr>
        <p:spPr>
          <a:xfrm>
            <a:off x="8985850" y="411675"/>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16"/>
          <p:cNvSpPr/>
          <p:nvPr/>
        </p:nvSpPr>
        <p:spPr>
          <a:xfrm>
            <a:off x="8359450" y="555875"/>
            <a:ext cx="52475" cy="5245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16"/>
          <p:cNvSpPr/>
          <p:nvPr/>
        </p:nvSpPr>
        <p:spPr>
          <a:xfrm>
            <a:off x="9122100" y="734250"/>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16"/>
          <p:cNvSpPr/>
          <p:nvPr/>
        </p:nvSpPr>
        <p:spPr>
          <a:xfrm>
            <a:off x="8798600" y="1088650"/>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16"/>
          <p:cNvSpPr/>
          <p:nvPr/>
        </p:nvSpPr>
        <p:spPr>
          <a:xfrm>
            <a:off x="6702523" y="444536"/>
            <a:ext cx="95493" cy="95462"/>
          </a:xfrm>
          <a:custGeom>
            <a:rect b="b" l="l" r="r" t="t"/>
            <a:pathLst>
              <a:path extrusionOk="0" h="3109" w="3110">
                <a:moveTo>
                  <a:pt x="2678" y="450"/>
                </a:moveTo>
                <a:lnTo>
                  <a:pt x="2678" y="2678"/>
                </a:lnTo>
                <a:lnTo>
                  <a:pt x="450" y="2678"/>
                </a:lnTo>
                <a:lnTo>
                  <a:pt x="450" y="450"/>
                </a:lnTo>
                <a:close/>
                <a:moveTo>
                  <a:pt x="1" y="0"/>
                </a:moveTo>
                <a:lnTo>
                  <a:pt x="1" y="3109"/>
                </a:lnTo>
                <a:lnTo>
                  <a:pt x="3109" y="3109"/>
                </a:lnTo>
                <a:lnTo>
                  <a:pt x="3109"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16"/>
          <p:cNvSpPr/>
          <p:nvPr/>
        </p:nvSpPr>
        <p:spPr>
          <a:xfrm>
            <a:off x="5904975" y="143222"/>
            <a:ext cx="82259" cy="82259"/>
          </a:xfrm>
          <a:custGeom>
            <a:rect b="b" l="l" r="r" t="t"/>
            <a:pathLst>
              <a:path extrusionOk="0" h="2679" w="2679">
                <a:moveTo>
                  <a:pt x="1" y="1"/>
                </a:moveTo>
                <a:lnTo>
                  <a:pt x="1" y="2679"/>
                </a:lnTo>
                <a:lnTo>
                  <a:pt x="2679" y="2679"/>
                </a:lnTo>
                <a:lnTo>
                  <a:pt x="2679"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16"/>
          <p:cNvSpPr/>
          <p:nvPr/>
        </p:nvSpPr>
        <p:spPr>
          <a:xfrm>
            <a:off x="303600" y="4401725"/>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16"/>
          <p:cNvSpPr/>
          <p:nvPr/>
        </p:nvSpPr>
        <p:spPr>
          <a:xfrm>
            <a:off x="564075" y="4753900"/>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2">
    <p:spTree>
      <p:nvGrpSpPr>
        <p:cNvPr id="333" name="Shape 333"/>
        <p:cNvGrpSpPr/>
        <p:nvPr/>
      </p:nvGrpSpPr>
      <p:grpSpPr>
        <a:xfrm>
          <a:off x="0" y="0"/>
          <a:ext cx="0" cy="0"/>
          <a:chOff x="0" y="0"/>
          <a:chExt cx="0" cy="0"/>
        </a:xfrm>
      </p:grpSpPr>
      <p:sp>
        <p:nvSpPr>
          <p:cNvPr id="334" name="Google Shape;334;p17"/>
          <p:cNvSpPr txBox="1"/>
          <p:nvPr>
            <p:ph type="ctrTitle"/>
          </p:nvPr>
        </p:nvSpPr>
        <p:spPr>
          <a:xfrm>
            <a:off x="1218541" y="1373195"/>
            <a:ext cx="1881300" cy="6447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000000"/>
              </a:buClr>
              <a:buSzPts val="1800"/>
              <a:buFont typeface="Fira Sans Condensed Medium"/>
              <a:buNone/>
              <a:defRPr sz="2000">
                <a:solidFill>
                  <a:schemeClr val="lt1"/>
                </a:solidFill>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335" name="Google Shape;335;p17"/>
          <p:cNvSpPr txBox="1"/>
          <p:nvPr>
            <p:ph idx="1" type="subTitle"/>
          </p:nvPr>
        </p:nvSpPr>
        <p:spPr>
          <a:xfrm>
            <a:off x="1218541" y="1865495"/>
            <a:ext cx="1881300" cy="64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4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36" name="Google Shape;336;p17"/>
          <p:cNvSpPr txBox="1"/>
          <p:nvPr>
            <p:ph idx="2" type="ctrTitle"/>
          </p:nvPr>
        </p:nvSpPr>
        <p:spPr>
          <a:xfrm>
            <a:off x="6054555" y="1373195"/>
            <a:ext cx="1881300" cy="6447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000000"/>
              </a:buClr>
              <a:buSzPts val="1800"/>
              <a:buFont typeface="Fira Sans Condensed Medium"/>
              <a:buNone/>
              <a:defRPr sz="2000">
                <a:solidFill>
                  <a:schemeClr val="lt1"/>
                </a:solidFill>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337" name="Google Shape;337;p17"/>
          <p:cNvSpPr txBox="1"/>
          <p:nvPr>
            <p:ph idx="3" type="subTitle"/>
          </p:nvPr>
        </p:nvSpPr>
        <p:spPr>
          <a:xfrm>
            <a:off x="6054555" y="1865495"/>
            <a:ext cx="1881300" cy="64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4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38" name="Google Shape;338;p17"/>
          <p:cNvSpPr txBox="1"/>
          <p:nvPr>
            <p:ph idx="4" type="ctrTitle"/>
          </p:nvPr>
        </p:nvSpPr>
        <p:spPr>
          <a:xfrm>
            <a:off x="1218541" y="2778806"/>
            <a:ext cx="1881300" cy="6447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000000"/>
              </a:buClr>
              <a:buSzPts val="1800"/>
              <a:buFont typeface="Fira Sans Condensed Medium"/>
              <a:buNone/>
              <a:defRPr sz="2000">
                <a:solidFill>
                  <a:schemeClr val="lt1"/>
                </a:solidFill>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339" name="Google Shape;339;p17"/>
          <p:cNvSpPr txBox="1"/>
          <p:nvPr>
            <p:ph idx="5" type="subTitle"/>
          </p:nvPr>
        </p:nvSpPr>
        <p:spPr>
          <a:xfrm>
            <a:off x="1116841" y="3271106"/>
            <a:ext cx="2084700" cy="64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4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40" name="Google Shape;340;p17"/>
          <p:cNvSpPr txBox="1"/>
          <p:nvPr>
            <p:ph idx="6" type="ctrTitle"/>
          </p:nvPr>
        </p:nvSpPr>
        <p:spPr>
          <a:xfrm>
            <a:off x="6054555" y="2778806"/>
            <a:ext cx="1881300" cy="6447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000000"/>
              </a:buClr>
              <a:buSzPts val="1800"/>
              <a:buFont typeface="Fira Sans Condensed Medium"/>
              <a:buNone/>
              <a:defRPr sz="2000">
                <a:solidFill>
                  <a:schemeClr val="lt1"/>
                </a:solidFill>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341" name="Google Shape;341;p17"/>
          <p:cNvSpPr txBox="1"/>
          <p:nvPr>
            <p:ph idx="7" type="subTitle"/>
          </p:nvPr>
        </p:nvSpPr>
        <p:spPr>
          <a:xfrm>
            <a:off x="6054555" y="3271106"/>
            <a:ext cx="1881300" cy="64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4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42" name="Google Shape;342;p17"/>
          <p:cNvSpPr txBox="1"/>
          <p:nvPr>
            <p:ph idx="8" type="ctrTitle"/>
          </p:nvPr>
        </p:nvSpPr>
        <p:spPr>
          <a:xfrm>
            <a:off x="618825" y="411675"/>
            <a:ext cx="47277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3600"/>
              <a:buNone/>
              <a:defRPr sz="3000"/>
            </a:lvl1pPr>
            <a:lvl2pPr lvl="1" rtl="0" algn="ctr">
              <a:spcBef>
                <a:spcPts val="0"/>
              </a:spcBef>
              <a:spcAft>
                <a:spcPts val="0"/>
              </a:spcAft>
              <a:buClr>
                <a:srgbClr val="D9D9D9"/>
              </a:buClr>
              <a:buSzPts val="1800"/>
              <a:buNone/>
              <a:defRPr sz="1800">
                <a:solidFill>
                  <a:srgbClr val="D9D9D9"/>
                </a:solidFill>
              </a:defRPr>
            </a:lvl2pPr>
            <a:lvl3pPr lvl="2" rtl="0" algn="ctr">
              <a:spcBef>
                <a:spcPts val="0"/>
              </a:spcBef>
              <a:spcAft>
                <a:spcPts val="0"/>
              </a:spcAft>
              <a:buClr>
                <a:srgbClr val="D9D9D9"/>
              </a:buClr>
              <a:buSzPts val="1800"/>
              <a:buNone/>
              <a:defRPr sz="1800">
                <a:solidFill>
                  <a:srgbClr val="D9D9D9"/>
                </a:solidFill>
              </a:defRPr>
            </a:lvl3pPr>
            <a:lvl4pPr lvl="3" rtl="0" algn="ctr">
              <a:spcBef>
                <a:spcPts val="0"/>
              </a:spcBef>
              <a:spcAft>
                <a:spcPts val="0"/>
              </a:spcAft>
              <a:buClr>
                <a:srgbClr val="D9D9D9"/>
              </a:buClr>
              <a:buSzPts val="1800"/>
              <a:buNone/>
              <a:defRPr sz="1800">
                <a:solidFill>
                  <a:srgbClr val="D9D9D9"/>
                </a:solidFill>
              </a:defRPr>
            </a:lvl4pPr>
            <a:lvl5pPr lvl="4" rtl="0" algn="ctr">
              <a:spcBef>
                <a:spcPts val="0"/>
              </a:spcBef>
              <a:spcAft>
                <a:spcPts val="0"/>
              </a:spcAft>
              <a:buClr>
                <a:srgbClr val="D9D9D9"/>
              </a:buClr>
              <a:buSzPts val="1800"/>
              <a:buNone/>
              <a:defRPr sz="1800">
                <a:solidFill>
                  <a:srgbClr val="D9D9D9"/>
                </a:solidFill>
              </a:defRPr>
            </a:lvl5pPr>
            <a:lvl6pPr lvl="5" rtl="0" algn="ctr">
              <a:spcBef>
                <a:spcPts val="0"/>
              </a:spcBef>
              <a:spcAft>
                <a:spcPts val="0"/>
              </a:spcAft>
              <a:buClr>
                <a:srgbClr val="D9D9D9"/>
              </a:buClr>
              <a:buSzPts val="1800"/>
              <a:buNone/>
              <a:defRPr sz="1800">
                <a:solidFill>
                  <a:srgbClr val="D9D9D9"/>
                </a:solidFill>
              </a:defRPr>
            </a:lvl6pPr>
            <a:lvl7pPr lvl="6" rtl="0" algn="ctr">
              <a:spcBef>
                <a:spcPts val="0"/>
              </a:spcBef>
              <a:spcAft>
                <a:spcPts val="0"/>
              </a:spcAft>
              <a:buClr>
                <a:srgbClr val="D9D9D9"/>
              </a:buClr>
              <a:buSzPts val="1800"/>
              <a:buNone/>
              <a:defRPr sz="1800">
                <a:solidFill>
                  <a:srgbClr val="D9D9D9"/>
                </a:solidFill>
              </a:defRPr>
            </a:lvl7pPr>
            <a:lvl8pPr lvl="7" rtl="0" algn="ctr">
              <a:spcBef>
                <a:spcPts val="0"/>
              </a:spcBef>
              <a:spcAft>
                <a:spcPts val="0"/>
              </a:spcAft>
              <a:buClr>
                <a:srgbClr val="D9D9D9"/>
              </a:buClr>
              <a:buSzPts val="1800"/>
              <a:buNone/>
              <a:defRPr sz="1800">
                <a:solidFill>
                  <a:srgbClr val="D9D9D9"/>
                </a:solidFill>
              </a:defRPr>
            </a:lvl8pPr>
            <a:lvl9pPr lvl="8" rtl="0" algn="ctr">
              <a:spcBef>
                <a:spcPts val="0"/>
              </a:spcBef>
              <a:spcAft>
                <a:spcPts val="0"/>
              </a:spcAft>
              <a:buClr>
                <a:srgbClr val="D9D9D9"/>
              </a:buClr>
              <a:buSzPts val="1800"/>
              <a:buNone/>
              <a:defRPr sz="1800">
                <a:solidFill>
                  <a:srgbClr val="D9D9D9"/>
                </a:solidFill>
              </a:defRPr>
            </a:lvl9pPr>
          </a:lstStyle>
          <a:p/>
        </p:txBody>
      </p:sp>
      <p:sp>
        <p:nvSpPr>
          <p:cNvPr id="343" name="Google Shape;343;p17"/>
          <p:cNvSpPr/>
          <p:nvPr/>
        </p:nvSpPr>
        <p:spPr>
          <a:xfrm>
            <a:off x="7647375" y="949600"/>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17"/>
          <p:cNvSpPr/>
          <p:nvPr/>
        </p:nvSpPr>
        <p:spPr>
          <a:xfrm>
            <a:off x="8985850" y="411675"/>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17"/>
          <p:cNvSpPr/>
          <p:nvPr/>
        </p:nvSpPr>
        <p:spPr>
          <a:xfrm>
            <a:off x="8359450" y="555875"/>
            <a:ext cx="52475" cy="5245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17"/>
          <p:cNvSpPr/>
          <p:nvPr/>
        </p:nvSpPr>
        <p:spPr>
          <a:xfrm>
            <a:off x="9122100" y="734250"/>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17"/>
          <p:cNvSpPr/>
          <p:nvPr/>
        </p:nvSpPr>
        <p:spPr>
          <a:xfrm>
            <a:off x="8798600" y="1088650"/>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17"/>
          <p:cNvSpPr/>
          <p:nvPr/>
        </p:nvSpPr>
        <p:spPr>
          <a:xfrm>
            <a:off x="6099342" y="-150600"/>
            <a:ext cx="96045" cy="95462"/>
          </a:xfrm>
          <a:custGeom>
            <a:rect b="b" l="l" r="r" t="t"/>
            <a:pathLst>
              <a:path extrusionOk="0" h="3109" w="3128">
                <a:moveTo>
                  <a:pt x="2678" y="431"/>
                </a:moveTo>
                <a:lnTo>
                  <a:pt x="2678" y="2659"/>
                </a:lnTo>
                <a:lnTo>
                  <a:pt x="450" y="2659"/>
                </a:lnTo>
                <a:lnTo>
                  <a:pt x="450" y="431"/>
                </a:lnTo>
                <a:close/>
                <a:moveTo>
                  <a:pt x="0" y="0"/>
                </a:moveTo>
                <a:lnTo>
                  <a:pt x="0" y="3109"/>
                </a:lnTo>
                <a:lnTo>
                  <a:pt x="3128" y="3109"/>
                </a:lnTo>
                <a:lnTo>
                  <a:pt x="312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17"/>
          <p:cNvSpPr/>
          <p:nvPr/>
        </p:nvSpPr>
        <p:spPr>
          <a:xfrm>
            <a:off x="6702523" y="444536"/>
            <a:ext cx="95493" cy="95462"/>
          </a:xfrm>
          <a:custGeom>
            <a:rect b="b" l="l" r="r" t="t"/>
            <a:pathLst>
              <a:path extrusionOk="0" h="3109" w="3110">
                <a:moveTo>
                  <a:pt x="2678" y="450"/>
                </a:moveTo>
                <a:lnTo>
                  <a:pt x="2678" y="2678"/>
                </a:lnTo>
                <a:lnTo>
                  <a:pt x="450" y="2678"/>
                </a:lnTo>
                <a:lnTo>
                  <a:pt x="450" y="450"/>
                </a:lnTo>
                <a:close/>
                <a:moveTo>
                  <a:pt x="1" y="0"/>
                </a:moveTo>
                <a:lnTo>
                  <a:pt x="1" y="3109"/>
                </a:lnTo>
                <a:lnTo>
                  <a:pt x="3109" y="3109"/>
                </a:lnTo>
                <a:lnTo>
                  <a:pt x="3109"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17"/>
          <p:cNvSpPr/>
          <p:nvPr/>
        </p:nvSpPr>
        <p:spPr>
          <a:xfrm>
            <a:off x="5904975" y="143222"/>
            <a:ext cx="82259" cy="82259"/>
          </a:xfrm>
          <a:custGeom>
            <a:rect b="b" l="l" r="r" t="t"/>
            <a:pathLst>
              <a:path extrusionOk="0" h="2679" w="2679">
                <a:moveTo>
                  <a:pt x="1" y="1"/>
                </a:moveTo>
                <a:lnTo>
                  <a:pt x="1" y="2679"/>
                </a:lnTo>
                <a:lnTo>
                  <a:pt x="2679" y="2679"/>
                </a:lnTo>
                <a:lnTo>
                  <a:pt x="2679"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17"/>
          <p:cNvSpPr/>
          <p:nvPr/>
        </p:nvSpPr>
        <p:spPr>
          <a:xfrm>
            <a:off x="303600" y="4401725"/>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17"/>
          <p:cNvSpPr/>
          <p:nvPr/>
        </p:nvSpPr>
        <p:spPr>
          <a:xfrm>
            <a:off x="816650" y="4612675"/>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2">
  <p:cSld name="CUSTOM_2_1">
    <p:spTree>
      <p:nvGrpSpPr>
        <p:cNvPr id="353" name="Shape 353"/>
        <p:cNvGrpSpPr/>
        <p:nvPr/>
      </p:nvGrpSpPr>
      <p:grpSpPr>
        <a:xfrm>
          <a:off x="0" y="0"/>
          <a:ext cx="0" cy="0"/>
          <a:chOff x="0" y="0"/>
          <a:chExt cx="0" cy="0"/>
        </a:xfrm>
      </p:grpSpPr>
      <p:sp>
        <p:nvSpPr>
          <p:cNvPr id="354" name="Google Shape;354;p18"/>
          <p:cNvSpPr txBox="1"/>
          <p:nvPr>
            <p:ph type="ctrTitle"/>
          </p:nvPr>
        </p:nvSpPr>
        <p:spPr>
          <a:xfrm>
            <a:off x="915161" y="2299544"/>
            <a:ext cx="1881300" cy="644700"/>
          </a:xfrm>
          <a:prstGeom prst="rect">
            <a:avLst/>
          </a:prstGeom>
          <a:ln>
            <a:noFill/>
          </a:ln>
        </p:spPr>
        <p:txBody>
          <a:bodyPr anchorCtr="0" anchor="t" bIns="91425" lIns="91425" spcFirstLastPara="1" rIns="91425" wrap="square" tIns="91425">
            <a:noAutofit/>
          </a:bodyPr>
          <a:lstStyle>
            <a:lvl1pPr lvl="0" rtl="0" algn="r">
              <a:spcBef>
                <a:spcPts val="0"/>
              </a:spcBef>
              <a:spcAft>
                <a:spcPts val="0"/>
              </a:spcAft>
              <a:buClr>
                <a:srgbClr val="000000"/>
              </a:buClr>
              <a:buSzPts val="1800"/>
              <a:buNone/>
              <a:defRPr sz="20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None/>
              <a:defRPr sz="1800">
                <a:solidFill>
                  <a:srgbClr val="000000"/>
                </a:solidFill>
              </a:defRPr>
            </a:lvl2pPr>
            <a:lvl3pPr lvl="2" rtl="0" algn="ctr">
              <a:spcBef>
                <a:spcPts val="0"/>
              </a:spcBef>
              <a:spcAft>
                <a:spcPts val="0"/>
              </a:spcAft>
              <a:buClr>
                <a:srgbClr val="000000"/>
              </a:buClr>
              <a:buSzPts val="1800"/>
              <a:buNone/>
              <a:defRPr sz="1800">
                <a:solidFill>
                  <a:srgbClr val="000000"/>
                </a:solidFill>
              </a:defRPr>
            </a:lvl3pPr>
            <a:lvl4pPr lvl="3" rtl="0" algn="ctr">
              <a:spcBef>
                <a:spcPts val="0"/>
              </a:spcBef>
              <a:spcAft>
                <a:spcPts val="0"/>
              </a:spcAft>
              <a:buClr>
                <a:srgbClr val="000000"/>
              </a:buClr>
              <a:buSzPts val="1800"/>
              <a:buNone/>
              <a:defRPr sz="1800">
                <a:solidFill>
                  <a:srgbClr val="000000"/>
                </a:solidFill>
              </a:defRPr>
            </a:lvl4pPr>
            <a:lvl5pPr lvl="4" rtl="0" algn="ctr">
              <a:spcBef>
                <a:spcPts val="0"/>
              </a:spcBef>
              <a:spcAft>
                <a:spcPts val="0"/>
              </a:spcAft>
              <a:buClr>
                <a:srgbClr val="000000"/>
              </a:buClr>
              <a:buSzPts val="1800"/>
              <a:buNone/>
              <a:defRPr sz="1800">
                <a:solidFill>
                  <a:srgbClr val="000000"/>
                </a:solidFill>
              </a:defRPr>
            </a:lvl5pPr>
            <a:lvl6pPr lvl="5" rtl="0" algn="ctr">
              <a:spcBef>
                <a:spcPts val="0"/>
              </a:spcBef>
              <a:spcAft>
                <a:spcPts val="0"/>
              </a:spcAft>
              <a:buClr>
                <a:srgbClr val="000000"/>
              </a:buClr>
              <a:buSzPts val="1800"/>
              <a:buNone/>
              <a:defRPr sz="1800">
                <a:solidFill>
                  <a:srgbClr val="000000"/>
                </a:solidFill>
              </a:defRPr>
            </a:lvl6pPr>
            <a:lvl7pPr lvl="6" rtl="0" algn="ctr">
              <a:spcBef>
                <a:spcPts val="0"/>
              </a:spcBef>
              <a:spcAft>
                <a:spcPts val="0"/>
              </a:spcAft>
              <a:buClr>
                <a:srgbClr val="000000"/>
              </a:buClr>
              <a:buSzPts val="1800"/>
              <a:buNone/>
              <a:defRPr sz="1800">
                <a:solidFill>
                  <a:srgbClr val="000000"/>
                </a:solidFill>
              </a:defRPr>
            </a:lvl7pPr>
            <a:lvl8pPr lvl="7" rtl="0" algn="ctr">
              <a:spcBef>
                <a:spcPts val="0"/>
              </a:spcBef>
              <a:spcAft>
                <a:spcPts val="0"/>
              </a:spcAft>
              <a:buClr>
                <a:srgbClr val="000000"/>
              </a:buClr>
              <a:buSzPts val="1800"/>
              <a:buNone/>
              <a:defRPr sz="1800">
                <a:solidFill>
                  <a:srgbClr val="000000"/>
                </a:solidFill>
              </a:defRPr>
            </a:lvl8pPr>
            <a:lvl9pPr lvl="8" rtl="0" algn="ctr">
              <a:spcBef>
                <a:spcPts val="0"/>
              </a:spcBef>
              <a:spcAft>
                <a:spcPts val="0"/>
              </a:spcAft>
              <a:buClr>
                <a:srgbClr val="000000"/>
              </a:buClr>
              <a:buSzPts val="1800"/>
              <a:buNone/>
              <a:defRPr sz="1800">
                <a:solidFill>
                  <a:srgbClr val="000000"/>
                </a:solidFill>
              </a:defRPr>
            </a:lvl9pPr>
          </a:lstStyle>
          <a:p/>
        </p:txBody>
      </p:sp>
      <p:sp>
        <p:nvSpPr>
          <p:cNvPr id="355" name="Google Shape;355;p18"/>
          <p:cNvSpPr txBox="1"/>
          <p:nvPr>
            <p:ph idx="1" type="subTitle"/>
          </p:nvPr>
        </p:nvSpPr>
        <p:spPr>
          <a:xfrm>
            <a:off x="879139" y="1777397"/>
            <a:ext cx="1917300" cy="644700"/>
          </a:xfrm>
          <a:prstGeom prst="rect">
            <a:avLst/>
          </a:prstGeom>
        </p:spPr>
        <p:txBody>
          <a:bodyPr anchorCtr="0" anchor="b" bIns="91425" lIns="91425" spcFirstLastPara="1" rIns="91425" wrap="square" tIns="91425">
            <a:noAutofit/>
          </a:bodyPr>
          <a:lstStyle>
            <a:lvl1pPr lvl="0" rtl="0" algn="r">
              <a:lnSpc>
                <a:spcPct val="100000"/>
              </a:lnSpc>
              <a:spcBef>
                <a:spcPts val="0"/>
              </a:spcBef>
              <a:spcAft>
                <a:spcPts val="0"/>
              </a:spcAft>
              <a:buClr>
                <a:srgbClr val="000000"/>
              </a:buClr>
              <a:buSzPts val="1000"/>
              <a:buNone/>
              <a:defRPr sz="14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56" name="Google Shape;356;p18"/>
          <p:cNvSpPr txBox="1"/>
          <p:nvPr>
            <p:ph idx="2" type="ctrTitle"/>
          </p:nvPr>
        </p:nvSpPr>
        <p:spPr>
          <a:xfrm>
            <a:off x="6345518" y="2299544"/>
            <a:ext cx="1881300" cy="6447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Clr>
                <a:srgbClr val="000000"/>
              </a:buClr>
              <a:buSzPts val="1800"/>
              <a:buNone/>
              <a:defRPr sz="20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None/>
              <a:defRPr sz="1800">
                <a:solidFill>
                  <a:srgbClr val="000000"/>
                </a:solidFill>
              </a:defRPr>
            </a:lvl2pPr>
            <a:lvl3pPr lvl="2" rtl="0" algn="ctr">
              <a:spcBef>
                <a:spcPts val="0"/>
              </a:spcBef>
              <a:spcAft>
                <a:spcPts val="0"/>
              </a:spcAft>
              <a:buClr>
                <a:srgbClr val="000000"/>
              </a:buClr>
              <a:buSzPts val="1800"/>
              <a:buNone/>
              <a:defRPr sz="1800">
                <a:solidFill>
                  <a:srgbClr val="000000"/>
                </a:solidFill>
              </a:defRPr>
            </a:lvl3pPr>
            <a:lvl4pPr lvl="3" rtl="0" algn="ctr">
              <a:spcBef>
                <a:spcPts val="0"/>
              </a:spcBef>
              <a:spcAft>
                <a:spcPts val="0"/>
              </a:spcAft>
              <a:buClr>
                <a:srgbClr val="000000"/>
              </a:buClr>
              <a:buSzPts val="1800"/>
              <a:buNone/>
              <a:defRPr sz="1800">
                <a:solidFill>
                  <a:srgbClr val="000000"/>
                </a:solidFill>
              </a:defRPr>
            </a:lvl4pPr>
            <a:lvl5pPr lvl="4" rtl="0" algn="ctr">
              <a:spcBef>
                <a:spcPts val="0"/>
              </a:spcBef>
              <a:spcAft>
                <a:spcPts val="0"/>
              </a:spcAft>
              <a:buClr>
                <a:srgbClr val="000000"/>
              </a:buClr>
              <a:buSzPts val="1800"/>
              <a:buNone/>
              <a:defRPr sz="1800">
                <a:solidFill>
                  <a:srgbClr val="000000"/>
                </a:solidFill>
              </a:defRPr>
            </a:lvl5pPr>
            <a:lvl6pPr lvl="5" rtl="0" algn="ctr">
              <a:spcBef>
                <a:spcPts val="0"/>
              </a:spcBef>
              <a:spcAft>
                <a:spcPts val="0"/>
              </a:spcAft>
              <a:buClr>
                <a:srgbClr val="000000"/>
              </a:buClr>
              <a:buSzPts val="1800"/>
              <a:buNone/>
              <a:defRPr sz="1800">
                <a:solidFill>
                  <a:srgbClr val="000000"/>
                </a:solidFill>
              </a:defRPr>
            </a:lvl6pPr>
            <a:lvl7pPr lvl="6" rtl="0" algn="ctr">
              <a:spcBef>
                <a:spcPts val="0"/>
              </a:spcBef>
              <a:spcAft>
                <a:spcPts val="0"/>
              </a:spcAft>
              <a:buClr>
                <a:srgbClr val="000000"/>
              </a:buClr>
              <a:buSzPts val="1800"/>
              <a:buNone/>
              <a:defRPr sz="1800">
                <a:solidFill>
                  <a:srgbClr val="000000"/>
                </a:solidFill>
              </a:defRPr>
            </a:lvl7pPr>
            <a:lvl8pPr lvl="7" rtl="0" algn="ctr">
              <a:spcBef>
                <a:spcPts val="0"/>
              </a:spcBef>
              <a:spcAft>
                <a:spcPts val="0"/>
              </a:spcAft>
              <a:buClr>
                <a:srgbClr val="000000"/>
              </a:buClr>
              <a:buSzPts val="1800"/>
              <a:buNone/>
              <a:defRPr sz="1800">
                <a:solidFill>
                  <a:srgbClr val="000000"/>
                </a:solidFill>
              </a:defRPr>
            </a:lvl8pPr>
            <a:lvl9pPr lvl="8" rtl="0" algn="ctr">
              <a:spcBef>
                <a:spcPts val="0"/>
              </a:spcBef>
              <a:spcAft>
                <a:spcPts val="0"/>
              </a:spcAft>
              <a:buClr>
                <a:srgbClr val="000000"/>
              </a:buClr>
              <a:buSzPts val="1800"/>
              <a:buNone/>
              <a:defRPr sz="1800">
                <a:solidFill>
                  <a:srgbClr val="000000"/>
                </a:solidFill>
              </a:defRPr>
            </a:lvl9pPr>
          </a:lstStyle>
          <a:p/>
        </p:txBody>
      </p:sp>
      <p:sp>
        <p:nvSpPr>
          <p:cNvPr id="357" name="Google Shape;357;p18"/>
          <p:cNvSpPr txBox="1"/>
          <p:nvPr>
            <p:ph idx="3" type="subTitle"/>
          </p:nvPr>
        </p:nvSpPr>
        <p:spPr>
          <a:xfrm>
            <a:off x="6345518" y="1777397"/>
            <a:ext cx="1881300" cy="644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rgbClr val="000000"/>
              </a:buClr>
              <a:buSzPts val="1000"/>
              <a:buNone/>
              <a:defRPr sz="14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58" name="Google Shape;358;p18"/>
          <p:cNvSpPr txBox="1"/>
          <p:nvPr>
            <p:ph idx="4" type="ctrTitle"/>
          </p:nvPr>
        </p:nvSpPr>
        <p:spPr>
          <a:xfrm>
            <a:off x="915161" y="2861525"/>
            <a:ext cx="1881300" cy="644700"/>
          </a:xfrm>
          <a:prstGeom prst="rect">
            <a:avLst/>
          </a:prstGeom>
          <a:ln>
            <a:noFill/>
          </a:ln>
        </p:spPr>
        <p:txBody>
          <a:bodyPr anchorCtr="0" anchor="b" bIns="91425" lIns="91425" spcFirstLastPara="1" rIns="91425" wrap="square" tIns="91425">
            <a:noAutofit/>
          </a:bodyPr>
          <a:lstStyle>
            <a:lvl1pPr lvl="0" rtl="0" algn="r">
              <a:spcBef>
                <a:spcPts val="0"/>
              </a:spcBef>
              <a:spcAft>
                <a:spcPts val="0"/>
              </a:spcAft>
              <a:buClr>
                <a:srgbClr val="000000"/>
              </a:buClr>
              <a:buSzPts val="1800"/>
              <a:buNone/>
              <a:defRPr sz="20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None/>
              <a:defRPr sz="1800">
                <a:solidFill>
                  <a:srgbClr val="000000"/>
                </a:solidFill>
              </a:defRPr>
            </a:lvl2pPr>
            <a:lvl3pPr lvl="2" rtl="0" algn="ctr">
              <a:spcBef>
                <a:spcPts val="0"/>
              </a:spcBef>
              <a:spcAft>
                <a:spcPts val="0"/>
              </a:spcAft>
              <a:buClr>
                <a:srgbClr val="000000"/>
              </a:buClr>
              <a:buSzPts val="1800"/>
              <a:buNone/>
              <a:defRPr sz="1800">
                <a:solidFill>
                  <a:srgbClr val="000000"/>
                </a:solidFill>
              </a:defRPr>
            </a:lvl3pPr>
            <a:lvl4pPr lvl="3" rtl="0" algn="ctr">
              <a:spcBef>
                <a:spcPts val="0"/>
              </a:spcBef>
              <a:spcAft>
                <a:spcPts val="0"/>
              </a:spcAft>
              <a:buClr>
                <a:srgbClr val="000000"/>
              </a:buClr>
              <a:buSzPts val="1800"/>
              <a:buNone/>
              <a:defRPr sz="1800">
                <a:solidFill>
                  <a:srgbClr val="000000"/>
                </a:solidFill>
              </a:defRPr>
            </a:lvl4pPr>
            <a:lvl5pPr lvl="4" rtl="0" algn="ctr">
              <a:spcBef>
                <a:spcPts val="0"/>
              </a:spcBef>
              <a:spcAft>
                <a:spcPts val="0"/>
              </a:spcAft>
              <a:buClr>
                <a:srgbClr val="000000"/>
              </a:buClr>
              <a:buSzPts val="1800"/>
              <a:buNone/>
              <a:defRPr sz="1800">
                <a:solidFill>
                  <a:srgbClr val="000000"/>
                </a:solidFill>
              </a:defRPr>
            </a:lvl5pPr>
            <a:lvl6pPr lvl="5" rtl="0" algn="ctr">
              <a:spcBef>
                <a:spcPts val="0"/>
              </a:spcBef>
              <a:spcAft>
                <a:spcPts val="0"/>
              </a:spcAft>
              <a:buClr>
                <a:srgbClr val="000000"/>
              </a:buClr>
              <a:buSzPts val="1800"/>
              <a:buNone/>
              <a:defRPr sz="1800">
                <a:solidFill>
                  <a:srgbClr val="000000"/>
                </a:solidFill>
              </a:defRPr>
            </a:lvl6pPr>
            <a:lvl7pPr lvl="6" rtl="0" algn="ctr">
              <a:spcBef>
                <a:spcPts val="0"/>
              </a:spcBef>
              <a:spcAft>
                <a:spcPts val="0"/>
              </a:spcAft>
              <a:buClr>
                <a:srgbClr val="000000"/>
              </a:buClr>
              <a:buSzPts val="1800"/>
              <a:buNone/>
              <a:defRPr sz="1800">
                <a:solidFill>
                  <a:srgbClr val="000000"/>
                </a:solidFill>
              </a:defRPr>
            </a:lvl7pPr>
            <a:lvl8pPr lvl="7" rtl="0" algn="ctr">
              <a:spcBef>
                <a:spcPts val="0"/>
              </a:spcBef>
              <a:spcAft>
                <a:spcPts val="0"/>
              </a:spcAft>
              <a:buClr>
                <a:srgbClr val="000000"/>
              </a:buClr>
              <a:buSzPts val="1800"/>
              <a:buNone/>
              <a:defRPr sz="1800">
                <a:solidFill>
                  <a:srgbClr val="000000"/>
                </a:solidFill>
              </a:defRPr>
            </a:lvl8pPr>
            <a:lvl9pPr lvl="8" rtl="0" algn="ctr">
              <a:spcBef>
                <a:spcPts val="0"/>
              </a:spcBef>
              <a:spcAft>
                <a:spcPts val="0"/>
              </a:spcAft>
              <a:buClr>
                <a:srgbClr val="000000"/>
              </a:buClr>
              <a:buSzPts val="1800"/>
              <a:buNone/>
              <a:defRPr sz="1800">
                <a:solidFill>
                  <a:srgbClr val="000000"/>
                </a:solidFill>
              </a:defRPr>
            </a:lvl9pPr>
          </a:lstStyle>
          <a:p/>
        </p:txBody>
      </p:sp>
      <p:sp>
        <p:nvSpPr>
          <p:cNvPr id="359" name="Google Shape;359;p18"/>
          <p:cNvSpPr txBox="1"/>
          <p:nvPr>
            <p:ph idx="5" type="subTitle"/>
          </p:nvPr>
        </p:nvSpPr>
        <p:spPr>
          <a:xfrm>
            <a:off x="915161" y="3353275"/>
            <a:ext cx="1881300" cy="644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rgbClr val="000000"/>
              </a:buClr>
              <a:buSzPts val="1000"/>
              <a:buNone/>
              <a:defRPr sz="14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60" name="Google Shape;360;p18"/>
          <p:cNvSpPr txBox="1"/>
          <p:nvPr>
            <p:ph idx="6" type="ctrTitle"/>
          </p:nvPr>
        </p:nvSpPr>
        <p:spPr>
          <a:xfrm>
            <a:off x="6345518" y="2861525"/>
            <a:ext cx="18813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Clr>
                <a:srgbClr val="000000"/>
              </a:buClr>
              <a:buSzPts val="1800"/>
              <a:buNone/>
              <a:defRPr sz="20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None/>
              <a:defRPr sz="1800">
                <a:solidFill>
                  <a:srgbClr val="000000"/>
                </a:solidFill>
              </a:defRPr>
            </a:lvl2pPr>
            <a:lvl3pPr lvl="2" rtl="0" algn="ctr">
              <a:spcBef>
                <a:spcPts val="0"/>
              </a:spcBef>
              <a:spcAft>
                <a:spcPts val="0"/>
              </a:spcAft>
              <a:buClr>
                <a:srgbClr val="000000"/>
              </a:buClr>
              <a:buSzPts val="1800"/>
              <a:buNone/>
              <a:defRPr sz="1800">
                <a:solidFill>
                  <a:srgbClr val="000000"/>
                </a:solidFill>
              </a:defRPr>
            </a:lvl3pPr>
            <a:lvl4pPr lvl="3" rtl="0" algn="ctr">
              <a:spcBef>
                <a:spcPts val="0"/>
              </a:spcBef>
              <a:spcAft>
                <a:spcPts val="0"/>
              </a:spcAft>
              <a:buClr>
                <a:srgbClr val="000000"/>
              </a:buClr>
              <a:buSzPts val="1800"/>
              <a:buNone/>
              <a:defRPr sz="1800">
                <a:solidFill>
                  <a:srgbClr val="000000"/>
                </a:solidFill>
              </a:defRPr>
            </a:lvl4pPr>
            <a:lvl5pPr lvl="4" rtl="0" algn="ctr">
              <a:spcBef>
                <a:spcPts val="0"/>
              </a:spcBef>
              <a:spcAft>
                <a:spcPts val="0"/>
              </a:spcAft>
              <a:buClr>
                <a:srgbClr val="000000"/>
              </a:buClr>
              <a:buSzPts val="1800"/>
              <a:buNone/>
              <a:defRPr sz="1800">
                <a:solidFill>
                  <a:srgbClr val="000000"/>
                </a:solidFill>
              </a:defRPr>
            </a:lvl5pPr>
            <a:lvl6pPr lvl="5" rtl="0" algn="ctr">
              <a:spcBef>
                <a:spcPts val="0"/>
              </a:spcBef>
              <a:spcAft>
                <a:spcPts val="0"/>
              </a:spcAft>
              <a:buClr>
                <a:srgbClr val="000000"/>
              </a:buClr>
              <a:buSzPts val="1800"/>
              <a:buNone/>
              <a:defRPr sz="1800">
                <a:solidFill>
                  <a:srgbClr val="000000"/>
                </a:solidFill>
              </a:defRPr>
            </a:lvl6pPr>
            <a:lvl7pPr lvl="6" rtl="0" algn="ctr">
              <a:spcBef>
                <a:spcPts val="0"/>
              </a:spcBef>
              <a:spcAft>
                <a:spcPts val="0"/>
              </a:spcAft>
              <a:buClr>
                <a:srgbClr val="000000"/>
              </a:buClr>
              <a:buSzPts val="1800"/>
              <a:buNone/>
              <a:defRPr sz="1800">
                <a:solidFill>
                  <a:srgbClr val="000000"/>
                </a:solidFill>
              </a:defRPr>
            </a:lvl7pPr>
            <a:lvl8pPr lvl="7" rtl="0" algn="ctr">
              <a:spcBef>
                <a:spcPts val="0"/>
              </a:spcBef>
              <a:spcAft>
                <a:spcPts val="0"/>
              </a:spcAft>
              <a:buClr>
                <a:srgbClr val="000000"/>
              </a:buClr>
              <a:buSzPts val="1800"/>
              <a:buNone/>
              <a:defRPr sz="1800">
                <a:solidFill>
                  <a:srgbClr val="000000"/>
                </a:solidFill>
              </a:defRPr>
            </a:lvl8pPr>
            <a:lvl9pPr lvl="8" rtl="0" algn="ctr">
              <a:spcBef>
                <a:spcPts val="0"/>
              </a:spcBef>
              <a:spcAft>
                <a:spcPts val="0"/>
              </a:spcAft>
              <a:buClr>
                <a:srgbClr val="000000"/>
              </a:buClr>
              <a:buSzPts val="1800"/>
              <a:buNone/>
              <a:defRPr sz="1800">
                <a:solidFill>
                  <a:srgbClr val="000000"/>
                </a:solidFill>
              </a:defRPr>
            </a:lvl9pPr>
          </a:lstStyle>
          <a:p/>
        </p:txBody>
      </p:sp>
      <p:sp>
        <p:nvSpPr>
          <p:cNvPr id="361" name="Google Shape;361;p18"/>
          <p:cNvSpPr txBox="1"/>
          <p:nvPr>
            <p:ph idx="7" type="subTitle"/>
          </p:nvPr>
        </p:nvSpPr>
        <p:spPr>
          <a:xfrm>
            <a:off x="6345518" y="3353275"/>
            <a:ext cx="1656600" cy="644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00000"/>
              </a:buClr>
              <a:buSzPts val="1000"/>
              <a:buNone/>
              <a:defRPr sz="14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62" name="Google Shape;362;p18"/>
          <p:cNvSpPr txBox="1"/>
          <p:nvPr>
            <p:ph idx="8" type="ctrTitle"/>
          </p:nvPr>
        </p:nvSpPr>
        <p:spPr>
          <a:xfrm>
            <a:off x="618825" y="411675"/>
            <a:ext cx="47277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3600"/>
              <a:buNone/>
              <a:defRPr sz="3000"/>
            </a:lvl1pPr>
            <a:lvl2pPr lvl="1" rtl="0" algn="ctr">
              <a:spcBef>
                <a:spcPts val="0"/>
              </a:spcBef>
              <a:spcAft>
                <a:spcPts val="0"/>
              </a:spcAft>
              <a:buClr>
                <a:srgbClr val="D9D9D9"/>
              </a:buClr>
              <a:buSzPts val="1800"/>
              <a:buNone/>
              <a:defRPr sz="1800">
                <a:solidFill>
                  <a:srgbClr val="D9D9D9"/>
                </a:solidFill>
              </a:defRPr>
            </a:lvl2pPr>
            <a:lvl3pPr lvl="2" rtl="0" algn="ctr">
              <a:spcBef>
                <a:spcPts val="0"/>
              </a:spcBef>
              <a:spcAft>
                <a:spcPts val="0"/>
              </a:spcAft>
              <a:buClr>
                <a:srgbClr val="D9D9D9"/>
              </a:buClr>
              <a:buSzPts val="1800"/>
              <a:buNone/>
              <a:defRPr sz="1800">
                <a:solidFill>
                  <a:srgbClr val="D9D9D9"/>
                </a:solidFill>
              </a:defRPr>
            </a:lvl3pPr>
            <a:lvl4pPr lvl="3" rtl="0" algn="ctr">
              <a:spcBef>
                <a:spcPts val="0"/>
              </a:spcBef>
              <a:spcAft>
                <a:spcPts val="0"/>
              </a:spcAft>
              <a:buClr>
                <a:srgbClr val="D9D9D9"/>
              </a:buClr>
              <a:buSzPts val="1800"/>
              <a:buNone/>
              <a:defRPr sz="1800">
                <a:solidFill>
                  <a:srgbClr val="D9D9D9"/>
                </a:solidFill>
              </a:defRPr>
            </a:lvl4pPr>
            <a:lvl5pPr lvl="4" rtl="0" algn="ctr">
              <a:spcBef>
                <a:spcPts val="0"/>
              </a:spcBef>
              <a:spcAft>
                <a:spcPts val="0"/>
              </a:spcAft>
              <a:buClr>
                <a:srgbClr val="D9D9D9"/>
              </a:buClr>
              <a:buSzPts val="1800"/>
              <a:buNone/>
              <a:defRPr sz="1800">
                <a:solidFill>
                  <a:srgbClr val="D9D9D9"/>
                </a:solidFill>
              </a:defRPr>
            </a:lvl5pPr>
            <a:lvl6pPr lvl="5" rtl="0" algn="ctr">
              <a:spcBef>
                <a:spcPts val="0"/>
              </a:spcBef>
              <a:spcAft>
                <a:spcPts val="0"/>
              </a:spcAft>
              <a:buClr>
                <a:srgbClr val="D9D9D9"/>
              </a:buClr>
              <a:buSzPts val="1800"/>
              <a:buNone/>
              <a:defRPr sz="1800">
                <a:solidFill>
                  <a:srgbClr val="D9D9D9"/>
                </a:solidFill>
              </a:defRPr>
            </a:lvl6pPr>
            <a:lvl7pPr lvl="6" rtl="0" algn="ctr">
              <a:spcBef>
                <a:spcPts val="0"/>
              </a:spcBef>
              <a:spcAft>
                <a:spcPts val="0"/>
              </a:spcAft>
              <a:buClr>
                <a:srgbClr val="D9D9D9"/>
              </a:buClr>
              <a:buSzPts val="1800"/>
              <a:buNone/>
              <a:defRPr sz="1800">
                <a:solidFill>
                  <a:srgbClr val="D9D9D9"/>
                </a:solidFill>
              </a:defRPr>
            </a:lvl7pPr>
            <a:lvl8pPr lvl="7" rtl="0" algn="ctr">
              <a:spcBef>
                <a:spcPts val="0"/>
              </a:spcBef>
              <a:spcAft>
                <a:spcPts val="0"/>
              </a:spcAft>
              <a:buClr>
                <a:srgbClr val="D9D9D9"/>
              </a:buClr>
              <a:buSzPts val="1800"/>
              <a:buNone/>
              <a:defRPr sz="1800">
                <a:solidFill>
                  <a:srgbClr val="D9D9D9"/>
                </a:solidFill>
              </a:defRPr>
            </a:lvl8pPr>
            <a:lvl9pPr lvl="8" rtl="0" algn="ctr">
              <a:spcBef>
                <a:spcPts val="0"/>
              </a:spcBef>
              <a:spcAft>
                <a:spcPts val="0"/>
              </a:spcAft>
              <a:buClr>
                <a:srgbClr val="D9D9D9"/>
              </a:buClr>
              <a:buSzPts val="1800"/>
              <a:buNone/>
              <a:defRPr sz="1800">
                <a:solidFill>
                  <a:srgbClr val="D9D9D9"/>
                </a:solidFill>
              </a:defRPr>
            </a:lvl9pPr>
          </a:lstStyle>
          <a:p/>
        </p:txBody>
      </p:sp>
      <p:sp>
        <p:nvSpPr>
          <p:cNvPr id="363" name="Google Shape;363;p18"/>
          <p:cNvSpPr/>
          <p:nvPr/>
        </p:nvSpPr>
        <p:spPr>
          <a:xfrm>
            <a:off x="7647375" y="949600"/>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18"/>
          <p:cNvSpPr/>
          <p:nvPr/>
        </p:nvSpPr>
        <p:spPr>
          <a:xfrm>
            <a:off x="8985850" y="411675"/>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18"/>
          <p:cNvSpPr/>
          <p:nvPr/>
        </p:nvSpPr>
        <p:spPr>
          <a:xfrm>
            <a:off x="8359450" y="555875"/>
            <a:ext cx="52475" cy="5245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18"/>
          <p:cNvSpPr/>
          <p:nvPr/>
        </p:nvSpPr>
        <p:spPr>
          <a:xfrm>
            <a:off x="9122100" y="734250"/>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18"/>
          <p:cNvSpPr/>
          <p:nvPr/>
        </p:nvSpPr>
        <p:spPr>
          <a:xfrm>
            <a:off x="8798600" y="1088650"/>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18"/>
          <p:cNvSpPr/>
          <p:nvPr/>
        </p:nvSpPr>
        <p:spPr>
          <a:xfrm>
            <a:off x="6099342" y="-150600"/>
            <a:ext cx="96045" cy="95462"/>
          </a:xfrm>
          <a:custGeom>
            <a:rect b="b" l="l" r="r" t="t"/>
            <a:pathLst>
              <a:path extrusionOk="0" h="3109" w="3128">
                <a:moveTo>
                  <a:pt x="2678" y="431"/>
                </a:moveTo>
                <a:lnTo>
                  <a:pt x="2678" y="2659"/>
                </a:lnTo>
                <a:lnTo>
                  <a:pt x="450" y="2659"/>
                </a:lnTo>
                <a:lnTo>
                  <a:pt x="450" y="431"/>
                </a:lnTo>
                <a:close/>
                <a:moveTo>
                  <a:pt x="0" y="0"/>
                </a:moveTo>
                <a:lnTo>
                  <a:pt x="0" y="3109"/>
                </a:lnTo>
                <a:lnTo>
                  <a:pt x="3128" y="3109"/>
                </a:lnTo>
                <a:lnTo>
                  <a:pt x="312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18"/>
          <p:cNvSpPr/>
          <p:nvPr/>
        </p:nvSpPr>
        <p:spPr>
          <a:xfrm>
            <a:off x="6702523" y="444536"/>
            <a:ext cx="95493" cy="95462"/>
          </a:xfrm>
          <a:custGeom>
            <a:rect b="b" l="l" r="r" t="t"/>
            <a:pathLst>
              <a:path extrusionOk="0" h="3109" w="3110">
                <a:moveTo>
                  <a:pt x="2678" y="450"/>
                </a:moveTo>
                <a:lnTo>
                  <a:pt x="2678" y="2678"/>
                </a:lnTo>
                <a:lnTo>
                  <a:pt x="450" y="2678"/>
                </a:lnTo>
                <a:lnTo>
                  <a:pt x="450" y="450"/>
                </a:lnTo>
                <a:close/>
                <a:moveTo>
                  <a:pt x="1" y="0"/>
                </a:moveTo>
                <a:lnTo>
                  <a:pt x="1" y="3109"/>
                </a:lnTo>
                <a:lnTo>
                  <a:pt x="3109" y="3109"/>
                </a:lnTo>
                <a:lnTo>
                  <a:pt x="3109"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18"/>
          <p:cNvSpPr/>
          <p:nvPr/>
        </p:nvSpPr>
        <p:spPr>
          <a:xfrm>
            <a:off x="5904975" y="143222"/>
            <a:ext cx="82259" cy="82259"/>
          </a:xfrm>
          <a:custGeom>
            <a:rect b="b" l="l" r="r" t="t"/>
            <a:pathLst>
              <a:path extrusionOk="0" h="2679" w="2679">
                <a:moveTo>
                  <a:pt x="1" y="1"/>
                </a:moveTo>
                <a:lnTo>
                  <a:pt x="1" y="2679"/>
                </a:lnTo>
                <a:lnTo>
                  <a:pt x="2679" y="2679"/>
                </a:lnTo>
                <a:lnTo>
                  <a:pt x="2679"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18"/>
          <p:cNvSpPr/>
          <p:nvPr/>
        </p:nvSpPr>
        <p:spPr>
          <a:xfrm>
            <a:off x="303600" y="4401725"/>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18"/>
          <p:cNvSpPr/>
          <p:nvPr/>
        </p:nvSpPr>
        <p:spPr>
          <a:xfrm>
            <a:off x="816650" y="4612675"/>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
    <p:spTree>
      <p:nvGrpSpPr>
        <p:cNvPr id="373" name="Shape 373"/>
        <p:cNvGrpSpPr/>
        <p:nvPr/>
      </p:nvGrpSpPr>
      <p:grpSpPr>
        <a:xfrm>
          <a:off x="0" y="0"/>
          <a:ext cx="0" cy="0"/>
          <a:chOff x="0" y="0"/>
          <a:chExt cx="0" cy="0"/>
        </a:xfrm>
      </p:grpSpPr>
      <p:sp>
        <p:nvSpPr>
          <p:cNvPr id="374" name="Google Shape;374;p19"/>
          <p:cNvSpPr txBox="1"/>
          <p:nvPr>
            <p:ph type="title"/>
          </p:nvPr>
        </p:nvSpPr>
        <p:spPr>
          <a:xfrm>
            <a:off x="2471150" y="1830075"/>
            <a:ext cx="3823200" cy="1121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7200">
                <a:solidFill>
                  <a:schemeClr val="lt1"/>
                </a:solidFill>
              </a:defRPr>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375" name="Google Shape;375;p19"/>
          <p:cNvSpPr txBox="1"/>
          <p:nvPr>
            <p:ph idx="1" type="subTitle"/>
          </p:nvPr>
        </p:nvSpPr>
        <p:spPr>
          <a:xfrm>
            <a:off x="2902550" y="540000"/>
            <a:ext cx="2960400" cy="1353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14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376" name="Google Shape;376;p19"/>
          <p:cNvSpPr txBox="1"/>
          <p:nvPr/>
        </p:nvSpPr>
        <p:spPr>
          <a:xfrm>
            <a:off x="2289500" y="3592806"/>
            <a:ext cx="4186500" cy="931500"/>
          </a:xfrm>
          <a:prstGeom prst="rect">
            <a:avLst/>
          </a:prstGeom>
          <a:noFill/>
          <a:ln>
            <a:noFill/>
          </a:ln>
        </p:spPr>
        <p:txBody>
          <a:bodyPr anchorCtr="0" anchor="b" bIns="91425" lIns="91425" spcFirstLastPara="1" rIns="91425" wrap="square" tIns="91425">
            <a:noAutofit/>
          </a:bodyPr>
          <a:lstStyle/>
          <a:p>
            <a:pPr indent="0" lvl="0" marL="0" rtl="0" algn="ctr">
              <a:lnSpc>
                <a:spcPct val="115000"/>
              </a:lnSpc>
              <a:spcBef>
                <a:spcPts val="300"/>
              </a:spcBef>
              <a:spcAft>
                <a:spcPts val="0"/>
              </a:spcAft>
              <a:buNone/>
            </a:pPr>
            <a:r>
              <a:rPr lang="en" sz="1000">
                <a:solidFill>
                  <a:schemeClr val="lt1"/>
                </a:solidFill>
                <a:latin typeface="Maven Pro"/>
                <a:ea typeface="Maven Pro"/>
                <a:cs typeface="Maven Pro"/>
                <a:sym typeface="Maven Pro"/>
              </a:rPr>
              <a:t>CREDITS: This presentation template was created by </a:t>
            </a:r>
            <a:r>
              <a:rPr lang="en" sz="1000">
                <a:solidFill>
                  <a:schemeClr val="accent1"/>
                </a:solidFill>
                <a:uFill>
                  <a:noFill/>
                </a:uFill>
                <a:latin typeface="Maven Pro"/>
                <a:ea typeface="Maven Pro"/>
                <a:cs typeface="Maven Pro"/>
                <a:sym typeface="Maven Pro"/>
                <a:hlinkClick r:id="rId2">
                  <a:extLst>
                    <a:ext uri="{A12FA001-AC4F-418D-AE19-62706E023703}">
                      <ahyp:hlinkClr val="tx"/>
                    </a:ext>
                  </a:extLst>
                </a:hlinkClick>
              </a:rPr>
              <a:t>Slidesgo</a:t>
            </a:r>
            <a:r>
              <a:rPr lang="en" sz="1000">
                <a:solidFill>
                  <a:schemeClr val="lt1"/>
                </a:solidFill>
                <a:latin typeface="Maven Pro"/>
                <a:ea typeface="Maven Pro"/>
                <a:cs typeface="Maven Pro"/>
                <a:sym typeface="Maven Pro"/>
              </a:rPr>
              <a:t>, including icons by </a:t>
            </a:r>
            <a:r>
              <a:rPr lang="en" sz="1000">
                <a:solidFill>
                  <a:schemeClr val="accent2"/>
                </a:solidFill>
                <a:uFill>
                  <a:noFill/>
                </a:uFill>
                <a:latin typeface="Maven Pro"/>
                <a:ea typeface="Maven Pro"/>
                <a:cs typeface="Maven Pro"/>
                <a:sym typeface="Maven Pro"/>
                <a:hlinkClick r:id="rId3">
                  <a:extLst>
                    <a:ext uri="{A12FA001-AC4F-418D-AE19-62706E023703}">
                      <ahyp:hlinkClr val="tx"/>
                    </a:ext>
                  </a:extLst>
                </a:hlinkClick>
              </a:rPr>
              <a:t>Flaticon</a:t>
            </a:r>
            <a:r>
              <a:rPr lang="en" sz="1000">
                <a:solidFill>
                  <a:schemeClr val="lt1"/>
                </a:solidFill>
                <a:latin typeface="Maven Pro"/>
                <a:ea typeface="Maven Pro"/>
                <a:cs typeface="Maven Pro"/>
                <a:sym typeface="Maven Pro"/>
              </a:rPr>
              <a:t>, and infographics &amp; images by </a:t>
            </a:r>
            <a:r>
              <a:rPr lang="en" sz="1000">
                <a:solidFill>
                  <a:schemeClr val="accent3"/>
                </a:solidFill>
                <a:uFill>
                  <a:noFill/>
                </a:uFill>
                <a:latin typeface="Maven Pro"/>
                <a:ea typeface="Maven Pro"/>
                <a:cs typeface="Maven Pro"/>
                <a:sym typeface="Maven Pro"/>
                <a:hlinkClick r:id="rId4">
                  <a:extLst>
                    <a:ext uri="{A12FA001-AC4F-418D-AE19-62706E023703}">
                      <ahyp:hlinkClr val="tx"/>
                    </a:ext>
                  </a:extLst>
                </a:hlinkClick>
              </a:rPr>
              <a:t>Freepik</a:t>
            </a:r>
            <a:endParaRPr sz="1000">
              <a:solidFill>
                <a:schemeClr val="accent3"/>
              </a:solidFill>
              <a:latin typeface="Maven Pro"/>
              <a:ea typeface="Maven Pro"/>
              <a:cs typeface="Maven Pro"/>
              <a:sym typeface="Maven Pro"/>
            </a:endParaRPr>
          </a:p>
        </p:txBody>
      </p:sp>
      <p:sp>
        <p:nvSpPr>
          <p:cNvPr id="377" name="Google Shape;377;p19"/>
          <p:cNvSpPr/>
          <p:nvPr/>
        </p:nvSpPr>
        <p:spPr>
          <a:xfrm>
            <a:off x="858247" y="1380669"/>
            <a:ext cx="130760" cy="131015"/>
          </a:xfrm>
          <a:custGeom>
            <a:rect b="b" l="l" r="r" t="t"/>
            <a:pathLst>
              <a:path extrusionOk="0" h="4634" w="4625">
                <a:moveTo>
                  <a:pt x="1" y="0"/>
                </a:moveTo>
                <a:lnTo>
                  <a:pt x="1" y="4633"/>
                </a:lnTo>
                <a:lnTo>
                  <a:pt x="4625" y="4633"/>
                </a:lnTo>
                <a:lnTo>
                  <a:pt x="4625" y="0"/>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19"/>
          <p:cNvSpPr/>
          <p:nvPr/>
        </p:nvSpPr>
        <p:spPr>
          <a:xfrm>
            <a:off x="1802448" y="4340187"/>
            <a:ext cx="131015" cy="131015"/>
          </a:xfrm>
          <a:custGeom>
            <a:rect b="b" l="l" r="r" t="t"/>
            <a:pathLst>
              <a:path extrusionOk="0" h="4634" w="4634">
                <a:moveTo>
                  <a:pt x="1" y="0"/>
                </a:moveTo>
                <a:lnTo>
                  <a:pt x="1" y="4633"/>
                </a:lnTo>
                <a:lnTo>
                  <a:pt x="4634" y="4633"/>
                </a:lnTo>
                <a:lnTo>
                  <a:pt x="4634" y="0"/>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19"/>
          <p:cNvSpPr/>
          <p:nvPr/>
        </p:nvSpPr>
        <p:spPr>
          <a:xfrm>
            <a:off x="7196621" y="809541"/>
            <a:ext cx="131015" cy="131015"/>
          </a:xfrm>
          <a:custGeom>
            <a:rect b="b" l="l" r="r" t="t"/>
            <a:pathLst>
              <a:path extrusionOk="0" h="4634" w="4634">
                <a:moveTo>
                  <a:pt x="0" y="1"/>
                </a:moveTo>
                <a:lnTo>
                  <a:pt x="0" y="4634"/>
                </a:lnTo>
                <a:lnTo>
                  <a:pt x="4633" y="4634"/>
                </a:lnTo>
                <a:lnTo>
                  <a:pt x="4633"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19"/>
          <p:cNvSpPr/>
          <p:nvPr/>
        </p:nvSpPr>
        <p:spPr>
          <a:xfrm>
            <a:off x="7826485" y="4005523"/>
            <a:ext cx="105796" cy="106050"/>
          </a:xfrm>
          <a:custGeom>
            <a:rect b="b" l="l" r="r" t="t"/>
            <a:pathLst>
              <a:path extrusionOk="0" fill="none" h="3751" w="3742">
                <a:moveTo>
                  <a:pt x="1" y="0"/>
                </a:moveTo>
                <a:lnTo>
                  <a:pt x="3742" y="0"/>
                </a:lnTo>
                <a:lnTo>
                  <a:pt x="3742" y="3750"/>
                </a:lnTo>
                <a:lnTo>
                  <a:pt x="1" y="3750"/>
                </a:lnTo>
                <a:close/>
              </a:path>
            </a:pathLst>
          </a:custGeom>
          <a:noFill/>
          <a:ln cap="flat" cmpd="sng" w="2975">
            <a:solidFill>
              <a:srgbClr val="E898A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19"/>
          <p:cNvSpPr/>
          <p:nvPr/>
        </p:nvSpPr>
        <p:spPr>
          <a:xfrm>
            <a:off x="6669747" y="3108456"/>
            <a:ext cx="62397" cy="62397"/>
          </a:xfrm>
          <a:custGeom>
            <a:rect b="b" l="l" r="r" t="t"/>
            <a:pathLst>
              <a:path extrusionOk="0" fill="none" h="2207" w="2207">
                <a:moveTo>
                  <a:pt x="0" y="1"/>
                </a:moveTo>
                <a:lnTo>
                  <a:pt x="2206" y="1"/>
                </a:lnTo>
                <a:lnTo>
                  <a:pt x="2206" y="2207"/>
                </a:lnTo>
                <a:lnTo>
                  <a:pt x="0" y="2207"/>
                </a:lnTo>
                <a:close/>
              </a:path>
            </a:pathLst>
          </a:custGeom>
          <a:noFill/>
          <a:ln cap="flat" cmpd="sng" w="1375">
            <a:solidFill>
              <a:srgbClr val="E898A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19"/>
          <p:cNvSpPr/>
          <p:nvPr/>
        </p:nvSpPr>
        <p:spPr>
          <a:xfrm>
            <a:off x="2127273" y="2530788"/>
            <a:ext cx="112298" cy="112553"/>
          </a:xfrm>
          <a:custGeom>
            <a:rect b="b" l="l" r="r" t="t"/>
            <a:pathLst>
              <a:path extrusionOk="0" fill="none" h="3981" w="3972">
                <a:moveTo>
                  <a:pt x="1" y="1"/>
                </a:moveTo>
                <a:lnTo>
                  <a:pt x="3972" y="1"/>
                </a:lnTo>
                <a:lnTo>
                  <a:pt x="3972" y="3981"/>
                </a:lnTo>
                <a:lnTo>
                  <a:pt x="1" y="3981"/>
                </a:lnTo>
                <a:close/>
              </a:path>
            </a:pathLst>
          </a:custGeom>
          <a:noFill/>
          <a:ln cap="flat" cmpd="sng" w="2975">
            <a:solidFill>
              <a:srgbClr val="00CFC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19"/>
          <p:cNvSpPr/>
          <p:nvPr/>
        </p:nvSpPr>
        <p:spPr>
          <a:xfrm>
            <a:off x="7418926" y="3240515"/>
            <a:ext cx="112298" cy="112553"/>
          </a:xfrm>
          <a:custGeom>
            <a:rect b="b" l="l" r="r" t="t"/>
            <a:pathLst>
              <a:path extrusionOk="0" h="3981" w="3972">
                <a:moveTo>
                  <a:pt x="0" y="1"/>
                </a:moveTo>
                <a:lnTo>
                  <a:pt x="0" y="3981"/>
                </a:lnTo>
                <a:lnTo>
                  <a:pt x="3972" y="3981"/>
                </a:lnTo>
                <a:lnTo>
                  <a:pt x="3972"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19"/>
          <p:cNvSpPr/>
          <p:nvPr/>
        </p:nvSpPr>
        <p:spPr>
          <a:xfrm>
            <a:off x="7751274" y="1218584"/>
            <a:ext cx="86853" cy="86825"/>
          </a:xfrm>
          <a:custGeom>
            <a:rect b="b" l="l" r="r" t="t"/>
            <a:pathLst>
              <a:path extrusionOk="0" h="3071" w="3072">
                <a:moveTo>
                  <a:pt x="1" y="0"/>
                </a:moveTo>
                <a:lnTo>
                  <a:pt x="1" y="3070"/>
                </a:lnTo>
                <a:lnTo>
                  <a:pt x="3071" y="3070"/>
                </a:lnTo>
                <a:lnTo>
                  <a:pt x="3071"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5" name="Google Shape;385;p19"/>
          <p:cNvGrpSpPr/>
          <p:nvPr/>
        </p:nvGrpSpPr>
        <p:grpSpPr>
          <a:xfrm>
            <a:off x="6669747" y="-389684"/>
            <a:ext cx="143766" cy="2106420"/>
            <a:chOff x="6780548" y="337714"/>
            <a:chExt cx="133252" cy="1952377"/>
          </a:xfrm>
        </p:grpSpPr>
        <p:sp>
          <p:nvSpPr>
            <p:cNvPr id="386" name="Google Shape;386;p19"/>
            <p:cNvSpPr/>
            <p:nvPr/>
          </p:nvSpPr>
          <p:spPr>
            <a:xfrm>
              <a:off x="6780548" y="2156839"/>
              <a:ext cx="133252" cy="133252"/>
            </a:xfrm>
            <a:custGeom>
              <a:rect b="b" l="l" r="r" t="t"/>
              <a:pathLst>
                <a:path extrusionOk="0" fill="none" h="5085" w="5085">
                  <a:moveTo>
                    <a:pt x="1" y="1"/>
                  </a:moveTo>
                  <a:lnTo>
                    <a:pt x="5084" y="1"/>
                  </a:lnTo>
                  <a:lnTo>
                    <a:pt x="5084" y="5084"/>
                  </a:lnTo>
                  <a:lnTo>
                    <a:pt x="1" y="5084"/>
                  </a:lnTo>
                  <a:close/>
                </a:path>
              </a:pathLst>
            </a:custGeom>
            <a:noFill/>
            <a:ln cap="flat" cmpd="sng" w="41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19"/>
            <p:cNvSpPr/>
            <p:nvPr/>
          </p:nvSpPr>
          <p:spPr>
            <a:xfrm>
              <a:off x="6842943" y="337714"/>
              <a:ext cx="8464" cy="1695359"/>
            </a:xfrm>
            <a:custGeom>
              <a:rect b="b" l="l" r="r" t="t"/>
              <a:pathLst>
                <a:path extrusionOk="0" h="64696" w="323">
                  <a:moveTo>
                    <a:pt x="157" y="0"/>
                  </a:moveTo>
                  <a:lnTo>
                    <a:pt x="1" y="64695"/>
                  </a:lnTo>
                  <a:lnTo>
                    <a:pt x="322" y="64695"/>
                  </a:lnTo>
                  <a:lnTo>
                    <a:pt x="157"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8" name="Google Shape;388;p19"/>
          <p:cNvGrpSpPr/>
          <p:nvPr/>
        </p:nvGrpSpPr>
        <p:grpSpPr>
          <a:xfrm>
            <a:off x="1510029" y="507749"/>
            <a:ext cx="203534" cy="2663107"/>
            <a:chOff x="250617" y="2402301"/>
            <a:chExt cx="188650" cy="2468354"/>
          </a:xfrm>
        </p:grpSpPr>
        <p:sp>
          <p:nvSpPr>
            <p:cNvPr id="389" name="Google Shape;389;p19"/>
            <p:cNvSpPr/>
            <p:nvPr/>
          </p:nvSpPr>
          <p:spPr>
            <a:xfrm>
              <a:off x="250617" y="4681770"/>
              <a:ext cx="188650" cy="188886"/>
            </a:xfrm>
            <a:custGeom>
              <a:rect b="b" l="l" r="r" t="t"/>
              <a:pathLst>
                <a:path extrusionOk="0" fill="none" h="7208" w="7199">
                  <a:moveTo>
                    <a:pt x="0" y="1"/>
                  </a:moveTo>
                  <a:lnTo>
                    <a:pt x="7198" y="1"/>
                  </a:lnTo>
                  <a:lnTo>
                    <a:pt x="7198" y="7207"/>
                  </a:lnTo>
                  <a:lnTo>
                    <a:pt x="0" y="7207"/>
                  </a:lnTo>
                  <a:close/>
                </a:path>
              </a:pathLst>
            </a:custGeom>
            <a:noFill/>
            <a:ln cap="flat" cmpd="sng" w="5750">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19"/>
            <p:cNvSpPr/>
            <p:nvPr/>
          </p:nvSpPr>
          <p:spPr>
            <a:xfrm>
              <a:off x="278316" y="4166291"/>
              <a:ext cx="133226" cy="133226"/>
            </a:xfrm>
            <a:custGeom>
              <a:rect b="b" l="l" r="r" t="t"/>
              <a:pathLst>
                <a:path extrusionOk="0" fill="none" h="5084" w="5084">
                  <a:moveTo>
                    <a:pt x="1" y="0"/>
                  </a:moveTo>
                  <a:lnTo>
                    <a:pt x="5084" y="0"/>
                  </a:lnTo>
                  <a:lnTo>
                    <a:pt x="5084" y="5084"/>
                  </a:lnTo>
                  <a:lnTo>
                    <a:pt x="1" y="5084"/>
                  </a:lnTo>
                  <a:close/>
                </a:path>
              </a:pathLst>
            </a:custGeom>
            <a:noFill/>
            <a:ln cap="flat" cmpd="sng" w="41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19"/>
            <p:cNvSpPr/>
            <p:nvPr/>
          </p:nvSpPr>
          <p:spPr>
            <a:xfrm>
              <a:off x="304573" y="3689098"/>
              <a:ext cx="80476" cy="80476"/>
            </a:xfrm>
            <a:custGeom>
              <a:rect b="b" l="l" r="r" t="t"/>
              <a:pathLst>
                <a:path extrusionOk="0" fill="none" h="3071" w="3071">
                  <a:moveTo>
                    <a:pt x="1" y="0"/>
                  </a:moveTo>
                  <a:lnTo>
                    <a:pt x="3071" y="0"/>
                  </a:lnTo>
                  <a:lnTo>
                    <a:pt x="3071" y="3071"/>
                  </a:lnTo>
                  <a:lnTo>
                    <a:pt x="1" y="3071"/>
                  </a:lnTo>
                  <a:close/>
                </a:path>
              </a:pathLst>
            </a:custGeom>
            <a:noFill/>
            <a:ln cap="flat" cmpd="sng" w="25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19"/>
            <p:cNvSpPr/>
            <p:nvPr/>
          </p:nvSpPr>
          <p:spPr>
            <a:xfrm>
              <a:off x="340710" y="2402301"/>
              <a:ext cx="8464" cy="1011487"/>
            </a:xfrm>
            <a:custGeom>
              <a:rect b="b" l="l" r="r" t="t"/>
              <a:pathLst>
                <a:path extrusionOk="0" h="38599" w="323">
                  <a:moveTo>
                    <a:pt x="157" y="1"/>
                  </a:moveTo>
                  <a:lnTo>
                    <a:pt x="0" y="38599"/>
                  </a:lnTo>
                  <a:lnTo>
                    <a:pt x="322" y="38599"/>
                  </a:lnTo>
                  <a:lnTo>
                    <a:pt x="157"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3" name="Google Shape;393;p19"/>
          <p:cNvGrpSpPr/>
          <p:nvPr/>
        </p:nvGrpSpPr>
        <p:grpSpPr>
          <a:xfrm>
            <a:off x="385355" y="1380671"/>
            <a:ext cx="199237" cy="2828935"/>
            <a:chOff x="1608717" y="1280046"/>
            <a:chExt cx="199237" cy="2828935"/>
          </a:xfrm>
        </p:grpSpPr>
        <p:sp>
          <p:nvSpPr>
            <p:cNvPr id="394" name="Google Shape;394;p19"/>
            <p:cNvSpPr/>
            <p:nvPr/>
          </p:nvSpPr>
          <p:spPr>
            <a:xfrm>
              <a:off x="1608717" y="3909744"/>
              <a:ext cx="199237" cy="199237"/>
            </a:xfrm>
            <a:custGeom>
              <a:rect b="b" l="l" r="r" t="t"/>
              <a:pathLst>
                <a:path extrusionOk="0" h="7603" w="7603">
                  <a:moveTo>
                    <a:pt x="0" y="1"/>
                  </a:moveTo>
                  <a:lnTo>
                    <a:pt x="0" y="7602"/>
                  </a:lnTo>
                  <a:lnTo>
                    <a:pt x="7602" y="7602"/>
                  </a:lnTo>
                  <a:lnTo>
                    <a:pt x="7602"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19"/>
            <p:cNvSpPr/>
            <p:nvPr/>
          </p:nvSpPr>
          <p:spPr>
            <a:xfrm>
              <a:off x="1656175" y="3269477"/>
              <a:ext cx="104086" cy="104086"/>
            </a:xfrm>
            <a:custGeom>
              <a:rect b="b" l="l" r="r" t="t"/>
              <a:pathLst>
                <a:path extrusionOk="0" h="3972" w="3972">
                  <a:moveTo>
                    <a:pt x="0" y="1"/>
                  </a:moveTo>
                  <a:lnTo>
                    <a:pt x="0" y="3972"/>
                  </a:lnTo>
                  <a:lnTo>
                    <a:pt x="3971" y="3972"/>
                  </a:lnTo>
                  <a:lnTo>
                    <a:pt x="3971"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19"/>
            <p:cNvSpPr/>
            <p:nvPr/>
          </p:nvSpPr>
          <p:spPr>
            <a:xfrm>
              <a:off x="1704104" y="1280046"/>
              <a:ext cx="8464" cy="1794099"/>
            </a:xfrm>
            <a:custGeom>
              <a:rect b="b" l="l" r="r" t="t"/>
              <a:pathLst>
                <a:path extrusionOk="0" h="68464" w="323">
                  <a:moveTo>
                    <a:pt x="157" y="0"/>
                  </a:moveTo>
                  <a:lnTo>
                    <a:pt x="0" y="68464"/>
                  </a:lnTo>
                  <a:lnTo>
                    <a:pt x="322" y="68464"/>
                  </a:lnTo>
                  <a:lnTo>
                    <a:pt x="157"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7" name="Google Shape;397;p19"/>
          <p:cNvSpPr/>
          <p:nvPr/>
        </p:nvSpPr>
        <p:spPr>
          <a:xfrm>
            <a:off x="1050592" y="3209646"/>
            <a:ext cx="9132" cy="2718457"/>
          </a:xfrm>
          <a:custGeom>
            <a:rect b="b" l="l" r="r" t="t"/>
            <a:pathLst>
              <a:path extrusionOk="0" h="96152" w="323">
                <a:moveTo>
                  <a:pt x="166" y="1"/>
                </a:moveTo>
                <a:lnTo>
                  <a:pt x="1" y="96151"/>
                </a:lnTo>
                <a:lnTo>
                  <a:pt x="322" y="96151"/>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19"/>
          <p:cNvSpPr/>
          <p:nvPr/>
        </p:nvSpPr>
        <p:spPr>
          <a:xfrm>
            <a:off x="7090326" y="2590809"/>
            <a:ext cx="9132" cy="1822361"/>
          </a:xfrm>
          <a:custGeom>
            <a:rect b="b" l="l" r="r" t="t"/>
            <a:pathLst>
              <a:path extrusionOk="0" h="64457" w="323">
                <a:moveTo>
                  <a:pt x="157" y="1"/>
                </a:moveTo>
                <a:lnTo>
                  <a:pt x="0" y="64456"/>
                </a:lnTo>
                <a:lnTo>
                  <a:pt x="322" y="64456"/>
                </a:lnTo>
                <a:lnTo>
                  <a:pt x="157"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9" name="Google Shape;399;p19"/>
          <p:cNvGrpSpPr/>
          <p:nvPr/>
        </p:nvGrpSpPr>
        <p:grpSpPr>
          <a:xfrm>
            <a:off x="989005" y="-389666"/>
            <a:ext cx="62143" cy="897428"/>
            <a:chOff x="2038689" y="173907"/>
            <a:chExt cx="57599" cy="831799"/>
          </a:xfrm>
        </p:grpSpPr>
        <p:sp>
          <p:nvSpPr>
            <p:cNvPr id="400" name="Google Shape;400;p19"/>
            <p:cNvSpPr/>
            <p:nvPr/>
          </p:nvSpPr>
          <p:spPr>
            <a:xfrm>
              <a:off x="2038689" y="947872"/>
              <a:ext cx="57599" cy="57834"/>
            </a:xfrm>
            <a:custGeom>
              <a:rect b="b" l="l" r="r" t="t"/>
              <a:pathLst>
                <a:path extrusionOk="0" fill="none" h="2207" w="2198">
                  <a:moveTo>
                    <a:pt x="1" y="0"/>
                  </a:moveTo>
                  <a:lnTo>
                    <a:pt x="2197" y="0"/>
                  </a:lnTo>
                  <a:lnTo>
                    <a:pt x="2197" y="2206"/>
                  </a:lnTo>
                  <a:lnTo>
                    <a:pt x="1" y="2206"/>
                  </a:lnTo>
                  <a:close/>
                </a:path>
              </a:pathLst>
            </a:custGeom>
            <a:noFill/>
            <a:ln cap="flat" cmpd="sng" w="2975">
              <a:solidFill>
                <a:srgbClr val="00CFC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19"/>
            <p:cNvSpPr/>
            <p:nvPr/>
          </p:nvSpPr>
          <p:spPr>
            <a:xfrm>
              <a:off x="2063269" y="173907"/>
              <a:ext cx="8438" cy="692074"/>
            </a:xfrm>
            <a:custGeom>
              <a:rect b="b" l="l" r="r" t="t"/>
              <a:pathLst>
                <a:path extrusionOk="0" h="26410" w="322">
                  <a:moveTo>
                    <a:pt x="166" y="1"/>
                  </a:moveTo>
                  <a:lnTo>
                    <a:pt x="0" y="26410"/>
                  </a:lnTo>
                  <a:lnTo>
                    <a:pt x="322" y="26410"/>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2" name="Google Shape;402;p19"/>
          <p:cNvGrpSpPr/>
          <p:nvPr/>
        </p:nvGrpSpPr>
        <p:grpSpPr>
          <a:xfrm>
            <a:off x="8568723" y="2184809"/>
            <a:ext cx="214702" cy="2308597"/>
            <a:chOff x="8008096" y="2108910"/>
            <a:chExt cx="199001" cy="2139769"/>
          </a:xfrm>
        </p:grpSpPr>
        <p:sp>
          <p:nvSpPr>
            <p:cNvPr id="403" name="Google Shape;403;p19"/>
            <p:cNvSpPr/>
            <p:nvPr/>
          </p:nvSpPr>
          <p:spPr>
            <a:xfrm>
              <a:off x="8008096" y="4049705"/>
              <a:ext cx="199001" cy="198975"/>
            </a:xfrm>
            <a:custGeom>
              <a:rect b="b" l="l" r="r" t="t"/>
              <a:pathLst>
                <a:path extrusionOk="0" h="7593" w="7594">
                  <a:moveTo>
                    <a:pt x="1" y="0"/>
                  </a:moveTo>
                  <a:lnTo>
                    <a:pt x="1" y="7593"/>
                  </a:lnTo>
                  <a:lnTo>
                    <a:pt x="7593" y="7593"/>
                  </a:lnTo>
                  <a:lnTo>
                    <a:pt x="7593" y="0"/>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19"/>
            <p:cNvSpPr/>
            <p:nvPr/>
          </p:nvSpPr>
          <p:spPr>
            <a:xfrm>
              <a:off x="8103246" y="2108910"/>
              <a:ext cx="8464" cy="1793863"/>
            </a:xfrm>
            <a:custGeom>
              <a:rect b="b" l="l" r="r" t="t"/>
              <a:pathLst>
                <a:path extrusionOk="0" h="68455" w="323">
                  <a:moveTo>
                    <a:pt x="166" y="1"/>
                  </a:moveTo>
                  <a:lnTo>
                    <a:pt x="0" y="68455"/>
                  </a:lnTo>
                  <a:lnTo>
                    <a:pt x="322" y="68455"/>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5" name="Google Shape;405;p19"/>
          <p:cNvSpPr/>
          <p:nvPr/>
        </p:nvSpPr>
        <p:spPr>
          <a:xfrm>
            <a:off x="6423211" y="3192659"/>
            <a:ext cx="86853" cy="86825"/>
          </a:xfrm>
          <a:custGeom>
            <a:rect b="b" l="l" r="r" t="t"/>
            <a:pathLst>
              <a:path extrusionOk="0" h="3071" w="3072">
                <a:moveTo>
                  <a:pt x="1" y="0"/>
                </a:moveTo>
                <a:lnTo>
                  <a:pt x="1" y="3070"/>
                </a:lnTo>
                <a:lnTo>
                  <a:pt x="3071" y="3070"/>
                </a:lnTo>
                <a:lnTo>
                  <a:pt x="3071"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6" name="Google Shape;406;p19"/>
          <p:cNvGrpSpPr/>
          <p:nvPr/>
        </p:nvGrpSpPr>
        <p:grpSpPr>
          <a:xfrm>
            <a:off x="8221223" y="9"/>
            <a:ext cx="214702" cy="2308597"/>
            <a:chOff x="8008096" y="2108910"/>
            <a:chExt cx="199001" cy="2139769"/>
          </a:xfrm>
        </p:grpSpPr>
        <p:sp>
          <p:nvSpPr>
            <p:cNvPr id="407" name="Google Shape;407;p19"/>
            <p:cNvSpPr/>
            <p:nvPr/>
          </p:nvSpPr>
          <p:spPr>
            <a:xfrm>
              <a:off x="8008096" y="4049705"/>
              <a:ext cx="199001" cy="198975"/>
            </a:xfrm>
            <a:custGeom>
              <a:rect b="b" l="l" r="r" t="t"/>
              <a:pathLst>
                <a:path extrusionOk="0" h="7593" w="7594">
                  <a:moveTo>
                    <a:pt x="1" y="0"/>
                  </a:moveTo>
                  <a:lnTo>
                    <a:pt x="1" y="7593"/>
                  </a:lnTo>
                  <a:lnTo>
                    <a:pt x="7593" y="7593"/>
                  </a:lnTo>
                  <a:lnTo>
                    <a:pt x="759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19"/>
            <p:cNvSpPr/>
            <p:nvPr/>
          </p:nvSpPr>
          <p:spPr>
            <a:xfrm>
              <a:off x="8103246" y="2108910"/>
              <a:ext cx="8464" cy="1793863"/>
            </a:xfrm>
            <a:custGeom>
              <a:rect b="b" l="l" r="r" t="t"/>
              <a:pathLst>
                <a:path extrusionOk="0" h="68455" w="323">
                  <a:moveTo>
                    <a:pt x="166" y="1"/>
                  </a:moveTo>
                  <a:lnTo>
                    <a:pt x="0" y="68455"/>
                  </a:lnTo>
                  <a:lnTo>
                    <a:pt x="322" y="68455"/>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list">
  <p:cSld name="CUSTOM_4">
    <p:spTree>
      <p:nvGrpSpPr>
        <p:cNvPr id="409" name="Shape 409"/>
        <p:cNvGrpSpPr/>
        <p:nvPr/>
      </p:nvGrpSpPr>
      <p:grpSpPr>
        <a:xfrm>
          <a:off x="0" y="0"/>
          <a:ext cx="0" cy="0"/>
          <a:chOff x="0" y="0"/>
          <a:chExt cx="0" cy="0"/>
        </a:xfrm>
      </p:grpSpPr>
      <p:sp>
        <p:nvSpPr>
          <p:cNvPr id="410" name="Google Shape;410;p20"/>
          <p:cNvSpPr txBox="1"/>
          <p:nvPr>
            <p:ph idx="1" type="body"/>
          </p:nvPr>
        </p:nvSpPr>
        <p:spPr>
          <a:xfrm>
            <a:off x="597375" y="1063525"/>
            <a:ext cx="3908700" cy="3786900"/>
          </a:xfrm>
          <a:prstGeom prst="rect">
            <a:avLst/>
          </a:prstGeom>
        </p:spPr>
        <p:txBody>
          <a:bodyPr anchorCtr="0" anchor="t" bIns="91425" lIns="91425" spcFirstLastPara="1" rIns="91425" wrap="square" tIns="91425">
            <a:noAutofit/>
          </a:bodyPr>
          <a:lstStyle>
            <a:lvl1pPr indent="-292100" lvl="0" marL="457200" rtl="0">
              <a:lnSpc>
                <a:spcPct val="100000"/>
              </a:lnSpc>
              <a:spcBef>
                <a:spcPts val="0"/>
              </a:spcBef>
              <a:spcAft>
                <a:spcPts val="0"/>
              </a:spcAft>
              <a:buSzPts val="1000"/>
              <a:buFont typeface="Livvic Light"/>
              <a:buChar char="●"/>
              <a:defRPr sz="1200"/>
            </a:lvl1pPr>
            <a:lvl2pPr indent="-292100" lvl="1" marL="914400" rtl="0">
              <a:spcBef>
                <a:spcPts val="1600"/>
              </a:spcBef>
              <a:spcAft>
                <a:spcPts val="0"/>
              </a:spcAft>
              <a:buSzPts val="1000"/>
              <a:buFont typeface="Nunito Light"/>
              <a:buChar char="○"/>
              <a:defRPr/>
            </a:lvl2pPr>
            <a:lvl3pPr indent="-292100" lvl="2" marL="1371600" rtl="0">
              <a:spcBef>
                <a:spcPts val="1600"/>
              </a:spcBef>
              <a:spcAft>
                <a:spcPts val="0"/>
              </a:spcAft>
              <a:buSzPts val="1000"/>
              <a:buFont typeface="Nunito Light"/>
              <a:buChar char="■"/>
              <a:defRPr/>
            </a:lvl3pPr>
            <a:lvl4pPr indent="-292100" lvl="3" marL="1828800" rtl="0">
              <a:spcBef>
                <a:spcPts val="1600"/>
              </a:spcBef>
              <a:spcAft>
                <a:spcPts val="0"/>
              </a:spcAft>
              <a:buSzPts val="1000"/>
              <a:buFont typeface="Nunito Light"/>
              <a:buChar char="●"/>
              <a:defRPr/>
            </a:lvl4pPr>
            <a:lvl5pPr indent="-292100" lvl="4" marL="2286000" rtl="0">
              <a:spcBef>
                <a:spcPts val="1600"/>
              </a:spcBef>
              <a:spcAft>
                <a:spcPts val="0"/>
              </a:spcAft>
              <a:buSzPts val="1000"/>
              <a:buFont typeface="Nunito Light"/>
              <a:buChar char="○"/>
              <a:defRPr/>
            </a:lvl5pPr>
            <a:lvl6pPr indent="-292100" lvl="5" marL="2743200" rtl="0">
              <a:spcBef>
                <a:spcPts val="1600"/>
              </a:spcBef>
              <a:spcAft>
                <a:spcPts val="0"/>
              </a:spcAft>
              <a:buSzPts val="1000"/>
              <a:buFont typeface="Nunito Light"/>
              <a:buChar char="■"/>
              <a:defRPr/>
            </a:lvl6pPr>
            <a:lvl7pPr indent="-292100" lvl="6" marL="3200400" rtl="0">
              <a:spcBef>
                <a:spcPts val="1600"/>
              </a:spcBef>
              <a:spcAft>
                <a:spcPts val="0"/>
              </a:spcAft>
              <a:buSzPts val="1000"/>
              <a:buFont typeface="Nunito Light"/>
              <a:buChar char="●"/>
              <a:defRPr/>
            </a:lvl7pPr>
            <a:lvl8pPr indent="-292100" lvl="7" marL="3657600" rtl="0">
              <a:spcBef>
                <a:spcPts val="1600"/>
              </a:spcBef>
              <a:spcAft>
                <a:spcPts val="0"/>
              </a:spcAft>
              <a:buSzPts val="1000"/>
              <a:buFont typeface="Nunito Light"/>
              <a:buChar char="○"/>
              <a:defRPr/>
            </a:lvl8pPr>
            <a:lvl9pPr indent="-292100" lvl="8" marL="4114800" rtl="0">
              <a:spcBef>
                <a:spcPts val="1600"/>
              </a:spcBef>
              <a:spcAft>
                <a:spcPts val="1600"/>
              </a:spcAft>
              <a:buSzPts val="1000"/>
              <a:buFont typeface="Nunito Light"/>
              <a:buChar char="■"/>
              <a:defRPr/>
            </a:lvl9pPr>
          </a:lstStyle>
          <a:p/>
        </p:txBody>
      </p:sp>
      <p:sp>
        <p:nvSpPr>
          <p:cNvPr id="411" name="Google Shape;411;p20"/>
          <p:cNvSpPr txBox="1"/>
          <p:nvPr>
            <p:ph type="ctrTitle"/>
          </p:nvPr>
        </p:nvSpPr>
        <p:spPr>
          <a:xfrm>
            <a:off x="618825" y="411675"/>
            <a:ext cx="47277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3600"/>
              <a:buNone/>
              <a:defRPr sz="3000"/>
            </a:lvl1pPr>
            <a:lvl2pPr lvl="1" rtl="0" algn="ctr">
              <a:spcBef>
                <a:spcPts val="0"/>
              </a:spcBef>
              <a:spcAft>
                <a:spcPts val="0"/>
              </a:spcAft>
              <a:buClr>
                <a:srgbClr val="D9D9D9"/>
              </a:buClr>
              <a:buSzPts val="1800"/>
              <a:buNone/>
              <a:defRPr sz="1800">
                <a:solidFill>
                  <a:srgbClr val="D9D9D9"/>
                </a:solidFill>
              </a:defRPr>
            </a:lvl2pPr>
            <a:lvl3pPr lvl="2" rtl="0" algn="ctr">
              <a:spcBef>
                <a:spcPts val="0"/>
              </a:spcBef>
              <a:spcAft>
                <a:spcPts val="0"/>
              </a:spcAft>
              <a:buClr>
                <a:srgbClr val="D9D9D9"/>
              </a:buClr>
              <a:buSzPts val="1800"/>
              <a:buNone/>
              <a:defRPr sz="1800">
                <a:solidFill>
                  <a:srgbClr val="D9D9D9"/>
                </a:solidFill>
              </a:defRPr>
            </a:lvl3pPr>
            <a:lvl4pPr lvl="3" rtl="0" algn="ctr">
              <a:spcBef>
                <a:spcPts val="0"/>
              </a:spcBef>
              <a:spcAft>
                <a:spcPts val="0"/>
              </a:spcAft>
              <a:buClr>
                <a:srgbClr val="D9D9D9"/>
              </a:buClr>
              <a:buSzPts val="1800"/>
              <a:buNone/>
              <a:defRPr sz="1800">
                <a:solidFill>
                  <a:srgbClr val="D9D9D9"/>
                </a:solidFill>
              </a:defRPr>
            </a:lvl4pPr>
            <a:lvl5pPr lvl="4" rtl="0" algn="ctr">
              <a:spcBef>
                <a:spcPts val="0"/>
              </a:spcBef>
              <a:spcAft>
                <a:spcPts val="0"/>
              </a:spcAft>
              <a:buClr>
                <a:srgbClr val="D9D9D9"/>
              </a:buClr>
              <a:buSzPts val="1800"/>
              <a:buNone/>
              <a:defRPr sz="1800">
                <a:solidFill>
                  <a:srgbClr val="D9D9D9"/>
                </a:solidFill>
              </a:defRPr>
            </a:lvl5pPr>
            <a:lvl6pPr lvl="5" rtl="0" algn="ctr">
              <a:spcBef>
                <a:spcPts val="0"/>
              </a:spcBef>
              <a:spcAft>
                <a:spcPts val="0"/>
              </a:spcAft>
              <a:buClr>
                <a:srgbClr val="D9D9D9"/>
              </a:buClr>
              <a:buSzPts val="1800"/>
              <a:buNone/>
              <a:defRPr sz="1800">
                <a:solidFill>
                  <a:srgbClr val="D9D9D9"/>
                </a:solidFill>
              </a:defRPr>
            </a:lvl6pPr>
            <a:lvl7pPr lvl="6" rtl="0" algn="ctr">
              <a:spcBef>
                <a:spcPts val="0"/>
              </a:spcBef>
              <a:spcAft>
                <a:spcPts val="0"/>
              </a:spcAft>
              <a:buClr>
                <a:srgbClr val="D9D9D9"/>
              </a:buClr>
              <a:buSzPts val="1800"/>
              <a:buNone/>
              <a:defRPr sz="1800">
                <a:solidFill>
                  <a:srgbClr val="D9D9D9"/>
                </a:solidFill>
              </a:defRPr>
            </a:lvl7pPr>
            <a:lvl8pPr lvl="7" rtl="0" algn="ctr">
              <a:spcBef>
                <a:spcPts val="0"/>
              </a:spcBef>
              <a:spcAft>
                <a:spcPts val="0"/>
              </a:spcAft>
              <a:buClr>
                <a:srgbClr val="D9D9D9"/>
              </a:buClr>
              <a:buSzPts val="1800"/>
              <a:buNone/>
              <a:defRPr sz="1800">
                <a:solidFill>
                  <a:srgbClr val="D9D9D9"/>
                </a:solidFill>
              </a:defRPr>
            </a:lvl8pPr>
            <a:lvl9pPr lvl="8" rtl="0" algn="ctr">
              <a:spcBef>
                <a:spcPts val="0"/>
              </a:spcBef>
              <a:spcAft>
                <a:spcPts val="0"/>
              </a:spcAft>
              <a:buClr>
                <a:srgbClr val="D9D9D9"/>
              </a:buClr>
              <a:buSzPts val="1800"/>
              <a:buNone/>
              <a:defRPr sz="1800">
                <a:solidFill>
                  <a:srgbClr val="D9D9D9"/>
                </a:solidFill>
              </a:defRPr>
            </a:lvl9pPr>
          </a:lstStyle>
          <a:p/>
        </p:txBody>
      </p:sp>
      <p:sp>
        <p:nvSpPr>
          <p:cNvPr id="412" name="Google Shape;412;p20"/>
          <p:cNvSpPr txBox="1"/>
          <p:nvPr>
            <p:ph idx="2" type="body"/>
          </p:nvPr>
        </p:nvSpPr>
        <p:spPr>
          <a:xfrm>
            <a:off x="4690125" y="1063525"/>
            <a:ext cx="3908700" cy="3786900"/>
          </a:xfrm>
          <a:prstGeom prst="rect">
            <a:avLst/>
          </a:prstGeom>
        </p:spPr>
        <p:txBody>
          <a:bodyPr anchorCtr="0" anchor="t" bIns="91425" lIns="91425" spcFirstLastPara="1" rIns="91425" wrap="square" tIns="91425">
            <a:noAutofit/>
          </a:bodyPr>
          <a:lstStyle>
            <a:lvl1pPr indent="-292100" lvl="0" marL="457200" rtl="0">
              <a:lnSpc>
                <a:spcPct val="100000"/>
              </a:lnSpc>
              <a:spcBef>
                <a:spcPts val="0"/>
              </a:spcBef>
              <a:spcAft>
                <a:spcPts val="0"/>
              </a:spcAft>
              <a:buClr>
                <a:srgbClr val="EC5D37"/>
              </a:buClr>
              <a:buSzPts val="1000"/>
              <a:buFont typeface="Livvic Light"/>
              <a:buChar char="●"/>
              <a:defRPr sz="1200"/>
            </a:lvl1pPr>
            <a:lvl2pPr indent="-292100" lvl="1" marL="914400" rtl="0">
              <a:spcBef>
                <a:spcPts val="1600"/>
              </a:spcBef>
              <a:spcAft>
                <a:spcPts val="0"/>
              </a:spcAft>
              <a:buClr>
                <a:srgbClr val="FFC800"/>
              </a:buClr>
              <a:buSzPts val="1000"/>
              <a:buFont typeface="Nunito Light"/>
              <a:buChar char="○"/>
              <a:defRPr/>
            </a:lvl2pPr>
            <a:lvl3pPr indent="-292100" lvl="2" marL="1371600" rtl="0">
              <a:spcBef>
                <a:spcPts val="1600"/>
              </a:spcBef>
              <a:spcAft>
                <a:spcPts val="0"/>
              </a:spcAft>
              <a:buClr>
                <a:srgbClr val="FFC800"/>
              </a:buClr>
              <a:buSzPts val="1000"/>
              <a:buFont typeface="Nunito Light"/>
              <a:buChar char="■"/>
              <a:defRPr/>
            </a:lvl3pPr>
            <a:lvl4pPr indent="-292100" lvl="3" marL="1828800" rtl="0">
              <a:spcBef>
                <a:spcPts val="1600"/>
              </a:spcBef>
              <a:spcAft>
                <a:spcPts val="0"/>
              </a:spcAft>
              <a:buClr>
                <a:srgbClr val="FFC800"/>
              </a:buClr>
              <a:buSzPts val="1000"/>
              <a:buFont typeface="Nunito Light"/>
              <a:buChar char="●"/>
              <a:defRPr/>
            </a:lvl4pPr>
            <a:lvl5pPr indent="-292100" lvl="4" marL="2286000" rtl="0">
              <a:spcBef>
                <a:spcPts val="1600"/>
              </a:spcBef>
              <a:spcAft>
                <a:spcPts val="0"/>
              </a:spcAft>
              <a:buClr>
                <a:srgbClr val="434343"/>
              </a:buClr>
              <a:buSzPts val="1000"/>
              <a:buFont typeface="Nunito Light"/>
              <a:buChar char="○"/>
              <a:defRPr/>
            </a:lvl5pPr>
            <a:lvl6pPr indent="-292100" lvl="5" marL="2743200" rtl="0">
              <a:spcBef>
                <a:spcPts val="1600"/>
              </a:spcBef>
              <a:spcAft>
                <a:spcPts val="0"/>
              </a:spcAft>
              <a:buClr>
                <a:srgbClr val="434343"/>
              </a:buClr>
              <a:buSzPts val="1000"/>
              <a:buFont typeface="Nunito Light"/>
              <a:buChar char="■"/>
              <a:defRPr/>
            </a:lvl6pPr>
            <a:lvl7pPr indent="-292100" lvl="6" marL="3200400" rtl="0">
              <a:spcBef>
                <a:spcPts val="1600"/>
              </a:spcBef>
              <a:spcAft>
                <a:spcPts val="0"/>
              </a:spcAft>
              <a:buClr>
                <a:srgbClr val="434343"/>
              </a:buClr>
              <a:buSzPts val="1000"/>
              <a:buFont typeface="Nunito Light"/>
              <a:buChar char="●"/>
              <a:defRPr/>
            </a:lvl7pPr>
            <a:lvl8pPr indent="-292100" lvl="7" marL="3657600" rtl="0">
              <a:spcBef>
                <a:spcPts val="1600"/>
              </a:spcBef>
              <a:spcAft>
                <a:spcPts val="0"/>
              </a:spcAft>
              <a:buClr>
                <a:srgbClr val="434343"/>
              </a:buClr>
              <a:buSzPts val="1000"/>
              <a:buFont typeface="Nunito Light"/>
              <a:buChar char="○"/>
              <a:defRPr/>
            </a:lvl8pPr>
            <a:lvl9pPr indent="-292100" lvl="8" marL="4114800" rtl="0">
              <a:spcBef>
                <a:spcPts val="1600"/>
              </a:spcBef>
              <a:spcAft>
                <a:spcPts val="1600"/>
              </a:spcAft>
              <a:buClr>
                <a:srgbClr val="434343"/>
              </a:buClr>
              <a:buSzPts val="1000"/>
              <a:buFont typeface="Nunito Light"/>
              <a:buChar char="■"/>
              <a:defRPr/>
            </a:lvl9pPr>
          </a:lstStyle>
          <a:p/>
        </p:txBody>
      </p:sp>
      <p:sp>
        <p:nvSpPr>
          <p:cNvPr id="413" name="Google Shape;413;p20"/>
          <p:cNvSpPr/>
          <p:nvPr/>
        </p:nvSpPr>
        <p:spPr>
          <a:xfrm>
            <a:off x="8829925" y="1123700"/>
            <a:ext cx="108650" cy="108625"/>
          </a:xfrm>
          <a:custGeom>
            <a:rect b="b" l="l" r="r" t="t"/>
            <a:pathLst>
              <a:path extrusionOk="0" h="4345" w="4346">
                <a:moveTo>
                  <a:pt x="4027" y="337"/>
                </a:moveTo>
                <a:lnTo>
                  <a:pt x="4027" y="4008"/>
                </a:lnTo>
                <a:lnTo>
                  <a:pt x="338" y="4008"/>
                </a:lnTo>
                <a:lnTo>
                  <a:pt x="338" y="337"/>
                </a:lnTo>
                <a:close/>
                <a:moveTo>
                  <a:pt x="1" y="0"/>
                </a:moveTo>
                <a:lnTo>
                  <a:pt x="1" y="4345"/>
                </a:lnTo>
                <a:lnTo>
                  <a:pt x="4346" y="4345"/>
                </a:lnTo>
                <a:lnTo>
                  <a:pt x="4346"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20"/>
          <p:cNvSpPr/>
          <p:nvPr/>
        </p:nvSpPr>
        <p:spPr>
          <a:xfrm>
            <a:off x="9156250" y="1340450"/>
            <a:ext cx="111450" cy="110975"/>
          </a:xfrm>
          <a:custGeom>
            <a:rect b="b" l="l" r="r" t="t"/>
            <a:pathLst>
              <a:path extrusionOk="0" h="4439" w="4458">
                <a:moveTo>
                  <a:pt x="4008" y="431"/>
                </a:moveTo>
                <a:lnTo>
                  <a:pt x="4008" y="4008"/>
                </a:lnTo>
                <a:lnTo>
                  <a:pt x="431" y="4008"/>
                </a:lnTo>
                <a:lnTo>
                  <a:pt x="431" y="431"/>
                </a:lnTo>
                <a:close/>
                <a:moveTo>
                  <a:pt x="0" y="1"/>
                </a:moveTo>
                <a:lnTo>
                  <a:pt x="0" y="4439"/>
                </a:lnTo>
                <a:lnTo>
                  <a:pt x="4457" y="4439"/>
                </a:lnTo>
                <a:lnTo>
                  <a:pt x="4457" y="1"/>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20"/>
          <p:cNvSpPr/>
          <p:nvPr/>
        </p:nvSpPr>
        <p:spPr>
          <a:xfrm>
            <a:off x="5809850" y="214400"/>
            <a:ext cx="108625" cy="108625"/>
          </a:xfrm>
          <a:custGeom>
            <a:rect b="b" l="l" r="r" t="t"/>
            <a:pathLst>
              <a:path extrusionOk="0" h="4345" w="4345">
                <a:moveTo>
                  <a:pt x="4008" y="337"/>
                </a:moveTo>
                <a:lnTo>
                  <a:pt x="4008" y="4008"/>
                </a:lnTo>
                <a:lnTo>
                  <a:pt x="337" y="4008"/>
                </a:lnTo>
                <a:lnTo>
                  <a:pt x="337" y="337"/>
                </a:lnTo>
                <a:close/>
                <a:moveTo>
                  <a:pt x="0" y="0"/>
                </a:moveTo>
                <a:lnTo>
                  <a:pt x="0" y="4345"/>
                </a:lnTo>
                <a:lnTo>
                  <a:pt x="4345" y="4345"/>
                </a:lnTo>
                <a:lnTo>
                  <a:pt x="4345" y="0"/>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20"/>
          <p:cNvSpPr/>
          <p:nvPr/>
        </p:nvSpPr>
        <p:spPr>
          <a:xfrm>
            <a:off x="7079800" y="420088"/>
            <a:ext cx="164825" cy="164375"/>
          </a:xfrm>
          <a:custGeom>
            <a:rect b="b" l="l" r="r" t="t"/>
            <a:pathLst>
              <a:path extrusionOk="0" h="6575" w="6593">
                <a:moveTo>
                  <a:pt x="6256" y="338"/>
                </a:moveTo>
                <a:lnTo>
                  <a:pt x="6256" y="6237"/>
                </a:lnTo>
                <a:lnTo>
                  <a:pt x="338" y="6237"/>
                </a:lnTo>
                <a:lnTo>
                  <a:pt x="338" y="338"/>
                </a:lnTo>
                <a:close/>
                <a:moveTo>
                  <a:pt x="1" y="1"/>
                </a:moveTo>
                <a:lnTo>
                  <a:pt x="1" y="6574"/>
                </a:lnTo>
                <a:lnTo>
                  <a:pt x="6593" y="6574"/>
                </a:lnTo>
                <a:lnTo>
                  <a:pt x="6593" y="1"/>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20"/>
          <p:cNvSpPr/>
          <p:nvPr/>
        </p:nvSpPr>
        <p:spPr>
          <a:xfrm>
            <a:off x="7952700" y="278513"/>
            <a:ext cx="44975" cy="44500"/>
          </a:xfrm>
          <a:custGeom>
            <a:rect b="b" l="l" r="r" t="t"/>
            <a:pathLst>
              <a:path extrusionOk="0" h="1780" w="1799">
                <a:moveTo>
                  <a:pt x="1" y="1"/>
                </a:moveTo>
                <a:lnTo>
                  <a:pt x="1" y="1780"/>
                </a:lnTo>
                <a:lnTo>
                  <a:pt x="1798" y="1780"/>
                </a:lnTo>
                <a:lnTo>
                  <a:pt x="1798"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20"/>
          <p:cNvSpPr/>
          <p:nvPr/>
        </p:nvSpPr>
        <p:spPr>
          <a:xfrm>
            <a:off x="7372450" y="-69325"/>
            <a:ext cx="155925" cy="155925"/>
          </a:xfrm>
          <a:custGeom>
            <a:rect b="b" l="l" r="r" t="t"/>
            <a:pathLst>
              <a:path extrusionOk="0" h="6237" w="6237">
                <a:moveTo>
                  <a:pt x="0" y="0"/>
                </a:moveTo>
                <a:lnTo>
                  <a:pt x="0" y="6236"/>
                </a:lnTo>
                <a:lnTo>
                  <a:pt x="6236" y="6236"/>
                </a:lnTo>
                <a:lnTo>
                  <a:pt x="6236" y="0"/>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20"/>
          <p:cNvSpPr/>
          <p:nvPr/>
        </p:nvSpPr>
        <p:spPr>
          <a:xfrm>
            <a:off x="8464275" y="355050"/>
            <a:ext cx="155925" cy="156400"/>
          </a:xfrm>
          <a:custGeom>
            <a:rect b="b" l="l" r="r" t="t"/>
            <a:pathLst>
              <a:path extrusionOk="0" h="6256" w="6237">
                <a:moveTo>
                  <a:pt x="1" y="1"/>
                </a:moveTo>
                <a:lnTo>
                  <a:pt x="1" y="6256"/>
                </a:lnTo>
                <a:lnTo>
                  <a:pt x="6237" y="6256"/>
                </a:lnTo>
                <a:lnTo>
                  <a:pt x="6237"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20"/>
          <p:cNvSpPr/>
          <p:nvPr/>
        </p:nvSpPr>
        <p:spPr>
          <a:xfrm>
            <a:off x="7264275" y="607363"/>
            <a:ext cx="122675" cy="122675"/>
          </a:xfrm>
          <a:custGeom>
            <a:rect b="b" l="l" r="r" t="t"/>
            <a:pathLst>
              <a:path extrusionOk="0" h="4907" w="4907">
                <a:moveTo>
                  <a:pt x="0" y="1"/>
                </a:moveTo>
                <a:lnTo>
                  <a:pt x="0" y="4907"/>
                </a:lnTo>
                <a:lnTo>
                  <a:pt x="4907" y="4907"/>
                </a:lnTo>
                <a:lnTo>
                  <a:pt x="4907"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20"/>
          <p:cNvSpPr/>
          <p:nvPr/>
        </p:nvSpPr>
        <p:spPr>
          <a:xfrm>
            <a:off x="6298850" y="907625"/>
            <a:ext cx="155925" cy="155900"/>
          </a:xfrm>
          <a:custGeom>
            <a:rect b="b" l="l" r="r" t="t"/>
            <a:pathLst>
              <a:path extrusionOk="0" h="6236" w="6237">
                <a:moveTo>
                  <a:pt x="1" y="0"/>
                </a:moveTo>
                <a:lnTo>
                  <a:pt x="1" y="6236"/>
                </a:lnTo>
                <a:lnTo>
                  <a:pt x="6237" y="6236"/>
                </a:lnTo>
                <a:lnTo>
                  <a:pt x="6237" y="0"/>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20"/>
          <p:cNvSpPr/>
          <p:nvPr/>
        </p:nvSpPr>
        <p:spPr>
          <a:xfrm>
            <a:off x="-83000" y="4540463"/>
            <a:ext cx="164825" cy="164375"/>
          </a:xfrm>
          <a:custGeom>
            <a:rect b="b" l="l" r="r" t="t"/>
            <a:pathLst>
              <a:path extrusionOk="0" h="6575" w="6593">
                <a:moveTo>
                  <a:pt x="6256" y="338"/>
                </a:moveTo>
                <a:lnTo>
                  <a:pt x="6256" y="6237"/>
                </a:lnTo>
                <a:lnTo>
                  <a:pt x="338" y="6237"/>
                </a:lnTo>
                <a:lnTo>
                  <a:pt x="338" y="338"/>
                </a:lnTo>
                <a:close/>
                <a:moveTo>
                  <a:pt x="1" y="1"/>
                </a:moveTo>
                <a:lnTo>
                  <a:pt x="1" y="6574"/>
                </a:lnTo>
                <a:lnTo>
                  <a:pt x="6593" y="6574"/>
                </a:lnTo>
                <a:lnTo>
                  <a:pt x="6593" y="1"/>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20"/>
          <p:cNvSpPr/>
          <p:nvPr/>
        </p:nvSpPr>
        <p:spPr>
          <a:xfrm>
            <a:off x="101475" y="4727738"/>
            <a:ext cx="122675" cy="122675"/>
          </a:xfrm>
          <a:custGeom>
            <a:rect b="b" l="l" r="r" t="t"/>
            <a:pathLst>
              <a:path extrusionOk="0" h="4907" w="4907">
                <a:moveTo>
                  <a:pt x="0" y="1"/>
                </a:moveTo>
                <a:lnTo>
                  <a:pt x="0" y="4907"/>
                </a:lnTo>
                <a:lnTo>
                  <a:pt x="4907" y="4907"/>
                </a:lnTo>
                <a:lnTo>
                  <a:pt x="4907"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8" name="Shape 38"/>
        <p:cNvGrpSpPr/>
        <p:nvPr/>
      </p:nvGrpSpPr>
      <p:grpSpPr>
        <a:xfrm>
          <a:off x="0" y="0"/>
          <a:ext cx="0" cy="0"/>
          <a:chOff x="0" y="0"/>
          <a:chExt cx="0" cy="0"/>
        </a:xfrm>
      </p:grpSpPr>
      <p:sp>
        <p:nvSpPr>
          <p:cNvPr id="39" name="Google Shape;39;p3"/>
          <p:cNvSpPr/>
          <p:nvPr/>
        </p:nvSpPr>
        <p:spPr>
          <a:xfrm>
            <a:off x="7202390" y="916059"/>
            <a:ext cx="121434" cy="121434"/>
          </a:xfrm>
          <a:custGeom>
            <a:rect b="b" l="l" r="r" t="t"/>
            <a:pathLst>
              <a:path extrusionOk="0" h="4634" w="4634">
                <a:moveTo>
                  <a:pt x="0" y="1"/>
                </a:moveTo>
                <a:lnTo>
                  <a:pt x="0" y="4634"/>
                </a:lnTo>
                <a:lnTo>
                  <a:pt x="4633" y="4634"/>
                </a:lnTo>
                <a:lnTo>
                  <a:pt x="4633"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p:cNvSpPr/>
          <p:nvPr/>
        </p:nvSpPr>
        <p:spPr>
          <a:xfrm>
            <a:off x="8263673" y="2953681"/>
            <a:ext cx="104086" cy="104322"/>
          </a:xfrm>
          <a:custGeom>
            <a:rect b="b" l="l" r="r" t="t"/>
            <a:pathLst>
              <a:path extrusionOk="0" h="3981" w="3972">
                <a:moveTo>
                  <a:pt x="0" y="1"/>
                </a:moveTo>
                <a:lnTo>
                  <a:pt x="0" y="3981"/>
                </a:lnTo>
                <a:lnTo>
                  <a:pt x="3972" y="3981"/>
                </a:lnTo>
                <a:lnTo>
                  <a:pt x="3972"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 name="Google Shape;41;p3"/>
          <p:cNvGrpSpPr/>
          <p:nvPr/>
        </p:nvGrpSpPr>
        <p:grpSpPr>
          <a:xfrm>
            <a:off x="8263682" y="-434366"/>
            <a:ext cx="188886" cy="1181531"/>
            <a:chOff x="2877432" y="975334"/>
            <a:chExt cx="188886" cy="1181531"/>
          </a:xfrm>
        </p:grpSpPr>
        <p:sp>
          <p:nvSpPr>
            <p:cNvPr id="42" name="Google Shape;42;p3"/>
            <p:cNvSpPr/>
            <p:nvPr/>
          </p:nvSpPr>
          <p:spPr>
            <a:xfrm>
              <a:off x="2877432" y="1968242"/>
              <a:ext cx="188886" cy="188624"/>
            </a:xfrm>
            <a:custGeom>
              <a:rect b="b" l="l" r="r" t="t"/>
              <a:pathLst>
                <a:path extrusionOk="0" fill="none" h="7198" w="7208">
                  <a:moveTo>
                    <a:pt x="1" y="0"/>
                  </a:moveTo>
                  <a:lnTo>
                    <a:pt x="7208" y="0"/>
                  </a:lnTo>
                  <a:lnTo>
                    <a:pt x="7208" y="7198"/>
                  </a:lnTo>
                  <a:lnTo>
                    <a:pt x="1" y="7198"/>
                  </a:lnTo>
                  <a:close/>
                </a:path>
              </a:pathLst>
            </a:custGeom>
            <a:noFill/>
            <a:ln cap="flat" cmpd="sng" w="5750">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3"/>
            <p:cNvSpPr/>
            <p:nvPr/>
          </p:nvSpPr>
          <p:spPr>
            <a:xfrm>
              <a:off x="2905393" y="1452501"/>
              <a:ext cx="133226" cy="133252"/>
            </a:xfrm>
            <a:custGeom>
              <a:rect b="b" l="l" r="r" t="t"/>
              <a:pathLst>
                <a:path extrusionOk="0" fill="none" h="5085" w="5084">
                  <a:moveTo>
                    <a:pt x="0" y="1"/>
                  </a:moveTo>
                  <a:lnTo>
                    <a:pt x="5083" y="1"/>
                  </a:lnTo>
                  <a:lnTo>
                    <a:pt x="5083" y="5084"/>
                  </a:lnTo>
                  <a:lnTo>
                    <a:pt x="0" y="5084"/>
                  </a:lnTo>
                  <a:close/>
                </a:path>
              </a:pathLst>
            </a:custGeom>
            <a:noFill/>
            <a:ln cap="flat" cmpd="sng" w="41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3"/>
            <p:cNvSpPr/>
            <p:nvPr/>
          </p:nvSpPr>
          <p:spPr>
            <a:xfrm>
              <a:off x="2931651" y="975334"/>
              <a:ext cx="80476" cy="80711"/>
            </a:xfrm>
            <a:custGeom>
              <a:rect b="b" l="l" r="r" t="t"/>
              <a:pathLst>
                <a:path extrusionOk="0" fill="none" h="3080" w="3071">
                  <a:moveTo>
                    <a:pt x="0" y="0"/>
                  </a:moveTo>
                  <a:lnTo>
                    <a:pt x="3070" y="0"/>
                  </a:lnTo>
                  <a:lnTo>
                    <a:pt x="3070" y="3080"/>
                  </a:lnTo>
                  <a:lnTo>
                    <a:pt x="0" y="3080"/>
                  </a:lnTo>
                  <a:close/>
                </a:path>
              </a:pathLst>
            </a:custGeom>
            <a:noFill/>
            <a:ln cap="flat" cmpd="sng" w="25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3"/>
          <p:cNvSpPr/>
          <p:nvPr/>
        </p:nvSpPr>
        <p:spPr>
          <a:xfrm>
            <a:off x="8485996" y="1614632"/>
            <a:ext cx="80502" cy="80476"/>
          </a:xfrm>
          <a:custGeom>
            <a:rect b="b" l="l" r="r" t="t"/>
            <a:pathLst>
              <a:path extrusionOk="0" h="3071" w="3072">
                <a:moveTo>
                  <a:pt x="1" y="0"/>
                </a:moveTo>
                <a:lnTo>
                  <a:pt x="1" y="3070"/>
                </a:lnTo>
                <a:lnTo>
                  <a:pt x="3071" y="3070"/>
                </a:lnTo>
                <a:lnTo>
                  <a:pt x="3071"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 name="Google Shape;46;p3"/>
          <p:cNvGrpSpPr/>
          <p:nvPr/>
        </p:nvGrpSpPr>
        <p:grpSpPr>
          <a:xfrm>
            <a:off x="3643898" y="-436198"/>
            <a:ext cx="133252" cy="1952377"/>
            <a:chOff x="6780548" y="337714"/>
            <a:chExt cx="133252" cy="1952377"/>
          </a:xfrm>
        </p:grpSpPr>
        <p:sp>
          <p:nvSpPr>
            <p:cNvPr id="47" name="Google Shape;47;p3"/>
            <p:cNvSpPr/>
            <p:nvPr/>
          </p:nvSpPr>
          <p:spPr>
            <a:xfrm>
              <a:off x="6780548" y="2156839"/>
              <a:ext cx="133252" cy="133252"/>
            </a:xfrm>
            <a:custGeom>
              <a:rect b="b" l="l" r="r" t="t"/>
              <a:pathLst>
                <a:path extrusionOk="0" fill="none" h="5085" w="5085">
                  <a:moveTo>
                    <a:pt x="1" y="1"/>
                  </a:moveTo>
                  <a:lnTo>
                    <a:pt x="5084" y="1"/>
                  </a:lnTo>
                  <a:lnTo>
                    <a:pt x="5084" y="5084"/>
                  </a:lnTo>
                  <a:lnTo>
                    <a:pt x="1" y="5084"/>
                  </a:lnTo>
                  <a:close/>
                </a:path>
              </a:pathLst>
            </a:custGeom>
            <a:noFill/>
            <a:ln cap="flat" cmpd="sng" w="41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3"/>
            <p:cNvSpPr/>
            <p:nvPr/>
          </p:nvSpPr>
          <p:spPr>
            <a:xfrm>
              <a:off x="6842943" y="337714"/>
              <a:ext cx="8464" cy="1695359"/>
            </a:xfrm>
            <a:custGeom>
              <a:rect b="b" l="l" r="r" t="t"/>
              <a:pathLst>
                <a:path extrusionOk="0" h="64696" w="323">
                  <a:moveTo>
                    <a:pt x="157" y="0"/>
                  </a:moveTo>
                  <a:lnTo>
                    <a:pt x="1" y="64695"/>
                  </a:lnTo>
                  <a:lnTo>
                    <a:pt x="322" y="64695"/>
                  </a:lnTo>
                  <a:lnTo>
                    <a:pt x="157"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 name="Google Shape;49;p3"/>
          <p:cNvSpPr/>
          <p:nvPr/>
        </p:nvSpPr>
        <p:spPr>
          <a:xfrm>
            <a:off x="8935726" y="10"/>
            <a:ext cx="8464" cy="2519637"/>
          </a:xfrm>
          <a:custGeom>
            <a:rect b="b" l="l" r="r" t="t"/>
            <a:pathLst>
              <a:path extrusionOk="0" h="96151" w="323">
                <a:moveTo>
                  <a:pt x="166" y="0"/>
                </a:moveTo>
                <a:lnTo>
                  <a:pt x="1" y="96150"/>
                </a:lnTo>
                <a:lnTo>
                  <a:pt x="323" y="96150"/>
                </a:lnTo>
                <a:lnTo>
                  <a:pt x="16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 name="Google Shape;50;p3"/>
          <p:cNvGrpSpPr/>
          <p:nvPr/>
        </p:nvGrpSpPr>
        <p:grpSpPr>
          <a:xfrm>
            <a:off x="8008096" y="2108910"/>
            <a:ext cx="199001" cy="2139769"/>
            <a:chOff x="8008096" y="2108910"/>
            <a:chExt cx="199001" cy="2139769"/>
          </a:xfrm>
        </p:grpSpPr>
        <p:sp>
          <p:nvSpPr>
            <p:cNvPr id="51" name="Google Shape;51;p3"/>
            <p:cNvSpPr/>
            <p:nvPr/>
          </p:nvSpPr>
          <p:spPr>
            <a:xfrm>
              <a:off x="8008096" y="4049705"/>
              <a:ext cx="199001" cy="198975"/>
            </a:xfrm>
            <a:custGeom>
              <a:rect b="b" l="l" r="r" t="t"/>
              <a:pathLst>
                <a:path extrusionOk="0" h="7593" w="7594">
                  <a:moveTo>
                    <a:pt x="1" y="0"/>
                  </a:moveTo>
                  <a:lnTo>
                    <a:pt x="1" y="7593"/>
                  </a:lnTo>
                  <a:lnTo>
                    <a:pt x="7593" y="7593"/>
                  </a:lnTo>
                  <a:lnTo>
                    <a:pt x="7593" y="0"/>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3"/>
            <p:cNvSpPr/>
            <p:nvPr/>
          </p:nvSpPr>
          <p:spPr>
            <a:xfrm>
              <a:off x="8103246" y="2108910"/>
              <a:ext cx="8464" cy="1793863"/>
            </a:xfrm>
            <a:custGeom>
              <a:rect b="b" l="l" r="r" t="t"/>
              <a:pathLst>
                <a:path extrusionOk="0" h="68455" w="323">
                  <a:moveTo>
                    <a:pt x="166" y="1"/>
                  </a:moveTo>
                  <a:lnTo>
                    <a:pt x="0" y="68455"/>
                  </a:lnTo>
                  <a:lnTo>
                    <a:pt x="322" y="68455"/>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 name="Google Shape;53;p3"/>
          <p:cNvGrpSpPr/>
          <p:nvPr/>
        </p:nvGrpSpPr>
        <p:grpSpPr>
          <a:xfrm>
            <a:off x="520996" y="1091548"/>
            <a:ext cx="199001" cy="2139769"/>
            <a:chOff x="8008096" y="2108910"/>
            <a:chExt cx="199001" cy="2139769"/>
          </a:xfrm>
        </p:grpSpPr>
        <p:sp>
          <p:nvSpPr>
            <p:cNvPr id="54" name="Google Shape;54;p3"/>
            <p:cNvSpPr/>
            <p:nvPr/>
          </p:nvSpPr>
          <p:spPr>
            <a:xfrm>
              <a:off x="8008096" y="4049705"/>
              <a:ext cx="199001" cy="198975"/>
            </a:xfrm>
            <a:custGeom>
              <a:rect b="b" l="l" r="r" t="t"/>
              <a:pathLst>
                <a:path extrusionOk="0" h="7593" w="7594">
                  <a:moveTo>
                    <a:pt x="1" y="0"/>
                  </a:moveTo>
                  <a:lnTo>
                    <a:pt x="1" y="7593"/>
                  </a:lnTo>
                  <a:lnTo>
                    <a:pt x="7593" y="7593"/>
                  </a:lnTo>
                  <a:lnTo>
                    <a:pt x="7593" y="0"/>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3"/>
            <p:cNvSpPr/>
            <p:nvPr/>
          </p:nvSpPr>
          <p:spPr>
            <a:xfrm>
              <a:off x="8103246" y="2108910"/>
              <a:ext cx="8464" cy="1793863"/>
            </a:xfrm>
            <a:custGeom>
              <a:rect b="b" l="l" r="r" t="t"/>
              <a:pathLst>
                <a:path extrusionOk="0" h="68455" w="323">
                  <a:moveTo>
                    <a:pt x="166" y="1"/>
                  </a:moveTo>
                  <a:lnTo>
                    <a:pt x="0" y="68455"/>
                  </a:lnTo>
                  <a:lnTo>
                    <a:pt x="322" y="68455"/>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 name="Google Shape;56;p3"/>
          <p:cNvSpPr txBox="1"/>
          <p:nvPr>
            <p:ph type="ctrTitle"/>
          </p:nvPr>
        </p:nvSpPr>
        <p:spPr>
          <a:xfrm>
            <a:off x="2031287" y="1742775"/>
            <a:ext cx="2622000" cy="8373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000000"/>
              </a:buClr>
              <a:buSzPts val="1200"/>
              <a:buNone/>
              <a:defRPr sz="4800">
                <a:solidFill>
                  <a:schemeClr val="lt1"/>
                </a:solidFill>
              </a:defRPr>
            </a:lvl1pPr>
            <a:lvl2pPr lvl="1" rtl="0">
              <a:spcBef>
                <a:spcPts val="0"/>
              </a:spcBef>
              <a:spcAft>
                <a:spcPts val="0"/>
              </a:spcAft>
              <a:buClr>
                <a:srgbClr val="000000"/>
              </a:buClr>
              <a:buSzPts val="1200"/>
              <a:buNone/>
              <a:defRPr sz="1200">
                <a:solidFill>
                  <a:srgbClr val="000000"/>
                </a:solidFill>
              </a:defRPr>
            </a:lvl2pPr>
            <a:lvl3pPr lvl="2" rtl="0">
              <a:spcBef>
                <a:spcPts val="0"/>
              </a:spcBef>
              <a:spcAft>
                <a:spcPts val="0"/>
              </a:spcAft>
              <a:buClr>
                <a:srgbClr val="000000"/>
              </a:buClr>
              <a:buSzPts val="1200"/>
              <a:buNone/>
              <a:defRPr sz="1200">
                <a:solidFill>
                  <a:srgbClr val="000000"/>
                </a:solidFill>
              </a:defRPr>
            </a:lvl3pPr>
            <a:lvl4pPr lvl="3" rtl="0">
              <a:spcBef>
                <a:spcPts val="0"/>
              </a:spcBef>
              <a:spcAft>
                <a:spcPts val="0"/>
              </a:spcAft>
              <a:buClr>
                <a:srgbClr val="000000"/>
              </a:buClr>
              <a:buSzPts val="1200"/>
              <a:buNone/>
              <a:defRPr sz="1200">
                <a:solidFill>
                  <a:srgbClr val="000000"/>
                </a:solidFill>
              </a:defRPr>
            </a:lvl4pPr>
            <a:lvl5pPr lvl="4" rtl="0">
              <a:spcBef>
                <a:spcPts val="0"/>
              </a:spcBef>
              <a:spcAft>
                <a:spcPts val="0"/>
              </a:spcAft>
              <a:buClr>
                <a:srgbClr val="000000"/>
              </a:buClr>
              <a:buSzPts val="1200"/>
              <a:buNone/>
              <a:defRPr sz="1200">
                <a:solidFill>
                  <a:srgbClr val="000000"/>
                </a:solidFill>
              </a:defRPr>
            </a:lvl5pPr>
            <a:lvl6pPr lvl="5" rtl="0">
              <a:spcBef>
                <a:spcPts val="0"/>
              </a:spcBef>
              <a:spcAft>
                <a:spcPts val="0"/>
              </a:spcAft>
              <a:buClr>
                <a:srgbClr val="000000"/>
              </a:buClr>
              <a:buSzPts val="1200"/>
              <a:buNone/>
              <a:defRPr sz="1200">
                <a:solidFill>
                  <a:srgbClr val="000000"/>
                </a:solidFill>
              </a:defRPr>
            </a:lvl6pPr>
            <a:lvl7pPr lvl="6" rtl="0">
              <a:spcBef>
                <a:spcPts val="0"/>
              </a:spcBef>
              <a:spcAft>
                <a:spcPts val="0"/>
              </a:spcAft>
              <a:buClr>
                <a:srgbClr val="000000"/>
              </a:buClr>
              <a:buSzPts val="1200"/>
              <a:buNone/>
              <a:defRPr sz="1200">
                <a:solidFill>
                  <a:srgbClr val="000000"/>
                </a:solidFill>
              </a:defRPr>
            </a:lvl7pPr>
            <a:lvl8pPr lvl="7" rtl="0">
              <a:spcBef>
                <a:spcPts val="0"/>
              </a:spcBef>
              <a:spcAft>
                <a:spcPts val="0"/>
              </a:spcAft>
              <a:buClr>
                <a:srgbClr val="000000"/>
              </a:buClr>
              <a:buSzPts val="1200"/>
              <a:buNone/>
              <a:defRPr sz="1200">
                <a:solidFill>
                  <a:srgbClr val="000000"/>
                </a:solidFill>
              </a:defRPr>
            </a:lvl8pPr>
            <a:lvl9pPr lvl="8" rtl="0">
              <a:spcBef>
                <a:spcPts val="0"/>
              </a:spcBef>
              <a:spcAft>
                <a:spcPts val="0"/>
              </a:spcAft>
              <a:buClr>
                <a:srgbClr val="000000"/>
              </a:buClr>
              <a:buSzPts val="1200"/>
              <a:buNone/>
              <a:defRPr sz="1200">
                <a:solidFill>
                  <a:srgbClr val="000000"/>
                </a:solidFill>
              </a:defRPr>
            </a:lvl9pPr>
          </a:lstStyle>
          <a:p/>
        </p:txBody>
      </p:sp>
      <p:sp>
        <p:nvSpPr>
          <p:cNvPr id="57" name="Google Shape;57;p3"/>
          <p:cNvSpPr txBox="1"/>
          <p:nvPr>
            <p:ph idx="1" type="subTitle"/>
          </p:nvPr>
        </p:nvSpPr>
        <p:spPr>
          <a:xfrm>
            <a:off x="1791587" y="2417450"/>
            <a:ext cx="3101400" cy="1048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p:txBody>
      </p:sp>
      <p:sp>
        <p:nvSpPr>
          <p:cNvPr id="58" name="Google Shape;58;p3"/>
          <p:cNvSpPr txBox="1"/>
          <p:nvPr>
            <p:ph hasCustomPrompt="1" idx="2" type="title"/>
          </p:nvPr>
        </p:nvSpPr>
        <p:spPr>
          <a:xfrm>
            <a:off x="5834900" y="2122225"/>
            <a:ext cx="981000" cy="5778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000000"/>
              </a:buClr>
              <a:buSzPts val="4800"/>
              <a:buNone/>
              <a:defRPr sz="6000"/>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CUSTOM_6">
    <p:spTree>
      <p:nvGrpSpPr>
        <p:cNvPr id="424" name="Shape 424"/>
        <p:cNvGrpSpPr/>
        <p:nvPr/>
      </p:nvGrpSpPr>
      <p:grpSpPr>
        <a:xfrm>
          <a:off x="0" y="0"/>
          <a:ext cx="0" cy="0"/>
          <a:chOff x="0" y="0"/>
          <a:chExt cx="0" cy="0"/>
        </a:xfrm>
      </p:grpSpPr>
      <p:sp>
        <p:nvSpPr>
          <p:cNvPr id="425" name="Google Shape;425;p21"/>
          <p:cNvSpPr txBox="1"/>
          <p:nvPr>
            <p:ph idx="1" type="body"/>
          </p:nvPr>
        </p:nvSpPr>
        <p:spPr>
          <a:xfrm>
            <a:off x="618825" y="1215700"/>
            <a:ext cx="7915800" cy="3233700"/>
          </a:xfrm>
          <a:prstGeom prst="rect">
            <a:avLst/>
          </a:prstGeom>
        </p:spPr>
        <p:txBody>
          <a:bodyPr anchorCtr="0" anchor="t" bIns="91425" lIns="91425" spcFirstLastPara="1" rIns="91425" wrap="square" tIns="91425">
            <a:noAutofit/>
          </a:bodyPr>
          <a:lstStyle>
            <a:lvl1pPr indent="-342900" lvl="0" marL="457200" rtl="0">
              <a:lnSpc>
                <a:spcPct val="100000"/>
              </a:lnSpc>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426" name="Google Shape;426;p21"/>
          <p:cNvSpPr txBox="1"/>
          <p:nvPr>
            <p:ph type="ctrTitle"/>
          </p:nvPr>
        </p:nvSpPr>
        <p:spPr>
          <a:xfrm>
            <a:off x="618825" y="411675"/>
            <a:ext cx="79734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3600"/>
              <a:buNone/>
              <a:defRPr sz="3000"/>
            </a:lvl1pPr>
            <a:lvl2pPr lvl="1" rtl="0" algn="ctr">
              <a:spcBef>
                <a:spcPts val="0"/>
              </a:spcBef>
              <a:spcAft>
                <a:spcPts val="0"/>
              </a:spcAft>
              <a:buClr>
                <a:srgbClr val="D9D9D9"/>
              </a:buClr>
              <a:buSzPts val="1800"/>
              <a:buNone/>
              <a:defRPr sz="1800">
                <a:solidFill>
                  <a:srgbClr val="D9D9D9"/>
                </a:solidFill>
              </a:defRPr>
            </a:lvl2pPr>
            <a:lvl3pPr lvl="2" rtl="0" algn="ctr">
              <a:spcBef>
                <a:spcPts val="0"/>
              </a:spcBef>
              <a:spcAft>
                <a:spcPts val="0"/>
              </a:spcAft>
              <a:buClr>
                <a:srgbClr val="D9D9D9"/>
              </a:buClr>
              <a:buSzPts val="1800"/>
              <a:buNone/>
              <a:defRPr sz="1800">
                <a:solidFill>
                  <a:srgbClr val="D9D9D9"/>
                </a:solidFill>
              </a:defRPr>
            </a:lvl3pPr>
            <a:lvl4pPr lvl="3" rtl="0" algn="ctr">
              <a:spcBef>
                <a:spcPts val="0"/>
              </a:spcBef>
              <a:spcAft>
                <a:spcPts val="0"/>
              </a:spcAft>
              <a:buClr>
                <a:srgbClr val="D9D9D9"/>
              </a:buClr>
              <a:buSzPts val="1800"/>
              <a:buNone/>
              <a:defRPr sz="1800">
                <a:solidFill>
                  <a:srgbClr val="D9D9D9"/>
                </a:solidFill>
              </a:defRPr>
            </a:lvl4pPr>
            <a:lvl5pPr lvl="4" rtl="0" algn="ctr">
              <a:spcBef>
                <a:spcPts val="0"/>
              </a:spcBef>
              <a:spcAft>
                <a:spcPts val="0"/>
              </a:spcAft>
              <a:buClr>
                <a:srgbClr val="D9D9D9"/>
              </a:buClr>
              <a:buSzPts val="1800"/>
              <a:buNone/>
              <a:defRPr sz="1800">
                <a:solidFill>
                  <a:srgbClr val="D9D9D9"/>
                </a:solidFill>
              </a:defRPr>
            </a:lvl5pPr>
            <a:lvl6pPr lvl="5" rtl="0" algn="ctr">
              <a:spcBef>
                <a:spcPts val="0"/>
              </a:spcBef>
              <a:spcAft>
                <a:spcPts val="0"/>
              </a:spcAft>
              <a:buClr>
                <a:srgbClr val="D9D9D9"/>
              </a:buClr>
              <a:buSzPts val="1800"/>
              <a:buNone/>
              <a:defRPr sz="1800">
                <a:solidFill>
                  <a:srgbClr val="D9D9D9"/>
                </a:solidFill>
              </a:defRPr>
            </a:lvl6pPr>
            <a:lvl7pPr lvl="6" rtl="0" algn="ctr">
              <a:spcBef>
                <a:spcPts val="0"/>
              </a:spcBef>
              <a:spcAft>
                <a:spcPts val="0"/>
              </a:spcAft>
              <a:buClr>
                <a:srgbClr val="D9D9D9"/>
              </a:buClr>
              <a:buSzPts val="1800"/>
              <a:buNone/>
              <a:defRPr sz="1800">
                <a:solidFill>
                  <a:srgbClr val="D9D9D9"/>
                </a:solidFill>
              </a:defRPr>
            </a:lvl7pPr>
            <a:lvl8pPr lvl="7" rtl="0" algn="ctr">
              <a:spcBef>
                <a:spcPts val="0"/>
              </a:spcBef>
              <a:spcAft>
                <a:spcPts val="0"/>
              </a:spcAft>
              <a:buClr>
                <a:srgbClr val="D9D9D9"/>
              </a:buClr>
              <a:buSzPts val="1800"/>
              <a:buNone/>
              <a:defRPr sz="1800">
                <a:solidFill>
                  <a:srgbClr val="D9D9D9"/>
                </a:solidFill>
              </a:defRPr>
            </a:lvl8pPr>
            <a:lvl9pPr lvl="8" rtl="0" algn="ctr">
              <a:spcBef>
                <a:spcPts val="0"/>
              </a:spcBef>
              <a:spcAft>
                <a:spcPts val="0"/>
              </a:spcAft>
              <a:buClr>
                <a:srgbClr val="D9D9D9"/>
              </a:buClr>
              <a:buSzPts val="1800"/>
              <a:buNone/>
              <a:defRPr sz="1800">
                <a:solidFill>
                  <a:srgbClr val="D9D9D9"/>
                </a:solidFill>
              </a:defRPr>
            </a:lvl9pPr>
          </a:lstStyle>
          <a:p/>
        </p:txBody>
      </p:sp>
      <p:sp>
        <p:nvSpPr>
          <p:cNvPr id="427" name="Google Shape;427;p21"/>
          <p:cNvSpPr/>
          <p:nvPr/>
        </p:nvSpPr>
        <p:spPr>
          <a:xfrm>
            <a:off x="720000" y="4690125"/>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21"/>
          <p:cNvSpPr/>
          <p:nvPr/>
        </p:nvSpPr>
        <p:spPr>
          <a:xfrm>
            <a:off x="2058475" y="4152200"/>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21"/>
          <p:cNvSpPr/>
          <p:nvPr/>
        </p:nvSpPr>
        <p:spPr>
          <a:xfrm>
            <a:off x="1432075" y="4296400"/>
            <a:ext cx="52475" cy="5245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21"/>
          <p:cNvSpPr/>
          <p:nvPr/>
        </p:nvSpPr>
        <p:spPr>
          <a:xfrm>
            <a:off x="2194725" y="4474775"/>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21"/>
          <p:cNvSpPr/>
          <p:nvPr/>
        </p:nvSpPr>
        <p:spPr>
          <a:xfrm>
            <a:off x="1585475" y="4695513"/>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2" name="Google Shape;432;p21"/>
          <p:cNvGrpSpPr/>
          <p:nvPr/>
        </p:nvGrpSpPr>
        <p:grpSpPr>
          <a:xfrm>
            <a:off x="8148521" y="3004593"/>
            <a:ext cx="98059" cy="1147596"/>
            <a:chOff x="3347921" y="16006"/>
            <a:chExt cx="98059" cy="1147596"/>
          </a:xfrm>
        </p:grpSpPr>
        <p:sp>
          <p:nvSpPr>
            <p:cNvPr id="433" name="Google Shape;433;p21"/>
            <p:cNvSpPr/>
            <p:nvPr/>
          </p:nvSpPr>
          <p:spPr>
            <a:xfrm>
              <a:off x="3347921" y="1065280"/>
              <a:ext cx="98059" cy="98321"/>
            </a:xfrm>
            <a:custGeom>
              <a:rect b="b" l="l" r="r" t="t"/>
              <a:pathLst>
                <a:path extrusionOk="0" fill="none" h="3752" w="3742">
                  <a:moveTo>
                    <a:pt x="0" y="1"/>
                  </a:moveTo>
                  <a:lnTo>
                    <a:pt x="3741" y="1"/>
                  </a:lnTo>
                  <a:lnTo>
                    <a:pt x="3741" y="3751"/>
                  </a:lnTo>
                  <a:lnTo>
                    <a:pt x="0" y="3751"/>
                  </a:lnTo>
                  <a:close/>
                </a:path>
              </a:pathLst>
            </a:custGeom>
            <a:noFill/>
            <a:ln cap="flat" cmpd="sng" w="2975">
              <a:solidFill>
                <a:srgbClr val="E898A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21"/>
            <p:cNvSpPr/>
            <p:nvPr/>
          </p:nvSpPr>
          <p:spPr>
            <a:xfrm>
              <a:off x="3392705" y="16006"/>
              <a:ext cx="8464" cy="894665"/>
            </a:xfrm>
            <a:custGeom>
              <a:rect b="b" l="l" r="r" t="t"/>
              <a:pathLst>
                <a:path extrusionOk="0" h="34141" w="323">
                  <a:moveTo>
                    <a:pt x="157" y="1"/>
                  </a:moveTo>
                  <a:lnTo>
                    <a:pt x="1" y="34141"/>
                  </a:lnTo>
                  <a:lnTo>
                    <a:pt x="323" y="34141"/>
                  </a:lnTo>
                  <a:lnTo>
                    <a:pt x="157"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5" name="Google Shape;435;p21"/>
          <p:cNvGrpSpPr/>
          <p:nvPr/>
        </p:nvGrpSpPr>
        <p:grpSpPr>
          <a:xfrm>
            <a:off x="281421" y="3769263"/>
            <a:ext cx="121172" cy="760495"/>
            <a:chOff x="5245196" y="3136513"/>
            <a:chExt cx="121172" cy="760495"/>
          </a:xfrm>
        </p:grpSpPr>
        <p:sp>
          <p:nvSpPr>
            <p:cNvPr id="436" name="Google Shape;436;p21"/>
            <p:cNvSpPr/>
            <p:nvPr/>
          </p:nvSpPr>
          <p:spPr>
            <a:xfrm>
              <a:off x="5245196" y="3775810"/>
              <a:ext cx="121172" cy="121198"/>
            </a:xfrm>
            <a:custGeom>
              <a:rect b="b" l="l" r="r" t="t"/>
              <a:pathLst>
                <a:path extrusionOk="0" h="4625" w="4624">
                  <a:moveTo>
                    <a:pt x="0" y="1"/>
                  </a:moveTo>
                  <a:lnTo>
                    <a:pt x="0" y="4624"/>
                  </a:lnTo>
                  <a:lnTo>
                    <a:pt x="4624" y="4624"/>
                  </a:lnTo>
                  <a:lnTo>
                    <a:pt x="4624"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21"/>
            <p:cNvSpPr/>
            <p:nvPr/>
          </p:nvSpPr>
          <p:spPr>
            <a:xfrm>
              <a:off x="5309007" y="3136513"/>
              <a:ext cx="8464" cy="554288"/>
            </a:xfrm>
            <a:custGeom>
              <a:rect b="b" l="l" r="r" t="t"/>
              <a:pathLst>
                <a:path extrusionOk="0" h="21152" w="323">
                  <a:moveTo>
                    <a:pt x="166" y="1"/>
                  </a:moveTo>
                  <a:lnTo>
                    <a:pt x="0" y="21152"/>
                  </a:lnTo>
                  <a:lnTo>
                    <a:pt x="322" y="21152"/>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8" name="Google Shape;438;p21"/>
          <p:cNvGrpSpPr/>
          <p:nvPr/>
        </p:nvGrpSpPr>
        <p:grpSpPr>
          <a:xfrm>
            <a:off x="8534739" y="4069632"/>
            <a:ext cx="57599" cy="831799"/>
            <a:chOff x="2038689" y="173907"/>
            <a:chExt cx="57599" cy="831799"/>
          </a:xfrm>
        </p:grpSpPr>
        <p:sp>
          <p:nvSpPr>
            <p:cNvPr id="439" name="Google Shape;439;p21"/>
            <p:cNvSpPr/>
            <p:nvPr/>
          </p:nvSpPr>
          <p:spPr>
            <a:xfrm>
              <a:off x="2038689" y="947872"/>
              <a:ext cx="57599" cy="57834"/>
            </a:xfrm>
            <a:custGeom>
              <a:rect b="b" l="l" r="r" t="t"/>
              <a:pathLst>
                <a:path extrusionOk="0" fill="none" h="2207" w="2198">
                  <a:moveTo>
                    <a:pt x="1" y="0"/>
                  </a:moveTo>
                  <a:lnTo>
                    <a:pt x="2197" y="0"/>
                  </a:lnTo>
                  <a:lnTo>
                    <a:pt x="2197" y="2206"/>
                  </a:lnTo>
                  <a:lnTo>
                    <a:pt x="1" y="2206"/>
                  </a:lnTo>
                  <a:close/>
                </a:path>
              </a:pathLst>
            </a:custGeom>
            <a:noFill/>
            <a:ln cap="flat" cmpd="sng" w="2975">
              <a:solidFill>
                <a:srgbClr val="00CFC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21"/>
            <p:cNvSpPr/>
            <p:nvPr/>
          </p:nvSpPr>
          <p:spPr>
            <a:xfrm>
              <a:off x="2063269" y="173907"/>
              <a:ext cx="8438" cy="692074"/>
            </a:xfrm>
            <a:custGeom>
              <a:rect b="b" l="l" r="r" t="t"/>
              <a:pathLst>
                <a:path extrusionOk="0" h="26410" w="322">
                  <a:moveTo>
                    <a:pt x="166" y="1"/>
                  </a:moveTo>
                  <a:lnTo>
                    <a:pt x="0" y="26410"/>
                  </a:lnTo>
                  <a:lnTo>
                    <a:pt x="322" y="26410"/>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1" name="Google Shape;441;p21"/>
          <p:cNvSpPr/>
          <p:nvPr/>
        </p:nvSpPr>
        <p:spPr>
          <a:xfrm>
            <a:off x="7686100" y="4568875"/>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21"/>
          <p:cNvSpPr/>
          <p:nvPr/>
        </p:nvSpPr>
        <p:spPr>
          <a:xfrm>
            <a:off x="8868125" y="3769263"/>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5">
    <p:spTree>
      <p:nvGrpSpPr>
        <p:cNvPr id="443" name="Shape 443"/>
        <p:cNvGrpSpPr/>
        <p:nvPr/>
      </p:nvGrpSpPr>
      <p:grpSpPr>
        <a:xfrm>
          <a:off x="0" y="0"/>
          <a:ext cx="0" cy="0"/>
          <a:chOff x="0" y="0"/>
          <a:chExt cx="0" cy="0"/>
        </a:xfrm>
      </p:grpSpPr>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444" name="Shape 444"/>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59" name="Shape 59"/>
        <p:cNvGrpSpPr/>
        <p:nvPr/>
      </p:nvGrpSpPr>
      <p:grpSpPr>
        <a:xfrm>
          <a:off x="0" y="0"/>
          <a:ext cx="0" cy="0"/>
          <a:chOff x="0" y="0"/>
          <a:chExt cx="0" cy="0"/>
        </a:xfrm>
      </p:grpSpPr>
      <p:sp>
        <p:nvSpPr>
          <p:cNvPr id="60" name="Google Shape;60;p4"/>
          <p:cNvSpPr txBox="1"/>
          <p:nvPr>
            <p:ph idx="1" type="body"/>
          </p:nvPr>
        </p:nvSpPr>
        <p:spPr>
          <a:xfrm>
            <a:off x="618825" y="1679175"/>
            <a:ext cx="3534300" cy="2090100"/>
          </a:xfrm>
          <a:prstGeom prst="rect">
            <a:avLst/>
          </a:prstGeom>
        </p:spPr>
        <p:txBody>
          <a:bodyPr anchorCtr="0" anchor="t" bIns="91425" lIns="91425" spcFirstLastPara="1" rIns="91425" wrap="square" tIns="91425">
            <a:noAutofit/>
          </a:bodyPr>
          <a:lstStyle>
            <a:lvl1pPr indent="-342900" lvl="0" marL="457200">
              <a:lnSpc>
                <a:spcPct val="100000"/>
              </a:lnSpc>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61" name="Google Shape;61;p4"/>
          <p:cNvSpPr txBox="1"/>
          <p:nvPr>
            <p:ph type="ctrTitle"/>
          </p:nvPr>
        </p:nvSpPr>
        <p:spPr>
          <a:xfrm>
            <a:off x="618825" y="411675"/>
            <a:ext cx="26865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3600"/>
              <a:buNone/>
              <a:defRPr sz="3000"/>
            </a:lvl1pPr>
            <a:lvl2pPr lvl="1" rtl="0" algn="ctr">
              <a:spcBef>
                <a:spcPts val="0"/>
              </a:spcBef>
              <a:spcAft>
                <a:spcPts val="0"/>
              </a:spcAft>
              <a:buClr>
                <a:srgbClr val="D9D9D9"/>
              </a:buClr>
              <a:buSzPts val="1800"/>
              <a:buNone/>
              <a:defRPr sz="1800">
                <a:solidFill>
                  <a:srgbClr val="D9D9D9"/>
                </a:solidFill>
              </a:defRPr>
            </a:lvl2pPr>
            <a:lvl3pPr lvl="2" rtl="0" algn="ctr">
              <a:spcBef>
                <a:spcPts val="0"/>
              </a:spcBef>
              <a:spcAft>
                <a:spcPts val="0"/>
              </a:spcAft>
              <a:buClr>
                <a:srgbClr val="D9D9D9"/>
              </a:buClr>
              <a:buSzPts val="1800"/>
              <a:buNone/>
              <a:defRPr sz="1800">
                <a:solidFill>
                  <a:srgbClr val="D9D9D9"/>
                </a:solidFill>
              </a:defRPr>
            </a:lvl3pPr>
            <a:lvl4pPr lvl="3" rtl="0" algn="ctr">
              <a:spcBef>
                <a:spcPts val="0"/>
              </a:spcBef>
              <a:spcAft>
                <a:spcPts val="0"/>
              </a:spcAft>
              <a:buClr>
                <a:srgbClr val="D9D9D9"/>
              </a:buClr>
              <a:buSzPts val="1800"/>
              <a:buNone/>
              <a:defRPr sz="1800">
                <a:solidFill>
                  <a:srgbClr val="D9D9D9"/>
                </a:solidFill>
              </a:defRPr>
            </a:lvl4pPr>
            <a:lvl5pPr lvl="4" rtl="0" algn="ctr">
              <a:spcBef>
                <a:spcPts val="0"/>
              </a:spcBef>
              <a:spcAft>
                <a:spcPts val="0"/>
              </a:spcAft>
              <a:buClr>
                <a:srgbClr val="D9D9D9"/>
              </a:buClr>
              <a:buSzPts val="1800"/>
              <a:buNone/>
              <a:defRPr sz="1800">
                <a:solidFill>
                  <a:srgbClr val="D9D9D9"/>
                </a:solidFill>
              </a:defRPr>
            </a:lvl5pPr>
            <a:lvl6pPr lvl="5" rtl="0" algn="ctr">
              <a:spcBef>
                <a:spcPts val="0"/>
              </a:spcBef>
              <a:spcAft>
                <a:spcPts val="0"/>
              </a:spcAft>
              <a:buClr>
                <a:srgbClr val="D9D9D9"/>
              </a:buClr>
              <a:buSzPts val="1800"/>
              <a:buNone/>
              <a:defRPr sz="1800">
                <a:solidFill>
                  <a:srgbClr val="D9D9D9"/>
                </a:solidFill>
              </a:defRPr>
            </a:lvl6pPr>
            <a:lvl7pPr lvl="6" rtl="0" algn="ctr">
              <a:spcBef>
                <a:spcPts val="0"/>
              </a:spcBef>
              <a:spcAft>
                <a:spcPts val="0"/>
              </a:spcAft>
              <a:buClr>
                <a:srgbClr val="D9D9D9"/>
              </a:buClr>
              <a:buSzPts val="1800"/>
              <a:buNone/>
              <a:defRPr sz="1800">
                <a:solidFill>
                  <a:srgbClr val="D9D9D9"/>
                </a:solidFill>
              </a:defRPr>
            </a:lvl7pPr>
            <a:lvl8pPr lvl="7" rtl="0" algn="ctr">
              <a:spcBef>
                <a:spcPts val="0"/>
              </a:spcBef>
              <a:spcAft>
                <a:spcPts val="0"/>
              </a:spcAft>
              <a:buClr>
                <a:srgbClr val="D9D9D9"/>
              </a:buClr>
              <a:buSzPts val="1800"/>
              <a:buNone/>
              <a:defRPr sz="1800">
                <a:solidFill>
                  <a:srgbClr val="D9D9D9"/>
                </a:solidFill>
              </a:defRPr>
            </a:lvl8pPr>
            <a:lvl9pPr lvl="8" rtl="0" algn="ctr">
              <a:spcBef>
                <a:spcPts val="0"/>
              </a:spcBef>
              <a:spcAft>
                <a:spcPts val="0"/>
              </a:spcAft>
              <a:buClr>
                <a:srgbClr val="D9D9D9"/>
              </a:buClr>
              <a:buSzPts val="1800"/>
              <a:buNone/>
              <a:defRPr sz="1800">
                <a:solidFill>
                  <a:srgbClr val="D9D9D9"/>
                </a:solidFill>
              </a:defRPr>
            </a:lvl9pPr>
          </a:lstStyle>
          <a:p/>
        </p:txBody>
      </p:sp>
      <p:sp>
        <p:nvSpPr>
          <p:cNvPr id="62" name="Google Shape;62;p4"/>
          <p:cNvSpPr/>
          <p:nvPr/>
        </p:nvSpPr>
        <p:spPr>
          <a:xfrm>
            <a:off x="720000" y="4690125"/>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4"/>
          <p:cNvSpPr/>
          <p:nvPr/>
        </p:nvSpPr>
        <p:spPr>
          <a:xfrm>
            <a:off x="2058475" y="4152200"/>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4"/>
          <p:cNvSpPr/>
          <p:nvPr/>
        </p:nvSpPr>
        <p:spPr>
          <a:xfrm>
            <a:off x="1432075" y="4296400"/>
            <a:ext cx="52475" cy="5245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4"/>
          <p:cNvSpPr/>
          <p:nvPr/>
        </p:nvSpPr>
        <p:spPr>
          <a:xfrm>
            <a:off x="2194725" y="4474775"/>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4"/>
          <p:cNvSpPr/>
          <p:nvPr/>
        </p:nvSpPr>
        <p:spPr>
          <a:xfrm>
            <a:off x="1585475" y="4695513"/>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 name="Google Shape;67;p4"/>
          <p:cNvGrpSpPr/>
          <p:nvPr/>
        </p:nvGrpSpPr>
        <p:grpSpPr>
          <a:xfrm>
            <a:off x="8148521" y="3004593"/>
            <a:ext cx="98059" cy="1147596"/>
            <a:chOff x="3347921" y="16006"/>
            <a:chExt cx="98059" cy="1147596"/>
          </a:xfrm>
        </p:grpSpPr>
        <p:sp>
          <p:nvSpPr>
            <p:cNvPr id="68" name="Google Shape;68;p4"/>
            <p:cNvSpPr/>
            <p:nvPr/>
          </p:nvSpPr>
          <p:spPr>
            <a:xfrm>
              <a:off x="3347921" y="1065280"/>
              <a:ext cx="98059" cy="98321"/>
            </a:xfrm>
            <a:custGeom>
              <a:rect b="b" l="l" r="r" t="t"/>
              <a:pathLst>
                <a:path extrusionOk="0" fill="none" h="3752" w="3742">
                  <a:moveTo>
                    <a:pt x="0" y="1"/>
                  </a:moveTo>
                  <a:lnTo>
                    <a:pt x="3741" y="1"/>
                  </a:lnTo>
                  <a:lnTo>
                    <a:pt x="3741" y="3751"/>
                  </a:lnTo>
                  <a:lnTo>
                    <a:pt x="0" y="3751"/>
                  </a:lnTo>
                  <a:close/>
                </a:path>
              </a:pathLst>
            </a:custGeom>
            <a:noFill/>
            <a:ln cap="flat" cmpd="sng" w="2975">
              <a:solidFill>
                <a:srgbClr val="E898A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4"/>
            <p:cNvSpPr/>
            <p:nvPr/>
          </p:nvSpPr>
          <p:spPr>
            <a:xfrm>
              <a:off x="3392705" y="16006"/>
              <a:ext cx="8464" cy="894665"/>
            </a:xfrm>
            <a:custGeom>
              <a:rect b="b" l="l" r="r" t="t"/>
              <a:pathLst>
                <a:path extrusionOk="0" h="34141" w="323">
                  <a:moveTo>
                    <a:pt x="157" y="1"/>
                  </a:moveTo>
                  <a:lnTo>
                    <a:pt x="1" y="34141"/>
                  </a:lnTo>
                  <a:lnTo>
                    <a:pt x="323" y="34141"/>
                  </a:lnTo>
                  <a:lnTo>
                    <a:pt x="157"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 name="Google Shape;70;p4"/>
          <p:cNvGrpSpPr/>
          <p:nvPr/>
        </p:nvGrpSpPr>
        <p:grpSpPr>
          <a:xfrm>
            <a:off x="281421" y="3769263"/>
            <a:ext cx="121172" cy="760495"/>
            <a:chOff x="5245196" y="3136513"/>
            <a:chExt cx="121172" cy="760495"/>
          </a:xfrm>
        </p:grpSpPr>
        <p:sp>
          <p:nvSpPr>
            <p:cNvPr id="71" name="Google Shape;71;p4"/>
            <p:cNvSpPr/>
            <p:nvPr/>
          </p:nvSpPr>
          <p:spPr>
            <a:xfrm>
              <a:off x="5245196" y="3775810"/>
              <a:ext cx="121172" cy="121198"/>
            </a:xfrm>
            <a:custGeom>
              <a:rect b="b" l="l" r="r" t="t"/>
              <a:pathLst>
                <a:path extrusionOk="0" h="4625" w="4624">
                  <a:moveTo>
                    <a:pt x="0" y="1"/>
                  </a:moveTo>
                  <a:lnTo>
                    <a:pt x="0" y="4624"/>
                  </a:lnTo>
                  <a:lnTo>
                    <a:pt x="4624" y="4624"/>
                  </a:lnTo>
                  <a:lnTo>
                    <a:pt x="4624"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4"/>
            <p:cNvSpPr/>
            <p:nvPr/>
          </p:nvSpPr>
          <p:spPr>
            <a:xfrm>
              <a:off x="5309007" y="3136513"/>
              <a:ext cx="8464" cy="554288"/>
            </a:xfrm>
            <a:custGeom>
              <a:rect b="b" l="l" r="r" t="t"/>
              <a:pathLst>
                <a:path extrusionOk="0" h="21152" w="323">
                  <a:moveTo>
                    <a:pt x="166" y="1"/>
                  </a:moveTo>
                  <a:lnTo>
                    <a:pt x="0" y="21152"/>
                  </a:lnTo>
                  <a:lnTo>
                    <a:pt x="322" y="21152"/>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 name="Google Shape;73;p4"/>
          <p:cNvGrpSpPr/>
          <p:nvPr/>
        </p:nvGrpSpPr>
        <p:grpSpPr>
          <a:xfrm>
            <a:off x="8534739" y="4069632"/>
            <a:ext cx="57599" cy="831799"/>
            <a:chOff x="2038689" y="173907"/>
            <a:chExt cx="57599" cy="831799"/>
          </a:xfrm>
        </p:grpSpPr>
        <p:sp>
          <p:nvSpPr>
            <p:cNvPr id="74" name="Google Shape;74;p4"/>
            <p:cNvSpPr/>
            <p:nvPr/>
          </p:nvSpPr>
          <p:spPr>
            <a:xfrm>
              <a:off x="2038689" y="947872"/>
              <a:ext cx="57599" cy="57834"/>
            </a:xfrm>
            <a:custGeom>
              <a:rect b="b" l="l" r="r" t="t"/>
              <a:pathLst>
                <a:path extrusionOk="0" fill="none" h="2207" w="2198">
                  <a:moveTo>
                    <a:pt x="1" y="0"/>
                  </a:moveTo>
                  <a:lnTo>
                    <a:pt x="2197" y="0"/>
                  </a:lnTo>
                  <a:lnTo>
                    <a:pt x="2197" y="2206"/>
                  </a:lnTo>
                  <a:lnTo>
                    <a:pt x="1" y="2206"/>
                  </a:lnTo>
                  <a:close/>
                </a:path>
              </a:pathLst>
            </a:custGeom>
            <a:noFill/>
            <a:ln cap="flat" cmpd="sng" w="2975">
              <a:solidFill>
                <a:srgbClr val="00CFC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4"/>
            <p:cNvSpPr/>
            <p:nvPr/>
          </p:nvSpPr>
          <p:spPr>
            <a:xfrm>
              <a:off x="2063269" y="173907"/>
              <a:ext cx="8438" cy="692074"/>
            </a:xfrm>
            <a:custGeom>
              <a:rect b="b" l="l" r="r" t="t"/>
              <a:pathLst>
                <a:path extrusionOk="0" h="26410" w="322">
                  <a:moveTo>
                    <a:pt x="166" y="1"/>
                  </a:moveTo>
                  <a:lnTo>
                    <a:pt x="0" y="26410"/>
                  </a:lnTo>
                  <a:lnTo>
                    <a:pt x="322" y="26410"/>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 name="Google Shape;76;p4"/>
          <p:cNvSpPr/>
          <p:nvPr/>
        </p:nvSpPr>
        <p:spPr>
          <a:xfrm>
            <a:off x="7686100" y="4568875"/>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4"/>
          <p:cNvSpPr/>
          <p:nvPr/>
        </p:nvSpPr>
        <p:spPr>
          <a:xfrm>
            <a:off x="8868125" y="3769263"/>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8" name="Shape 78"/>
        <p:cNvGrpSpPr/>
        <p:nvPr/>
      </p:nvGrpSpPr>
      <p:grpSpPr>
        <a:xfrm>
          <a:off x="0" y="0"/>
          <a:ext cx="0" cy="0"/>
          <a:chOff x="0" y="0"/>
          <a:chExt cx="0" cy="0"/>
        </a:xfrm>
      </p:grpSpPr>
      <p:sp>
        <p:nvSpPr>
          <p:cNvPr id="79" name="Google Shape;79;p5"/>
          <p:cNvSpPr txBox="1"/>
          <p:nvPr>
            <p:ph type="ctrTitle"/>
          </p:nvPr>
        </p:nvSpPr>
        <p:spPr>
          <a:xfrm>
            <a:off x="923625" y="1196026"/>
            <a:ext cx="982200" cy="5778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Clr>
                <a:srgbClr val="000000"/>
              </a:buClr>
              <a:buSzPts val="1800"/>
              <a:buFont typeface="Fira Sans Condensed Medium"/>
              <a:buNone/>
              <a:defRPr sz="2400">
                <a:solidFill>
                  <a:schemeClr val="lt1"/>
                </a:solidFill>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80" name="Google Shape;80;p5"/>
          <p:cNvSpPr txBox="1"/>
          <p:nvPr>
            <p:ph idx="1" type="subTitle"/>
          </p:nvPr>
        </p:nvSpPr>
        <p:spPr>
          <a:xfrm>
            <a:off x="923637" y="1684093"/>
            <a:ext cx="2620500" cy="111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00000"/>
              </a:buClr>
              <a:buSzPts val="1000"/>
              <a:buNone/>
              <a:defRPr sz="14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81" name="Google Shape;81;p5"/>
          <p:cNvSpPr txBox="1"/>
          <p:nvPr>
            <p:ph idx="2" type="ctrTitle"/>
          </p:nvPr>
        </p:nvSpPr>
        <p:spPr>
          <a:xfrm>
            <a:off x="7050379" y="1196025"/>
            <a:ext cx="1137300" cy="577800"/>
          </a:xfrm>
          <a:prstGeom prst="rect">
            <a:avLst/>
          </a:prstGeom>
          <a:ln>
            <a:noFill/>
          </a:ln>
        </p:spPr>
        <p:txBody>
          <a:bodyPr anchorCtr="0" anchor="b" bIns="91425" lIns="91425" spcFirstLastPara="1" rIns="91425" wrap="square" tIns="91425">
            <a:noAutofit/>
          </a:bodyPr>
          <a:lstStyle>
            <a:lvl1pPr lvl="0" rtl="0" algn="r">
              <a:spcBef>
                <a:spcPts val="0"/>
              </a:spcBef>
              <a:spcAft>
                <a:spcPts val="0"/>
              </a:spcAft>
              <a:buClr>
                <a:srgbClr val="000000"/>
              </a:buClr>
              <a:buSzPts val="1800"/>
              <a:buFont typeface="Fira Sans Condensed Medium"/>
              <a:buNone/>
              <a:defRPr sz="2400">
                <a:solidFill>
                  <a:schemeClr val="lt1"/>
                </a:solidFill>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82" name="Google Shape;82;p5"/>
          <p:cNvSpPr txBox="1"/>
          <p:nvPr>
            <p:ph idx="3" type="subTitle"/>
          </p:nvPr>
        </p:nvSpPr>
        <p:spPr>
          <a:xfrm>
            <a:off x="5450166" y="1684093"/>
            <a:ext cx="2737500" cy="111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rgbClr val="000000"/>
              </a:buClr>
              <a:buSzPts val="1000"/>
              <a:buNone/>
              <a:defRPr sz="14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83" name="Google Shape;83;p5"/>
          <p:cNvSpPr txBox="1"/>
          <p:nvPr>
            <p:ph idx="4" type="ctrTitle"/>
          </p:nvPr>
        </p:nvSpPr>
        <p:spPr>
          <a:xfrm>
            <a:off x="618825" y="411675"/>
            <a:ext cx="46182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3600"/>
              <a:buNone/>
              <a:defRPr sz="3000"/>
            </a:lvl1pPr>
            <a:lvl2pPr lvl="1" rtl="0" algn="ctr">
              <a:spcBef>
                <a:spcPts val="0"/>
              </a:spcBef>
              <a:spcAft>
                <a:spcPts val="0"/>
              </a:spcAft>
              <a:buClr>
                <a:srgbClr val="D9D9D9"/>
              </a:buClr>
              <a:buSzPts val="1800"/>
              <a:buNone/>
              <a:defRPr sz="1800">
                <a:solidFill>
                  <a:srgbClr val="D9D9D9"/>
                </a:solidFill>
              </a:defRPr>
            </a:lvl2pPr>
            <a:lvl3pPr lvl="2" rtl="0" algn="ctr">
              <a:spcBef>
                <a:spcPts val="0"/>
              </a:spcBef>
              <a:spcAft>
                <a:spcPts val="0"/>
              </a:spcAft>
              <a:buClr>
                <a:srgbClr val="D9D9D9"/>
              </a:buClr>
              <a:buSzPts val="1800"/>
              <a:buNone/>
              <a:defRPr sz="1800">
                <a:solidFill>
                  <a:srgbClr val="D9D9D9"/>
                </a:solidFill>
              </a:defRPr>
            </a:lvl3pPr>
            <a:lvl4pPr lvl="3" rtl="0" algn="ctr">
              <a:spcBef>
                <a:spcPts val="0"/>
              </a:spcBef>
              <a:spcAft>
                <a:spcPts val="0"/>
              </a:spcAft>
              <a:buClr>
                <a:srgbClr val="D9D9D9"/>
              </a:buClr>
              <a:buSzPts val="1800"/>
              <a:buNone/>
              <a:defRPr sz="1800">
                <a:solidFill>
                  <a:srgbClr val="D9D9D9"/>
                </a:solidFill>
              </a:defRPr>
            </a:lvl4pPr>
            <a:lvl5pPr lvl="4" rtl="0" algn="ctr">
              <a:spcBef>
                <a:spcPts val="0"/>
              </a:spcBef>
              <a:spcAft>
                <a:spcPts val="0"/>
              </a:spcAft>
              <a:buClr>
                <a:srgbClr val="D9D9D9"/>
              </a:buClr>
              <a:buSzPts val="1800"/>
              <a:buNone/>
              <a:defRPr sz="1800">
                <a:solidFill>
                  <a:srgbClr val="D9D9D9"/>
                </a:solidFill>
              </a:defRPr>
            </a:lvl5pPr>
            <a:lvl6pPr lvl="5" rtl="0" algn="ctr">
              <a:spcBef>
                <a:spcPts val="0"/>
              </a:spcBef>
              <a:spcAft>
                <a:spcPts val="0"/>
              </a:spcAft>
              <a:buClr>
                <a:srgbClr val="D9D9D9"/>
              </a:buClr>
              <a:buSzPts val="1800"/>
              <a:buNone/>
              <a:defRPr sz="1800">
                <a:solidFill>
                  <a:srgbClr val="D9D9D9"/>
                </a:solidFill>
              </a:defRPr>
            </a:lvl6pPr>
            <a:lvl7pPr lvl="6" rtl="0" algn="ctr">
              <a:spcBef>
                <a:spcPts val="0"/>
              </a:spcBef>
              <a:spcAft>
                <a:spcPts val="0"/>
              </a:spcAft>
              <a:buClr>
                <a:srgbClr val="D9D9D9"/>
              </a:buClr>
              <a:buSzPts val="1800"/>
              <a:buNone/>
              <a:defRPr sz="1800">
                <a:solidFill>
                  <a:srgbClr val="D9D9D9"/>
                </a:solidFill>
              </a:defRPr>
            </a:lvl7pPr>
            <a:lvl8pPr lvl="7" rtl="0" algn="ctr">
              <a:spcBef>
                <a:spcPts val="0"/>
              </a:spcBef>
              <a:spcAft>
                <a:spcPts val="0"/>
              </a:spcAft>
              <a:buClr>
                <a:srgbClr val="D9D9D9"/>
              </a:buClr>
              <a:buSzPts val="1800"/>
              <a:buNone/>
              <a:defRPr sz="1800">
                <a:solidFill>
                  <a:srgbClr val="D9D9D9"/>
                </a:solidFill>
              </a:defRPr>
            </a:lvl8pPr>
            <a:lvl9pPr lvl="8" rtl="0" algn="ctr">
              <a:spcBef>
                <a:spcPts val="0"/>
              </a:spcBef>
              <a:spcAft>
                <a:spcPts val="0"/>
              </a:spcAft>
              <a:buClr>
                <a:srgbClr val="D9D9D9"/>
              </a:buClr>
              <a:buSzPts val="1800"/>
              <a:buNone/>
              <a:defRPr sz="1800">
                <a:solidFill>
                  <a:srgbClr val="D9D9D9"/>
                </a:solidFill>
              </a:defRPr>
            </a:lvl9pPr>
          </a:lstStyle>
          <a:p/>
        </p:txBody>
      </p:sp>
      <p:sp>
        <p:nvSpPr>
          <p:cNvPr id="84" name="Google Shape;84;p5"/>
          <p:cNvSpPr/>
          <p:nvPr/>
        </p:nvSpPr>
        <p:spPr>
          <a:xfrm>
            <a:off x="7131388" y="365350"/>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5"/>
          <p:cNvSpPr/>
          <p:nvPr/>
        </p:nvSpPr>
        <p:spPr>
          <a:xfrm>
            <a:off x="8403188" y="218375"/>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5"/>
          <p:cNvSpPr/>
          <p:nvPr/>
        </p:nvSpPr>
        <p:spPr>
          <a:xfrm>
            <a:off x="7776788" y="362575"/>
            <a:ext cx="52475" cy="5245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5"/>
          <p:cNvSpPr/>
          <p:nvPr/>
        </p:nvSpPr>
        <p:spPr>
          <a:xfrm>
            <a:off x="8539438" y="540950"/>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 name="Google Shape;88;p5"/>
          <p:cNvGrpSpPr/>
          <p:nvPr/>
        </p:nvGrpSpPr>
        <p:grpSpPr>
          <a:xfrm>
            <a:off x="6626134" y="-164562"/>
            <a:ext cx="121172" cy="760495"/>
            <a:chOff x="5245196" y="3136513"/>
            <a:chExt cx="121172" cy="760495"/>
          </a:xfrm>
        </p:grpSpPr>
        <p:sp>
          <p:nvSpPr>
            <p:cNvPr id="89" name="Google Shape;89;p5"/>
            <p:cNvSpPr/>
            <p:nvPr/>
          </p:nvSpPr>
          <p:spPr>
            <a:xfrm>
              <a:off x="5245196" y="3775810"/>
              <a:ext cx="121172" cy="121198"/>
            </a:xfrm>
            <a:custGeom>
              <a:rect b="b" l="l" r="r" t="t"/>
              <a:pathLst>
                <a:path extrusionOk="0" h="4625" w="4624">
                  <a:moveTo>
                    <a:pt x="0" y="1"/>
                  </a:moveTo>
                  <a:lnTo>
                    <a:pt x="0" y="4624"/>
                  </a:lnTo>
                  <a:lnTo>
                    <a:pt x="4624" y="4624"/>
                  </a:lnTo>
                  <a:lnTo>
                    <a:pt x="4624"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5"/>
            <p:cNvSpPr/>
            <p:nvPr/>
          </p:nvSpPr>
          <p:spPr>
            <a:xfrm>
              <a:off x="5309007" y="3136513"/>
              <a:ext cx="8464" cy="554288"/>
            </a:xfrm>
            <a:custGeom>
              <a:rect b="b" l="l" r="r" t="t"/>
              <a:pathLst>
                <a:path extrusionOk="0" h="21152" w="323">
                  <a:moveTo>
                    <a:pt x="166" y="1"/>
                  </a:moveTo>
                  <a:lnTo>
                    <a:pt x="0" y="21152"/>
                  </a:lnTo>
                  <a:lnTo>
                    <a:pt x="322" y="21152"/>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 name="Google Shape;91;p5"/>
          <p:cNvSpPr/>
          <p:nvPr/>
        </p:nvSpPr>
        <p:spPr>
          <a:xfrm>
            <a:off x="318213" y="4418900"/>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5"/>
          <p:cNvSpPr/>
          <p:nvPr/>
        </p:nvSpPr>
        <p:spPr>
          <a:xfrm>
            <a:off x="454463" y="4741475"/>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3" name="Shape 93"/>
        <p:cNvGrpSpPr/>
        <p:nvPr/>
      </p:nvGrpSpPr>
      <p:grpSpPr>
        <a:xfrm>
          <a:off x="0" y="0"/>
          <a:ext cx="0" cy="0"/>
          <a:chOff x="0" y="0"/>
          <a:chExt cx="0" cy="0"/>
        </a:xfrm>
      </p:grpSpPr>
      <p:sp>
        <p:nvSpPr>
          <p:cNvPr id="94" name="Google Shape;94;p6"/>
          <p:cNvSpPr txBox="1"/>
          <p:nvPr>
            <p:ph type="ctrTitle"/>
          </p:nvPr>
        </p:nvSpPr>
        <p:spPr>
          <a:xfrm>
            <a:off x="618825" y="411675"/>
            <a:ext cx="47277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3600"/>
              <a:buNone/>
              <a:defRPr sz="3000"/>
            </a:lvl1pPr>
            <a:lvl2pPr lvl="1" rtl="0" algn="ctr">
              <a:spcBef>
                <a:spcPts val="0"/>
              </a:spcBef>
              <a:spcAft>
                <a:spcPts val="0"/>
              </a:spcAft>
              <a:buClr>
                <a:srgbClr val="D9D9D9"/>
              </a:buClr>
              <a:buSzPts val="1800"/>
              <a:buNone/>
              <a:defRPr sz="1800">
                <a:solidFill>
                  <a:srgbClr val="D9D9D9"/>
                </a:solidFill>
              </a:defRPr>
            </a:lvl2pPr>
            <a:lvl3pPr lvl="2" rtl="0" algn="ctr">
              <a:spcBef>
                <a:spcPts val="0"/>
              </a:spcBef>
              <a:spcAft>
                <a:spcPts val="0"/>
              </a:spcAft>
              <a:buClr>
                <a:srgbClr val="D9D9D9"/>
              </a:buClr>
              <a:buSzPts val="1800"/>
              <a:buNone/>
              <a:defRPr sz="1800">
                <a:solidFill>
                  <a:srgbClr val="D9D9D9"/>
                </a:solidFill>
              </a:defRPr>
            </a:lvl3pPr>
            <a:lvl4pPr lvl="3" rtl="0" algn="ctr">
              <a:spcBef>
                <a:spcPts val="0"/>
              </a:spcBef>
              <a:spcAft>
                <a:spcPts val="0"/>
              </a:spcAft>
              <a:buClr>
                <a:srgbClr val="D9D9D9"/>
              </a:buClr>
              <a:buSzPts val="1800"/>
              <a:buNone/>
              <a:defRPr sz="1800">
                <a:solidFill>
                  <a:srgbClr val="D9D9D9"/>
                </a:solidFill>
              </a:defRPr>
            </a:lvl4pPr>
            <a:lvl5pPr lvl="4" rtl="0" algn="ctr">
              <a:spcBef>
                <a:spcPts val="0"/>
              </a:spcBef>
              <a:spcAft>
                <a:spcPts val="0"/>
              </a:spcAft>
              <a:buClr>
                <a:srgbClr val="D9D9D9"/>
              </a:buClr>
              <a:buSzPts val="1800"/>
              <a:buNone/>
              <a:defRPr sz="1800">
                <a:solidFill>
                  <a:srgbClr val="D9D9D9"/>
                </a:solidFill>
              </a:defRPr>
            </a:lvl5pPr>
            <a:lvl6pPr lvl="5" rtl="0" algn="ctr">
              <a:spcBef>
                <a:spcPts val="0"/>
              </a:spcBef>
              <a:spcAft>
                <a:spcPts val="0"/>
              </a:spcAft>
              <a:buClr>
                <a:srgbClr val="D9D9D9"/>
              </a:buClr>
              <a:buSzPts val="1800"/>
              <a:buNone/>
              <a:defRPr sz="1800">
                <a:solidFill>
                  <a:srgbClr val="D9D9D9"/>
                </a:solidFill>
              </a:defRPr>
            </a:lvl6pPr>
            <a:lvl7pPr lvl="6" rtl="0" algn="ctr">
              <a:spcBef>
                <a:spcPts val="0"/>
              </a:spcBef>
              <a:spcAft>
                <a:spcPts val="0"/>
              </a:spcAft>
              <a:buClr>
                <a:srgbClr val="D9D9D9"/>
              </a:buClr>
              <a:buSzPts val="1800"/>
              <a:buNone/>
              <a:defRPr sz="1800">
                <a:solidFill>
                  <a:srgbClr val="D9D9D9"/>
                </a:solidFill>
              </a:defRPr>
            </a:lvl7pPr>
            <a:lvl8pPr lvl="7" rtl="0" algn="ctr">
              <a:spcBef>
                <a:spcPts val="0"/>
              </a:spcBef>
              <a:spcAft>
                <a:spcPts val="0"/>
              </a:spcAft>
              <a:buClr>
                <a:srgbClr val="D9D9D9"/>
              </a:buClr>
              <a:buSzPts val="1800"/>
              <a:buNone/>
              <a:defRPr sz="1800">
                <a:solidFill>
                  <a:srgbClr val="D9D9D9"/>
                </a:solidFill>
              </a:defRPr>
            </a:lvl8pPr>
            <a:lvl9pPr lvl="8" rtl="0" algn="ctr">
              <a:spcBef>
                <a:spcPts val="0"/>
              </a:spcBef>
              <a:spcAft>
                <a:spcPts val="0"/>
              </a:spcAft>
              <a:buClr>
                <a:srgbClr val="D9D9D9"/>
              </a:buClr>
              <a:buSzPts val="1800"/>
              <a:buNone/>
              <a:defRPr sz="1800">
                <a:solidFill>
                  <a:srgbClr val="D9D9D9"/>
                </a:solidFill>
              </a:defRPr>
            </a:lvl9pPr>
          </a:lstStyle>
          <a:p/>
        </p:txBody>
      </p:sp>
      <p:sp>
        <p:nvSpPr>
          <p:cNvPr id="95" name="Google Shape;95;p6"/>
          <p:cNvSpPr/>
          <p:nvPr/>
        </p:nvSpPr>
        <p:spPr>
          <a:xfrm>
            <a:off x="7573050" y="277375"/>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6"/>
          <p:cNvSpPr/>
          <p:nvPr/>
        </p:nvSpPr>
        <p:spPr>
          <a:xfrm>
            <a:off x="8985850" y="411675"/>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6"/>
          <p:cNvSpPr/>
          <p:nvPr/>
        </p:nvSpPr>
        <p:spPr>
          <a:xfrm>
            <a:off x="8359450" y="555875"/>
            <a:ext cx="52475" cy="5245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6"/>
          <p:cNvSpPr/>
          <p:nvPr/>
        </p:nvSpPr>
        <p:spPr>
          <a:xfrm>
            <a:off x="9122100" y="734250"/>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6"/>
          <p:cNvSpPr/>
          <p:nvPr/>
        </p:nvSpPr>
        <p:spPr>
          <a:xfrm>
            <a:off x="8798600" y="1088650"/>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6"/>
          <p:cNvSpPr/>
          <p:nvPr/>
        </p:nvSpPr>
        <p:spPr>
          <a:xfrm>
            <a:off x="6099342" y="-150600"/>
            <a:ext cx="96045" cy="95462"/>
          </a:xfrm>
          <a:custGeom>
            <a:rect b="b" l="l" r="r" t="t"/>
            <a:pathLst>
              <a:path extrusionOk="0" h="3109" w="3128">
                <a:moveTo>
                  <a:pt x="2678" y="431"/>
                </a:moveTo>
                <a:lnTo>
                  <a:pt x="2678" y="2659"/>
                </a:lnTo>
                <a:lnTo>
                  <a:pt x="450" y="2659"/>
                </a:lnTo>
                <a:lnTo>
                  <a:pt x="450" y="431"/>
                </a:lnTo>
                <a:close/>
                <a:moveTo>
                  <a:pt x="0" y="0"/>
                </a:moveTo>
                <a:lnTo>
                  <a:pt x="0" y="3109"/>
                </a:lnTo>
                <a:lnTo>
                  <a:pt x="3128" y="3109"/>
                </a:lnTo>
                <a:lnTo>
                  <a:pt x="312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6"/>
          <p:cNvSpPr/>
          <p:nvPr/>
        </p:nvSpPr>
        <p:spPr>
          <a:xfrm>
            <a:off x="6702523" y="444536"/>
            <a:ext cx="95493" cy="95462"/>
          </a:xfrm>
          <a:custGeom>
            <a:rect b="b" l="l" r="r" t="t"/>
            <a:pathLst>
              <a:path extrusionOk="0" h="3109" w="3110">
                <a:moveTo>
                  <a:pt x="2678" y="450"/>
                </a:moveTo>
                <a:lnTo>
                  <a:pt x="2678" y="2678"/>
                </a:lnTo>
                <a:lnTo>
                  <a:pt x="450" y="2678"/>
                </a:lnTo>
                <a:lnTo>
                  <a:pt x="450" y="450"/>
                </a:lnTo>
                <a:close/>
                <a:moveTo>
                  <a:pt x="1" y="0"/>
                </a:moveTo>
                <a:lnTo>
                  <a:pt x="1" y="3109"/>
                </a:lnTo>
                <a:lnTo>
                  <a:pt x="3109" y="3109"/>
                </a:lnTo>
                <a:lnTo>
                  <a:pt x="3109"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6"/>
          <p:cNvSpPr/>
          <p:nvPr/>
        </p:nvSpPr>
        <p:spPr>
          <a:xfrm>
            <a:off x="5904975" y="143222"/>
            <a:ext cx="82259" cy="82259"/>
          </a:xfrm>
          <a:custGeom>
            <a:rect b="b" l="l" r="r" t="t"/>
            <a:pathLst>
              <a:path extrusionOk="0" h="2679" w="2679">
                <a:moveTo>
                  <a:pt x="1" y="1"/>
                </a:moveTo>
                <a:lnTo>
                  <a:pt x="1" y="2679"/>
                </a:lnTo>
                <a:lnTo>
                  <a:pt x="2679" y="2679"/>
                </a:lnTo>
                <a:lnTo>
                  <a:pt x="2679"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6"/>
          <p:cNvSpPr/>
          <p:nvPr/>
        </p:nvSpPr>
        <p:spPr>
          <a:xfrm>
            <a:off x="303600" y="4401725"/>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6"/>
          <p:cNvSpPr/>
          <p:nvPr/>
        </p:nvSpPr>
        <p:spPr>
          <a:xfrm>
            <a:off x="564075" y="4753900"/>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05" name="Shape 105"/>
        <p:cNvGrpSpPr/>
        <p:nvPr/>
      </p:nvGrpSpPr>
      <p:grpSpPr>
        <a:xfrm>
          <a:off x="0" y="0"/>
          <a:ext cx="0" cy="0"/>
          <a:chOff x="0" y="0"/>
          <a:chExt cx="0" cy="0"/>
        </a:xfrm>
      </p:grpSpPr>
      <p:sp>
        <p:nvSpPr>
          <p:cNvPr id="106" name="Google Shape;106;p7"/>
          <p:cNvSpPr txBox="1"/>
          <p:nvPr>
            <p:ph idx="1" type="body"/>
          </p:nvPr>
        </p:nvSpPr>
        <p:spPr>
          <a:xfrm>
            <a:off x="618306" y="2199025"/>
            <a:ext cx="1905900" cy="12963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6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107" name="Google Shape;107;p7"/>
          <p:cNvSpPr txBox="1"/>
          <p:nvPr>
            <p:ph type="ctrTitle"/>
          </p:nvPr>
        </p:nvSpPr>
        <p:spPr>
          <a:xfrm>
            <a:off x="618825" y="411675"/>
            <a:ext cx="47277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3600"/>
              <a:buNone/>
              <a:defRPr sz="3000"/>
            </a:lvl1pPr>
            <a:lvl2pPr lvl="1" rtl="0" algn="ctr">
              <a:spcBef>
                <a:spcPts val="0"/>
              </a:spcBef>
              <a:spcAft>
                <a:spcPts val="0"/>
              </a:spcAft>
              <a:buClr>
                <a:srgbClr val="D9D9D9"/>
              </a:buClr>
              <a:buSzPts val="1800"/>
              <a:buNone/>
              <a:defRPr sz="1800">
                <a:solidFill>
                  <a:srgbClr val="D9D9D9"/>
                </a:solidFill>
              </a:defRPr>
            </a:lvl2pPr>
            <a:lvl3pPr lvl="2" rtl="0" algn="ctr">
              <a:spcBef>
                <a:spcPts val="0"/>
              </a:spcBef>
              <a:spcAft>
                <a:spcPts val="0"/>
              </a:spcAft>
              <a:buClr>
                <a:srgbClr val="D9D9D9"/>
              </a:buClr>
              <a:buSzPts val="1800"/>
              <a:buNone/>
              <a:defRPr sz="1800">
                <a:solidFill>
                  <a:srgbClr val="D9D9D9"/>
                </a:solidFill>
              </a:defRPr>
            </a:lvl3pPr>
            <a:lvl4pPr lvl="3" rtl="0" algn="ctr">
              <a:spcBef>
                <a:spcPts val="0"/>
              </a:spcBef>
              <a:spcAft>
                <a:spcPts val="0"/>
              </a:spcAft>
              <a:buClr>
                <a:srgbClr val="D9D9D9"/>
              </a:buClr>
              <a:buSzPts val="1800"/>
              <a:buNone/>
              <a:defRPr sz="1800">
                <a:solidFill>
                  <a:srgbClr val="D9D9D9"/>
                </a:solidFill>
              </a:defRPr>
            </a:lvl4pPr>
            <a:lvl5pPr lvl="4" rtl="0" algn="ctr">
              <a:spcBef>
                <a:spcPts val="0"/>
              </a:spcBef>
              <a:spcAft>
                <a:spcPts val="0"/>
              </a:spcAft>
              <a:buClr>
                <a:srgbClr val="D9D9D9"/>
              </a:buClr>
              <a:buSzPts val="1800"/>
              <a:buNone/>
              <a:defRPr sz="1800">
                <a:solidFill>
                  <a:srgbClr val="D9D9D9"/>
                </a:solidFill>
              </a:defRPr>
            </a:lvl5pPr>
            <a:lvl6pPr lvl="5" rtl="0" algn="ctr">
              <a:spcBef>
                <a:spcPts val="0"/>
              </a:spcBef>
              <a:spcAft>
                <a:spcPts val="0"/>
              </a:spcAft>
              <a:buClr>
                <a:srgbClr val="D9D9D9"/>
              </a:buClr>
              <a:buSzPts val="1800"/>
              <a:buNone/>
              <a:defRPr sz="1800">
                <a:solidFill>
                  <a:srgbClr val="D9D9D9"/>
                </a:solidFill>
              </a:defRPr>
            </a:lvl6pPr>
            <a:lvl7pPr lvl="6" rtl="0" algn="ctr">
              <a:spcBef>
                <a:spcPts val="0"/>
              </a:spcBef>
              <a:spcAft>
                <a:spcPts val="0"/>
              </a:spcAft>
              <a:buClr>
                <a:srgbClr val="D9D9D9"/>
              </a:buClr>
              <a:buSzPts val="1800"/>
              <a:buNone/>
              <a:defRPr sz="1800">
                <a:solidFill>
                  <a:srgbClr val="D9D9D9"/>
                </a:solidFill>
              </a:defRPr>
            </a:lvl7pPr>
            <a:lvl8pPr lvl="7" rtl="0" algn="ctr">
              <a:spcBef>
                <a:spcPts val="0"/>
              </a:spcBef>
              <a:spcAft>
                <a:spcPts val="0"/>
              </a:spcAft>
              <a:buClr>
                <a:srgbClr val="D9D9D9"/>
              </a:buClr>
              <a:buSzPts val="1800"/>
              <a:buNone/>
              <a:defRPr sz="1800">
                <a:solidFill>
                  <a:srgbClr val="D9D9D9"/>
                </a:solidFill>
              </a:defRPr>
            </a:lvl8pPr>
            <a:lvl9pPr lvl="8" rtl="0" algn="ctr">
              <a:spcBef>
                <a:spcPts val="0"/>
              </a:spcBef>
              <a:spcAft>
                <a:spcPts val="0"/>
              </a:spcAft>
              <a:buClr>
                <a:srgbClr val="D9D9D9"/>
              </a:buClr>
              <a:buSzPts val="1800"/>
              <a:buNone/>
              <a:defRPr sz="1800">
                <a:solidFill>
                  <a:srgbClr val="D9D9D9"/>
                </a:solidFill>
              </a:defRPr>
            </a:lvl9pPr>
          </a:lstStyle>
          <a:p/>
        </p:txBody>
      </p:sp>
      <p:sp>
        <p:nvSpPr>
          <p:cNvPr id="108" name="Google Shape;108;p7"/>
          <p:cNvSpPr/>
          <p:nvPr/>
        </p:nvSpPr>
        <p:spPr>
          <a:xfrm>
            <a:off x="7131388" y="365350"/>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7"/>
          <p:cNvSpPr/>
          <p:nvPr/>
        </p:nvSpPr>
        <p:spPr>
          <a:xfrm>
            <a:off x="8403188" y="218375"/>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7"/>
          <p:cNvSpPr/>
          <p:nvPr/>
        </p:nvSpPr>
        <p:spPr>
          <a:xfrm>
            <a:off x="7776788" y="362575"/>
            <a:ext cx="52475" cy="5245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7"/>
          <p:cNvSpPr/>
          <p:nvPr/>
        </p:nvSpPr>
        <p:spPr>
          <a:xfrm>
            <a:off x="8539438" y="540950"/>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2" name="Google Shape;112;p7"/>
          <p:cNvGrpSpPr/>
          <p:nvPr/>
        </p:nvGrpSpPr>
        <p:grpSpPr>
          <a:xfrm>
            <a:off x="6626134" y="-164562"/>
            <a:ext cx="121172" cy="760495"/>
            <a:chOff x="5245196" y="3136513"/>
            <a:chExt cx="121172" cy="760495"/>
          </a:xfrm>
        </p:grpSpPr>
        <p:sp>
          <p:nvSpPr>
            <p:cNvPr id="113" name="Google Shape;113;p7"/>
            <p:cNvSpPr/>
            <p:nvPr/>
          </p:nvSpPr>
          <p:spPr>
            <a:xfrm>
              <a:off x="5245196" y="3775810"/>
              <a:ext cx="121172" cy="121198"/>
            </a:xfrm>
            <a:custGeom>
              <a:rect b="b" l="l" r="r" t="t"/>
              <a:pathLst>
                <a:path extrusionOk="0" h="4625" w="4624">
                  <a:moveTo>
                    <a:pt x="0" y="1"/>
                  </a:moveTo>
                  <a:lnTo>
                    <a:pt x="0" y="4624"/>
                  </a:lnTo>
                  <a:lnTo>
                    <a:pt x="4624" y="4624"/>
                  </a:lnTo>
                  <a:lnTo>
                    <a:pt x="4624"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7"/>
            <p:cNvSpPr/>
            <p:nvPr/>
          </p:nvSpPr>
          <p:spPr>
            <a:xfrm>
              <a:off x="5309007" y="3136513"/>
              <a:ext cx="8464" cy="554288"/>
            </a:xfrm>
            <a:custGeom>
              <a:rect b="b" l="l" r="r" t="t"/>
              <a:pathLst>
                <a:path extrusionOk="0" h="21152" w="323">
                  <a:moveTo>
                    <a:pt x="166" y="1"/>
                  </a:moveTo>
                  <a:lnTo>
                    <a:pt x="0" y="21152"/>
                  </a:lnTo>
                  <a:lnTo>
                    <a:pt x="322" y="21152"/>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5" name="Google Shape;115;p7"/>
          <p:cNvSpPr/>
          <p:nvPr/>
        </p:nvSpPr>
        <p:spPr>
          <a:xfrm>
            <a:off x="318213" y="4418900"/>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7"/>
          <p:cNvSpPr/>
          <p:nvPr/>
        </p:nvSpPr>
        <p:spPr>
          <a:xfrm>
            <a:off x="454463" y="4741475"/>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17" name="Shape 117"/>
        <p:cNvGrpSpPr/>
        <p:nvPr/>
      </p:nvGrpSpPr>
      <p:grpSpPr>
        <a:xfrm>
          <a:off x="0" y="0"/>
          <a:ext cx="0" cy="0"/>
          <a:chOff x="0" y="0"/>
          <a:chExt cx="0" cy="0"/>
        </a:xfrm>
      </p:grpSpPr>
      <p:sp>
        <p:nvSpPr>
          <p:cNvPr id="118" name="Google Shape;118;p8"/>
          <p:cNvSpPr txBox="1"/>
          <p:nvPr>
            <p:ph type="title"/>
          </p:nvPr>
        </p:nvSpPr>
        <p:spPr>
          <a:xfrm>
            <a:off x="2037000" y="1496400"/>
            <a:ext cx="5070000" cy="2150700"/>
          </a:xfrm>
          <a:prstGeom prst="rect">
            <a:avLst/>
          </a:prstGeom>
        </p:spPr>
        <p:txBody>
          <a:bodyPr anchorCtr="0" anchor="ctr" bIns="91425" lIns="91425" spcFirstLastPara="1" rIns="91425" wrap="square" tIns="91425">
            <a:noAutofit/>
          </a:bodyPr>
          <a:lstStyle>
            <a:lvl1pPr lvl="0" algn="ctr">
              <a:spcBef>
                <a:spcPts val="0"/>
              </a:spcBef>
              <a:spcAft>
                <a:spcPts val="0"/>
              </a:spcAft>
              <a:buSzPts val="4800"/>
              <a:buNone/>
              <a:defRPr sz="72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119" name="Google Shape;119;p8"/>
          <p:cNvSpPr/>
          <p:nvPr/>
        </p:nvSpPr>
        <p:spPr>
          <a:xfrm>
            <a:off x="1060456" y="1158638"/>
            <a:ext cx="121198" cy="121434"/>
          </a:xfrm>
          <a:custGeom>
            <a:rect b="b" l="l" r="r" t="t"/>
            <a:pathLst>
              <a:path extrusionOk="0" h="4634" w="4625">
                <a:moveTo>
                  <a:pt x="1" y="0"/>
                </a:moveTo>
                <a:lnTo>
                  <a:pt x="1" y="4633"/>
                </a:lnTo>
                <a:lnTo>
                  <a:pt x="4625" y="4633"/>
                </a:lnTo>
                <a:lnTo>
                  <a:pt x="4625" y="0"/>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8"/>
          <p:cNvSpPr/>
          <p:nvPr/>
        </p:nvSpPr>
        <p:spPr>
          <a:xfrm>
            <a:off x="7799740" y="916059"/>
            <a:ext cx="121434" cy="121434"/>
          </a:xfrm>
          <a:custGeom>
            <a:rect b="b" l="l" r="r" t="t"/>
            <a:pathLst>
              <a:path extrusionOk="0" h="4634" w="4634">
                <a:moveTo>
                  <a:pt x="0" y="1"/>
                </a:moveTo>
                <a:lnTo>
                  <a:pt x="0" y="4634"/>
                </a:lnTo>
                <a:lnTo>
                  <a:pt x="4633" y="4634"/>
                </a:lnTo>
                <a:lnTo>
                  <a:pt x="4633"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8"/>
          <p:cNvSpPr/>
          <p:nvPr/>
        </p:nvSpPr>
        <p:spPr>
          <a:xfrm>
            <a:off x="5257933" y="2452405"/>
            <a:ext cx="57599" cy="57599"/>
          </a:xfrm>
          <a:custGeom>
            <a:rect b="b" l="l" r="r" t="t"/>
            <a:pathLst>
              <a:path extrusionOk="0" fill="none" h="2198" w="2198">
                <a:moveTo>
                  <a:pt x="1" y="1"/>
                </a:moveTo>
                <a:lnTo>
                  <a:pt x="2198" y="1"/>
                </a:lnTo>
                <a:lnTo>
                  <a:pt x="2198" y="2198"/>
                </a:lnTo>
                <a:lnTo>
                  <a:pt x="1" y="2198"/>
                </a:lnTo>
                <a:close/>
              </a:path>
            </a:pathLst>
          </a:custGeom>
          <a:noFill/>
          <a:ln cap="flat" cmpd="sng" w="1375">
            <a:solidFill>
              <a:srgbClr val="E898A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8"/>
          <p:cNvSpPr/>
          <p:nvPr/>
        </p:nvSpPr>
        <p:spPr>
          <a:xfrm>
            <a:off x="275669" y="1557059"/>
            <a:ext cx="57834" cy="57599"/>
          </a:xfrm>
          <a:custGeom>
            <a:rect b="b" l="l" r="r" t="t"/>
            <a:pathLst>
              <a:path extrusionOk="0" fill="none" h="2198" w="2207">
                <a:moveTo>
                  <a:pt x="0" y="0"/>
                </a:moveTo>
                <a:lnTo>
                  <a:pt x="2207" y="0"/>
                </a:lnTo>
                <a:lnTo>
                  <a:pt x="2207" y="2197"/>
                </a:lnTo>
                <a:lnTo>
                  <a:pt x="0" y="2197"/>
                </a:lnTo>
                <a:close/>
              </a:path>
            </a:pathLst>
          </a:custGeom>
          <a:noFill/>
          <a:ln cap="flat" cmpd="sng" w="2975">
            <a:solidFill>
              <a:srgbClr val="00CFC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8"/>
          <p:cNvSpPr/>
          <p:nvPr/>
        </p:nvSpPr>
        <p:spPr>
          <a:xfrm>
            <a:off x="2307882" y="3002386"/>
            <a:ext cx="104086" cy="104322"/>
          </a:xfrm>
          <a:custGeom>
            <a:rect b="b" l="l" r="r" t="t"/>
            <a:pathLst>
              <a:path extrusionOk="0" fill="none" h="3981" w="3972">
                <a:moveTo>
                  <a:pt x="1" y="1"/>
                </a:moveTo>
                <a:lnTo>
                  <a:pt x="3972" y="1"/>
                </a:lnTo>
                <a:lnTo>
                  <a:pt x="3972" y="3981"/>
                </a:lnTo>
                <a:lnTo>
                  <a:pt x="1" y="3981"/>
                </a:lnTo>
                <a:close/>
              </a:path>
            </a:pathLst>
          </a:custGeom>
          <a:noFill/>
          <a:ln cap="flat" cmpd="sng" w="2975">
            <a:solidFill>
              <a:srgbClr val="00CFC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8"/>
          <p:cNvSpPr/>
          <p:nvPr/>
        </p:nvSpPr>
        <p:spPr>
          <a:xfrm>
            <a:off x="8263673" y="2953681"/>
            <a:ext cx="104086" cy="104322"/>
          </a:xfrm>
          <a:custGeom>
            <a:rect b="b" l="l" r="r" t="t"/>
            <a:pathLst>
              <a:path extrusionOk="0" h="3981" w="3972">
                <a:moveTo>
                  <a:pt x="0" y="1"/>
                </a:moveTo>
                <a:lnTo>
                  <a:pt x="0" y="3981"/>
                </a:lnTo>
                <a:lnTo>
                  <a:pt x="3972" y="3981"/>
                </a:lnTo>
                <a:lnTo>
                  <a:pt x="3972"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5" name="Google Shape;125;p8"/>
          <p:cNvGrpSpPr/>
          <p:nvPr/>
        </p:nvGrpSpPr>
        <p:grpSpPr>
          <a:xfrm>
            <a:off x="8263682" y="-434366"/>
            <a:ext cx="188886" cy="1181531"/>
            <a:chOff x="2877432" y="975334"/>
            <a:chExt cx="188886" cy="1181531"/>
          </a:xfrm>
        </p:grpSpPr>
        <p:sp>
          <p:nvSpPr>
            <p:cNvPr id="126" name="Google Shape;126;p8"/>
            <p:cNvSpPr/>
            <p:nvPr/>
          </p:nvSpPr>
          <p:spPr>
            <a:xfrm>
              <a:off x="2877432" y="1968242"/>
              <a:ext cx="188886" cy="188624"/>
            </a:xfrm>
            <a:custGeom>
              <a:rect b="b" l="l" r="r" t="t"/>
              <a:pathLst>
                <a:path extrusionOk="0" fill="none" h="7198" w="7208">
                  <a:moveTo>
                    <a:pt x="1" y="0"/>
                  </a:moveTo>
                  <a:lnTo>
                    <a:pt x="7208" y="0"/>
                  </a:lnTo>
                  <a:lnTo>
                    <a:pt x="7208" y="7198"/>
                  </a:lnTo>
                  <a:lnTo>
                    <a:pt x="1" y="7198"/>
                  </a:lnTo>
                  <a:close/>
                </a:path>
              </a:pathLst>
            </a:custGeom>
            <a:noFill/>
            <a:ln cap="flat" cmpd="sng" w="5750">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8"/>
            <p:cNvSpPr/>
            <p:nvPr/>
          </p:nvSpPr>
          <p:spPr>
            <a:xfrm>
              <a:off x="2905393" y="1452501"/>
              <a:ext cx="133226" cy="133252"/>
            </a:xfrm>
            <a:custGeom>
              <a:rect b="b" l="l" r="r" t="t"/>
              <a:pathLst>
                <a:path extrusionOk="0" fill="none" h="5085" w="5084">
                  <a:moveTo>
                    <a:pt x="0" y="1"/>
                  </a:moveTo>
                  <a:lnTo>
                    <a:pt x="5083" y="1"/>
                  </a:lnTo>
                  <a:lnTo>
                    <a:pt x="5083" y="5084"/>
                  </a:lnTo>
                  <a:lnTo>
                    <a:pt x="0" y="5084"/>
                  </a:lnTo>
                  <a:close/>
                </a:path>
              </a:pathLst>
            </a:custGeom>
            <a:noFill/>
            <a:ln cap="flat" cmpd="sng" w="41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8"/>
            <p:cNvSpPr/>
            <p:nvPr/>
          </p:nvSpPr>
          <p:spPr>
            <a:xfrm>
              <a:off x="2931651" y="975334"/>
              <a:ext cx="80476" cy="80711"/>
            </a:xfrm>
            <a:custGeom>
              <a:rect b="b" l="l" r="r" t="t"/>
              <a:pathLst>
                <a:path extrusionOk="0" fill="none" h="3080" w="3071">
                  <a:moveTo>
                    <a:pt x="0" y="0"/>
                  </a:moveTo>
                  <a:lnTo>
                    <a:pt x="3070" y="0"/>
                  </a:lnTo>
                  <a:lnTo>
                    <a:pt x="3070" y="3080"/>
                  </a:lnTo>
                  <a:lnTo>
                    <a:pt x="0" y="3080"/>
                  </a:lnTo>
                  <a:close/>
                </a:path>
              </a:pathLst>
            </a:custGeom>
            <a:noFill/>
            <a:ln cap="flat" cmpd="sng" w="25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9" name="Google Shape;129;p8"/>
          <p:cNvSpPr/>
          <p:nvPr/>
        </p:nvSpPr>
        <p:spPr>
          <a:xfrm>
            <a:off x="8485996" y="1614632"/>
            <a:ext cx="80502" cy="80476"/>
          </a:xfrm>
          <a:custGeom>
            <a:rect b="b" l="l" r="r" t="t"/>
            <a:pathLst>
              <a:path extrusionOk="0" h="3071" w="3072">
                <a:moveTo>
                  <a:pt x="1" y="0"/>
                </a:moveTo>
                <a:lnTo>
                  <a:pt x="1" y="3070"/>
                </a:lnTo>
                <a:lnTo>
                  <a:pt x="3071" y="3070"/>
                </a:lnTo>
                <a:lnTo>
                  <a:pt x="3071"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8"/>
          <p:cNvSpPr/>
          <p:nvPr/>
        </p:nvSpPr>
        <p:spPr>
          <a:xfrm>
            <a:off x="6293004" y="835609"/>
            <a:ext cx="80476" cy="80476"/>
          </a:xfrm>
          <a:custGeom>
            <a:rect b="b" l="l" r="r" t="t"/>
            <a:pathLst>
              <a:path extrusionOk="0" h="3071" w="3071">
                <a:moveTo>
                  <a:pt x="1" y="1"/>
                </a:moveTo>
                <a:lnTo>
                  <a:pt x="1" y="3071"/>
                </a:lnTo>
                <a:lnTo>
                  <a:pt x="3071" y="3071"/>
                </a:lnTo>
                <a:lnTo>
                  <a:pt x="3071" y="1"/>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8"/>
          <p:cNvSpPr/>
          <p:nvPr/>
        </p:nvSpPr>
        <p:spPr>
          <a:xfrm>
            <a:off x="1778504" y="2156778"/>
            <a:ext cx="119993" cy="119966"/>
          </a:xfrm>
          <a:custGeom>
            <a:rect b="b" l="l" r="r" t="t"/>
            <a:pathLst>
              <a:path extrusionOk="0" h="4578" w="4579">
                <a:moveTo>
                  <a:pt x="1" y="0"/>
                </a:moveTo>
                <a:lnTo>
                  <a:pt x="1" y="4578"/>
                </a:lnTo>
                <a:lnTo>
                  <a:pt x="4578" y="4578"/>
                </a:lnTo>
                <a:lnTo>
                  <a:pt x="457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2" name="Google Shape;132;p8"/>
          <p:cNvGrpSpPr/>
          <p:nvPr/>
        </p:nvGrpSpPr>
        <p:grpSpPr>
          <a:xfrm>
            <a:off x="3090746" y="-533657"/>
            <a:ext cx="98059" cy="1147596"/>
            <a:chOff x="3347921" y="16006"/>
            <a:chExt cx="98059" cy="1147596"/>
          </a:xfrm>
        </p:grpSpPr>
        <p:sp>
          <p:nvSpPr>
            <p:cNvPr id="133" name="Google Shape;133;p8"/>
            <p:cNvSpPr/>
            <p:nvPr/>
          </p:nvSpPr>
          <p:spPr>
            <a:xfrm>
              <a:off x="3347921" y="1065280"/>
              <a:ext cx="98059" cy="98321"/>
            </a:xfrm>
            <a:custGeom>
              <a:rect b="b" l="l" r="r" t="t"/>
              <a:pathLst>
                <a:path extrusionOk="0" fill="none" h="3752" w="3742">
                  <a:moveTo>
                    <a:pt x="0" y="1"/>
                  </a:moveTo>
                  <a:lnTo>
                    <a:pt x="3741" y="1"/>
                  </a:lnTo>
                  <a:lnTo>
                    <a:pt x="3741" y="3751"/>
                  </a:lnTo>
                  <a:lnTo>
                    <a:pt x="0" y="3751"/>
                  </a:lnTo>
                  <a:close/>
                </a:path>
              </a:pathLst>
            </a:custGeom>
            <a:noFill/>
            <a:ln cap="flat" cmpd="sng" w="2975">
              <a:solidFill>
                <a:srgbClr val="E898A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8"/>
            <p:cNvSpPr/>
            <p:nvPr/>
          </p:nvSpPr>
          <p:spPr>
            <a:xfrm>
              <a:off x="3392705" y="16006"/>
              <a:ext cx="8464" cy="894665"/>
            </a:xfrm>
            <a:custGeom>
              <a:rect b="b" l="l" r="r" t="t"/>
              <a:pathLst>
                <a:path extrusionOk="0" h="34141" w="323">
                  <a:moveTo>
                    <a:pt x="157" y="1"/>
                  </a:moveTo>
                  <a:lnTo>
                    <a:pt x="1" y="34141"/>
                  </a:lnTo>
                  <a:lnTo>
                    <a:pt x="323" y="34141"/>
                  </a:lnTo>
                  <a:lnTo>
                    <a:pt x="157"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5" name="Google Shape;135;p8"/>
          <p:cNvGrpSpPr/>
          <p:nvPr/>
        </p:nvGrpSpPr>
        <p:grpSpPr>
          <a:xfrm>
            <a:off x="4892771" y="-340112"/>
            <a:ext cx="121172" cy="760495"/>
            <a:chOff x="5245196" y="3136513"/>
            <a:chExt cx="121172" cy="760495"/>
          </a:xfrm>
        </p:grpSpPr>
        <p:sp>
          <p:nvSpPr>
            <p:cNvPr id="136" name="Google Shape;136;p8"/>
            <p:cNvSpPr/>
            <p:nvPr/>
          </p:nvSpPr>
          <p:spPr>
            <a:xfrm>
              <a:off x="5245196" y="3775810"/>
              <a:ext cx="121172" cy="121198"/>
            </a:xfrm>
            <a:custGeom>
              <a:rect b="b" l="l" r="r" t="t"/>
              <a:pathLst>
                <a:path extrusionOk="0" h="4625" w="4624">
                  <a:moveTo>
                    <a:pt x="0" y="1"/>
                  </a:moveTo>
                  <a:lnTo>
                    <a:pt x="0" y="4624"/>
                  </a:lnTo>
                  <a:lnTo>
                    <a:pt x="4624" y="4624"/>
                  </a:lnTo>
                  <a:lnTo>
                    <a:pt x="4624"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8"/>
            <p:cNvSpPr/>
            <p:nvPr/>
          </p:nvSpPr>
          <p:spPr>
            <a:xfrm>
              <a:off x="5309007" y="3136513"/>
              <a:ext cx="8464" cy="554288"/>
            </a:xfrm>
            <a:custGeom>
              <a:rect b="b" l="l" r="r" t="t"/>
              <a:pathLst>
                <a:path extrusionOk="0" h="21152" w="323">
                  <a:moveTo>
                    <a:pt x="166" y="1"/>
                  </a:moveTo>
                  <a:lnTo>
                    <a:pt x="0" y="21152"/>
                  </a:lnTo>
                  <a:lnTo>
                    <a:pt x="322" y="21152"/>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8" name="Google Shape;138;p8"/>
          <p:cNvGrpSpPr/>
          <p:nvPr/>
        </p:nvGrpSpPr>
        <p:grpSpPr>
          <a:xfrm>
            <a:off x="6967836" y="85439"/>
            <a:ext cx="133252" cy="1952377"/>
            <a:chOff x="6780548" y="337714"/>
            <a:chExt cx="133252" cy="1952377"/>
          </a:xfrm>
        </p:grpSpPr>
        <p:sp>
          <p:nvSpPr>
            <p:cNvPr id="139" name="Google Shape;139;p8"/>
            <p:cNvSpPr/>
            <p:nvPr/>
          </p:nvSpPr>
          <p:spPr>
            <a:xfrm>
              <a:off x="6780548" y="2156839"/>
              <a:ext cx="133252" cy="133252"/>
            </a:xfrm>
            <a:custGeom>
              <a:rect b="b" l="l" r="r" t="t"/>
              <a:pathLst>
                <a:path extrusionOk="0" fill="none" h="5085" w="5085">
                  <a:moveTo>
                    <a:pt x="1" y="1"/>
                  </a:moveTo>
                  <a:lnTo>
                    <a:pt x="5084" y="1"/>
                  </a:lnTo>
                  <a:lnTo>
                    <a:pt x="5084" y="5084"/>
                  </a:lnTo>
                  <a:lnTo>
                    <a:pt x="1" y="5084"/>
                  </a:lnTo>
                  <a:close/>
                </a:path>
              </a:pathLst>
            </a:custGeom>
            <a:noFill/>
            <a:ln cap="flat" cmpd="sng" w="41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8"/>
            <p:cNvSpPr/>
            <p:nvPr/>
          </p:nvSpPr>
          <p:spPr>
            <a:xfrm>
              <a:off x="6842943" y="337714"/>
              <a:ext cx="8464" cy="1695359"/>
            </a:xfrm>
            <a:custGeom>
              <a:rect b="b" l="l" r="r" t="t"/>
              <a:pathLst>
                <a:path extrusionOk="0" h="64696" w="323">
                  <a:moveTo>
                    <a:pt x="157" y="0"/>
                  </a:moveTo>
                  <a:lnTo>
                    <a:pt x="1" y="64695"/>
                  </a:lnTo>
                  <a:lnTo>
                    <a:pt x="322" y="64695"/>
                  </a:lnTo>
                  <a:lnTo>
                    <a:pt x="157"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1" name="Google Shape;141;p8"/>
          <p:cNvGrpSpPr/>
          <p:nvPr/>
        </p:nvGrpSpPr>
        <p:grpSpPr>
          <a:xfrm>
            <a:off x="250617" y="2402301"/>
            <a:ext cx="188650" cy="2468354"/>
            <a:chOff x="250617" y="2402301"/>
            <a:chExt cx="188650" cy="2468354"/>
          </a:xfrm>
        </p:grpSpPr>
        <p:sp>
          <p:nvSpPr>
            <p:cNvPr id="142" name="Google Shape;142;p8"/>
            <p:cNvSpPr/>
            <p:nvPr/>
          </p:nvSpPr>
          <p:spPr>
            <a:xfrm>
              <a:off x="250617" y="4681770"/>
              <a:ext cx="188650" cy="188886"/>
            </a:xfrm>
            <a:custGeom>
              <a:rect b="b" l="l" r="r" t="t"/>
              <a:pathLst>
                <a:path extrusionOk="0" fill="none" h="7208" w="7199">
                  <a:moveTo>
                    <a:pt x="0" y="1"/>
                  </a:moveTo>
                  <a:lnTo>
                    <a:pt x="7198" y="1"/>
                  </a:lnTo>
                  <a:lnTo>
                    <a:pt x="7198" y="7207"/>
                  </a:lnTo>
                  <a:lnTo>
                    <a:pt x="0" y="7207"/>
                  </a:lnTo>
                  <a:close/>
                </a:path>
              </a:pathLst>
            </a:custGeom>
            <a:noFill/>
            <a:ln cap="flat" cmpd="sng" w="5750">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8"/>
            <p:cNvSpPr/>
            <p:nvPr/>
          </p:nvSpPr>
          <p:spPr>
            <a:xfrm>
              <a:off x="278316" y="4166291"/>
              <a:ext cx="133226" cy="133226"/>
            </a:xfrm>
            <a:custGeom>
              <a:rect b="b" l="l" r="r" t="t"/>
              <a:pathLst>
                <a:path extrusionOk="0" fill="none" h="5084" w="5084">
                  <a:moveTo>
                    <a:pt x="1" y="0"/>
                  </a:moveTo>
                  <a:lnTo>
                    <a:pt x="5084" y="0"/>
                  </a:lnTo>
                  <a:lnTo>
                    <a:pt x="5084" y="5084"/>
                  </a:lnTo>
                  <a:lnTo>
                    <a:pt x="1" y="5084"/>
                  </a:lnTo>
                  <a:close/>
                </a:path>
              </a:pathLst>
            </a:custGeom>
            <a:noFill/>
            <a:ln cap="flat" cmpd="sng" w="41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8"/>
            <p:cNvSpPr/>
            <p:nvPr/>
          </p:nvSpPr>
          <p:spPr>
            <a:xfrm>
              <a:off x="304573" y="3689098"/>
              <a:ext cx="80476" cy="80476"/>
            </a:xfrm>
            <a:custGeom>
              <a:rect b="b" l="l" r="r" t="t"/>
              <a:pathLst>
                <a:path extrusionOk="0" fill="none" h="3071" w="3071">
                  <a:moveTo>
                    <a:pt x="1" y="0"/>
                  </a:moveTo>
                  <a:lnTo>
                    <a:pt x="3071" y="0"/>
                  </a:lnTo>
                  <a:lnTo>
                    <a:pt x="3071" y="3071"/>
                  </a:lnTo>
                  <a:lnTo>
                    <a:pt x="1" y="3071"/>
                  </a:lnTo>
                  <a:close/>
                </a:path>
              </a:pathLst>
            </a:custGeom>
            <a:noFill/>
            <a:ln cap="flat" cmpd="sng" w="25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8"/>
            <p:cNvSpPr/>
            <p:nvPr/>
          </p:nvSpPr>
          <p:spPr>
            <a:xfrm>
              <a:off x="340710" y="2402301"/>
              <a:ext cx="8464" cy="1011487"/>
            </a:xfrm>
            <a:custGeom>
              <a:rect b="b" l="l" r="r" t="t"/>
              <a:pathLst>
                <a:path extrusionOk="0" h="38599" w="323">
                  <a:moveTo>
                    <a:pt x="157" y="1"/>
                  </a:moveTo>
                  <a:lnTo>
                    <a:pt x="0" y="38599"/>
                  </a:lnTo>
                  <a:lnTo>
                    <a:pt x="322" y="38599"/>
                  </a:lnTo>
                  <a:lnTo>
                    <a:pt x="157"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6" name="Google Shape;146;p8"/>
          <p:cNvGrpSpPr/>
          <p:nvPr/>
        </p:nvGrpSpPr>
        <p:grpSpPr>
          <a:xfrm>
            <a:off x="982417" y="1695096"/>
            <a:ext cx="199237" cy="2828935"/>
            <a:chOff x="1608717" y="1280046"/>
            <a:chExt cx="199237" cy="2828935"/>
          </a:xfrm>
        </p:grpSpPr>
        <p:sp>
          <p:nvSpPr>
            <p:cNvPr id="147" name="Google Shape;147;p8"/>
            <p:cNvSpPr/>
            <p:nvPr/>
          </p:nvSpPr>
          <p:spPr>
            <a:xfrm>
              <a:off x="1608717" y="3909744"/>
              <a:ext cx="199237" cy="199237"/>
            </a:xfrm>
            <a:custGeom>
              <a:rect b="b" l="l" r="r" t="t"/>
              <a:pathLst>
                <a:path extrusionOk="0" h="7603" w="7603">
                  <a:moveTo>
                    <a:pt x="0" y="1"/>
                  </a:moveTo>
                  <a:lnTo>
                    <a:pt x="0" y="7602"/>
                  </a:lnTo>
                  <a:lnTo>
                    <a:pt x="7602" y="7602"/>
                  </a:lnTo>
                  <a:lnTo>
                    <a:pt x="7602"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8"/>
            <p:cNvSpPr/>
            <p:nvPr/>
          </p:nvSpPr>
          <p:spPr>
            <a:xfrm>
              <a:off x="1656175" y="3269477"/>
              <a:ext cx="104086" cy="104086"/>
            </a:xfrm>
            <a:custGeom>
              <a:rect b="b" l="l" r="r" t="t"/>
              <a:pathLst>
                <a:path extrusionOk="0" h="3972" w="3972">
                  <a:moveTo>
                    <a:pt x="0" y="1"/>
                  </a:moveTo>
                  <a:lnTo>
                    <a:pt x="0" y="3972"/>
                  </a:lnTo>
                  <a:lnTo>
                    <a:pt x="3971" y="3972"/>
                  </a:lnTo>
                  <a:lnTo>
                    <a:pt x="3971"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8"/>
            <p:cNvSpPr/>
            <p:nvPr/>
          </p:nvSpPr>
          <p:spPr>
            <a:xfrm>
              <a:off x="1704104" y="1280046"/>
              <a:ext cx="8464" cy="1794099"/>
            </a:xfrm>
            <a:custGeom>
              <a:rect b="b" l="l" r="r" t="t"/>
              <a:pathLst>
                <a:path extrusionOk="0" h="68464" w="323">
                  <a:moveTo>
                    <a:pt x="157" y="0"/>
                  </a:moveTo>
                  <a:lnTo>
                    <a:pt x="0" y="68464"/>
                  </a:lnTo>
                  <a:lnTo>
                    <a:pt x="322" y="68464"/>
                  </a:lnTo>
                  <a:lnTo>
                    <a:pt x="157"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0" name="Google Shape;150;p8"/>
          <p:cNvSpPr/>
          <p:nvPr/>
        </p:nvSpPr>
        <p:spPr>
          <a:xfrm>
            <a:off x="646863" y="21446"/>
            <a:ext cx="8464" cy="1689069"/>
          </a:xfrm>
          <a:custGeom>
            <a:rect b="b" l="l" r="r" t="t"/>
            <a:pathLst>
              <a:path extrusionOk="0" h="64456" w="323">
                <a:moveTo>
                  <a:pt x="166" y="0"/>
                </a:moveTo>
                <a:lnTo>
                  <a:pt x="1" y="64456"/>
                </a:lnTo>
                <a:lnTo>
                  <a:pt x="322" y="64456"/>
                </a:lnTo>
                <a:lnTo>
                  <a:pt x="16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1" name="Google Shape;151;p8"/>
          <p:cNvGrpSpPr/>
          <p:nvPr/>
        </p:nvGrpSpPr>
        <p:grpSpPr>
          <a:xfrm>
            <a:off x="2038689" y="173907"/>
            <a:ext cx="57599" cy="831799"/>
            <a:chOff x="2038689" y="173907"/>
            <a:chExt cx="57599" cy="831799"/>
          </a:xfrm>
        </p:grpSpPr>
        <p:sp>
          <p:nvSpPr>
            <p:cNvPr id="152" name="Google Shape;152;p8"/>
            <p:cNvSpPr/>
            <p:nvPr/>
          </p:nvSpPr>
          <p:spPr>
            <a:xfrm>
              <a:off x="2038689" y="947872"/>
              <a:ext cx="57599" cy="57834"/>
            </a:xfrm>
            <a:custGeom>
              <a:rect b="b" l="l" r="r" t="t"/>
              <a:pathLst>
                <a:path extrusionOk="0" fill="none" h="2207" w="2198">
                  <a:moveTo>
                    <a:pt x="1" y="0"/>
                  </a:moveTo>
                  <a:lnTo>
                    <a:pt x="2197" y="0"/>
                  </a:lnTo>
                  <a:lnTo>
                    <a:pt x="2197" y="2206"/>
                  </a:lnTo>
                  <a:lnTo>
                    <a:pt x="1" y="2206"/>
                  </a:lnTo>
                  <a:close/>
                </a:path>
              </a:pathLst>
            </a:custGeom>
            <a:noFill/>
            <a:ln cap="flat" cmpd="sng" w="2975">
              <a:solidFill>
                <a:srgbClr val="00CFC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8"/>
            <p:cNvSpPr/>
            <p:nvPr/>
          </p:nvSpPr>
          <p:spPr>
            <a:xfrm>
              <a:off x="2063269" y="173907"/>
              <a:ext cx="8438" cy="692074"/>
            </a:xfrm>
            <a:custGeom>
              <a:rect b="b" l="l" r="r" t="t"/>
              <a:pathLst>
                <a:path extrusionOk="0" h="26410" w="322">
                  <a:moveTo>
                    <a:pt x="166" y="1"/>
                  </a:moveTo>
                  <a:lnTo>
                    <a:pt x="0" y="26410"/>
                  </a:lnTo>
                  <a:lnTo>
                    <a:pt x="322" y="26410"/>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 name="Google Shape;154;p8"/>
          <p:cNvGrpSpPr/>
          <p:nvPr/>
        </p:nvGrpSpPr>
        <p:grpSpPr>
          <a:xfrm>
            <a:off x="8008096" y="2108910"/>
            <a:ext cx="199001" cy="2139769"/>
            <a:chOff x="8008096" y="2108910"/>
            <a:chExt cx="199001" cy="2139769"/>
          </a:xfrm>
        </p:grpSpPr>
        <p:sp>
          <p:nvSpPr>
            <p:cNvPr id="155" name="Google Shape;155;p8"/>
            <p:cNvSpPr/>
            <p:nvPr/>
          </p:nvSpPr>
          <p:spPr>
            <a:xfrm>
              <a:off x="8008096" y="4049705"/>
              <a:ext cx="199001" cy="198975"/>
            </a:xfrm>
            <a:custGeom>
              <a:rect b="b" l="l" r="r" t="t"/>
              <a:pathLst>
                <a:path extrusionOk="0" h="7593" w="7594">
                  <a:moveTo>
                    <a:pt x="1" y="0"/>
                  </a:moveTo>
                  <a:lnTo>
                    <a:pt x="1" y="7593"/>
                  </a:lnTo>
                  <a:lnTo>
                    <a:pt x="7593" y="7593"/>
                  </a:lnTo>
                  <a:lnTo>
                    <a:pt x="7593" y="0"/>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8"/>
            <p:cNvSpPr/>
            <p:nvPr/>
          </p:nvSpPr>
          <p:spPr>
            <a:xfrm>
              <a:off x="8103246" y="2108910"/>
              <a:ext cx="8464" cy="1793863"/>
            </a:xfrm>
            <a:custGeom>
              <a:rect b="b" l="l" r="r" t="t"/>
              <a:pathLst>
                <a:path extrusionOk="0" h="68455" w="323">
                  <a:moveTo>
                    <a:pt x="166" y="1"/>
                  </a:moveTo>
                  <a:lnTo>
                    <a:pt x="0" y="68455"/>
                  </a:lnTo>
                  <a:lnTo>
                    <a:pt x="322" y="68455"/>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7" name="Google Shape;157;p8"/>
          <p:cNvSpPr/>
          <p:nvPr/>
        </p:nvSpPr>
        <p:spPr>
          <a:xfrm>
            <a:off x="2702019" y="1158651"/>
            <a:ext cx="121198" cy="121434"/>
          </a:xfrm>
          <a:custGeom>
            <a:rect b="b" l="l" r="r" t="t"/>
            <a:pathLst>
              <a:path extrusionOk="0" h="4634" w="4625">
                <a:moveTo>
                  <a:pt x="1" y="0"/>
                </a:moveTo>
                <a:lnTo>
                  <a:pt x="1" y="4633"/>
                </a:lnTo>
                <a:lnTo>
                  <a:pt x="4625" y="4633"/>
                </a:lnTo>
                <a:lnTo>
                  <a:pt x="4625" y="0"/>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8" name="Google Shape;158;p8"/>
          <p:cNvGrpSpPr/>
          <p:nvPr/>
        </p:nvGrpSpPr>
        <p:grpSpPr>
          <a:xfrm>
            <a:off x="4095146" y="-859690"/>
            <a:ext cx="199001" cy="2139769"/>
            <a:chOff x="8008096" y="2108910"/>
            <a:chExt cx="199001" cy="2139769"/>
          </a:xfrm>
        </p:grpSpPr>
        <p:sp>
          <p:nvSpPr>
            <p:cNvPr id="159" name="Google Shape;159;p8"/>
            <p:cNvSpPr/>
            <p:nvPr/>
          </p:nvSpPr>
          <p:spPr>
            <a:xfrm>
              <a:off x="8008096" y="4049705"/>
              <a:ext cx="199001" cy="198975"/>
            </a:xfrm>
            <a:custGeom>
              <a:rect b="b" l="l" r="r" t="t"/>
              <a:pathLst>
                <a:path extrusionOk="0" h="7593" w="7594">
                  <a:moveTo>
                    <a:pt x="1" y="0"/>
                  </a:moveTo>
                  <a:lnTo>
                    <a:pt x="1" y="7593"/>
                  </a:lnTo>
                  <a:lnTo>
                    <a:pt x="7593" y="7593"/>
                  </a:lnTo>
                  <a:lnTo>
                    <a:pt x="7593" y="0"/>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8"/>
            <p:cNvSpPr/>
            <p:nvPr/>
          </p:nvSpPr>
          <p:spPr>
            <a:xfrm>
              <a:off x="8103246" y="2108910"/>
              <a:ext cx="8464" cy="1793863"/>
            </a:xfrm>
            <a:custGeom>
              <a:rect b="b" l="l" r="r" t="t"/>
              <a:pathLst>
                <a:path extrusionOk="0" h="68455" w="323">
                  <a:moveTo>
                    <a:pt x="166" y="1"/>
                  </a:moveTo>
                  <a:lnTo>
                    <a:pt x="0" y="68455"/>
                  </a:lnTo>
                  <a:lnTo>
                    <a:pt x="322" y="68455"/>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1" name="Google Shape;161;p8"/>
          <p:cNvGrpSpPr/>
          <p:nvPr/>
        </p:nvGrpSpPr>
        <p:grpSpPr>
          <a:xfrm>
            <a:off x="6333286" y="3704939"/>
            <a:ext cx="133252" cy="1952377"/>
            <a:chOff x="6780548" y="337714"/>
            <a:chExt cx="133252" cy="1952377"/>
          </a:xfrm>
        </p:grpSpPr>
        <p:sp>
          <p:nvSpPr>
            <p:cNvPr id="162" name="Google Shape;162;p8"/>
            <p:cNvSpPr/>
            <p:nvPr/>
          </p:nvSpPr>
          <p:spPr>
            <a:xfrm>
              <a:off x="6780548" y="2156839"/>
              <a:ext cx="133252" cy="133252"/>
            </a:xfrm>
            <a:custGeom>
              <a:rect b="b" l="l" r="r" t="t"/>
              <a:pathLst>
                <a:path extrusionOk="0" fill="none" h="5085" w="5085">
                  <a:moveTo>
                    <a:pt x="1" y="1"/>
                  </a:moveTo>
                  <a:lnTo>
                    <a:pt x="5084" y="1"/>
                  </a:lnTo>
                  <a:lnTo>
                    <a:pt x="5084" y="5084"/>
                  </a:lnTo>
                  <a:lnTo>
                    <a:pt x="1" y="5084"/>
                  </a:lnTo>
                  <a:close/>
                </a:path>
              </a:pathLst>
            </a:custGeom>
            <a:noFill/>
            <a:ln cap="flat" cmpd="sng" w="41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8"/>
            <p:cNvSpPr/>
            <p:nvPr/>
          </p:nvSpPr>
          <p:spPr>
            <a:xfrm>
              <a:off x="6842943" y="337714"/>
              <a:ext cx="8464" cy="1695359"/>
            </a:xfrm>
            <a:custGeom>
              <a:rect b="b" l="l" r="r" t="t"/>
              <a:pathLst>
                <a:path extrusionOk="0" h="64696" w="323">
                  <a:moveTo>
                    <a:pt x="157" y="0"/>
                  </a:moveTo>
                  <a:lnTo>
                    <a:pt x="1" y="64695"/>
                  </a:lnTo>
                  <a:lnTo>
                    <a:pt x="322" y="64695"/>
                  </a:lnTo>
                  <a:lnTo>
                    <a:pt x="157"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4" name="Google Shape;164;p8"/>
          <p:cNvGrpSpPr/>
          <p:nvPr/>
        </p:nvGrpSpPr>
        <p:grpSpPr>
          <a:xfrm>
            <a:off x="2702021" y="3612763"/>
            <a:ext cx="121172" cy="760495"/>
            <a:chOff x="5245196" y="3136513"/>
            <a:chExt cx="121172" cy="760495"/>
          </a:xfrm>
        </p:grpSpPr>
        <p:sp>
          <p:nvSpPr>
            <p:cNvPr id="165" name="Google Shape;165;p8"/>
            <p:cNvSpPr/>
            <p:nvPr/>
          </p:nvSpPr>
          <p:spPr>
            <a:xfrm>
              <a:off x="5245196" y="3775810"/>
              <a:ext cx="121172" cy="121198"/>
            </a:xfrm>
            <a:custGeom>
              <a:rect b="b" l="l" r="r" t="t"/>
              <a:pathLst>
                <a:path extrusionOk="0" h="4625" w="4624">
                  <a:moveTo>
                    <a:pt x="0" y="1"/>
                  </a:moveTo>
                  <a:lnTo>
                    <a:pt x="0" y="4624"/>
                  </a:lnTo>
                  <a:lnTo>
                    <a:pt x="4624" y="4624"/>
                  </a:lnTo>
                  <a:lnTo>
                    <a:pt x="4624"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8"/>
            <p:cNvSpPr/>
            <p:nvPr/>
          </p:nvSpPr>
          <p:spPr>
            <a:xfrm>
              <a:off x="5309007" y="3136513"/>
              <a:ext cx="8464" cy="554288"/>
            </a:xfrm>
            <a:custGeom>
              <a:rect b="b" l="l" r="r" t="t"/>
              <a:pathLst>
                <a:path extrusionOk="0" h="21152" w="323">
                  <a:moveTo>
                    <a:pt x="166" y="1"/>
                  </a:moveTo>
                  <a:lnTo>
                    <a:pt x="0" y="21152"/>
                  </a:lnTo>
                  <a:lnTo>
                    <a:pt x="322" y="21152"/>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7" name="Google Shape;167;p8"/>
          <p:cNvSpPr/>
          <p:nvPr/>
        </p:nvSpPr>
        <p:spPr>
          <a:xfrm>
            <a:off x="5539523" y="4516718"/>
            <a:ext cx="104086" cy="104322"/>
          </a:xfrm>
          <a:custGeom>
            <a:rect b="b" l="l" r="r" t="t"/>
            <a:pathLst>
              <a:path extrusionOk="0" h="3981" w="3972">
                <a:moveTo>
                  <a:pt x="0" y="1"/>
                </a:moveTo>
                <a:lnTo>
                  <a:pt x="0" y="3981"/>
                </a:lnTo>
                <a:lnTo>
                  <a:pt x="3972" y="3981"/>
                </a:lnTo>
                <a:lnTo>
                  <a:pt x="3972"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8"/>
          <p:cNvSpPr/>
          <p:nvPr/>
        </p:nvSpPr>
        <p:spPr>
          <a:xfrm>
            <a:off x="6994217" y="3378784"/>
            <a:ext cx="80476" cy="80476"/>
          </a:xfrm>
          <a:custGeom>
            <a:rect b="b" l="l" r="r" t="t"/>
            <a:pathLst>
              <a:path extrusionOk="0" h="3071" w="3071">
                <a:moveTo>
                  <a:pt x="1" y="1"/>
                </a:moveTo>
                <a:lnTo>
                  <a:pt x="1" y="3071"/>
                </a:lnTo>
                <a:lnTo>
                  <a:pt x="3071" y="3071"/>
                </a:lnTo>
                <a:lnTo>
                  <a:pt x="3071" y="1"/>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69" name="Shape 169"/>
        <p:cNvGrpSpPr/>
        <p:nvPr/>
      </p:nvGrpSpPr>
      <p:grpSpPr>
        <a:xfrm>
          <a:off x="0" y="0"/>
          <a:ext cx="0" cy="0"/>
          <a:chOff x="0" y="0"/>
          <a:chExt cx="0" cy="0"/>
        </a:xfrm>
      </p:grpSpPr>
      <p:sp>
        <p:nvSpPr>
          <p:cNvPr id="170" name="Google Shape;170;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171" name="Google Shape;171;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72" name="Google Shape;172;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73" name="Shape 173"/>
        <p:cNvGrpSpPr/>
        <p:nvPr/>
      </p:nvGrpSpPr>
      <p:grpSpPr>
        <a:xfrm>
          <a:off x="0" y="0"/>
          <a:ext cx="0" cy="0"/>
          <a:chOff x="0" y="0"/>
          <a:chExt cx="0" cy="0"/>
        </a:xfrm>
      </p:grpSpPr>
      <p:sp>
        <p:nvSpPr>
          <p:cNvPr id="174" name="Google Shape;174;p10"/>
          <p:cNvSpPr txBox="1"/>
          <p:nvPr>
            <p:ph type="title"/>
          </p:nvPr>
        </p:nvSpPr>
        <p:spPr>
          <a:xfrm>
            <a:off x="581925" y="3391646"/>
            <a:ext cx="4126500" cy="13212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slideLayout" Target="../slideLayouts/slideLayout22.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23" Type="http://schemas.openxmlformats.org/officeDocument/2006/relationships/theme" Target="../theme/theme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2"/>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1pPr>
            <a:lvl2pPr lvl="1">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2pPr>
            <a:lvl3pPr lvl="2">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3pPr>
            <a:lvl4pPr lvl="3">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4pPr>
            <a:lvl5pPr lvl="4">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5pPr>
            <a:lvl6pPr lvl="5">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6pPr>
            <a:lvl7pPr lvl="6">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7pPr>
            <a:lvl8pPr lvl="7">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8pPr>
            <a:lvl9pPr lvl="8">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lt1"/>
              </a:buClr>
              <a:buSzPts val="1800"/>
              <a:buFont typeface="Maven Pro"/>
              <a:buChar char="●"/>
              <a:defRPr sz="1800">
                <a:solidFill>
                  <a:schemeClr val="lt1"/>
                </a:solidFill>
                <a:latin typeface="Maven Pro"/>
                <a:ea typeface="Maven Pro"/>
                <a:cs typeface="Maven Pro"/>
                <a:sym typeface="Maven Pro"/>
              </a:defRPr>
            </a:lvl1pPr>
            <a:lvl2pPr indent="-317500" lvl="1" marL="9144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2pPr>
            <a:lvl3pPr indent="-317500" lvl="2" marL="13716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3pPr>
            <a:lvl4pPr indent="-317500" lvl="3" marL="18288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4pPr>
            <a:lvl5pPr indent="-317500" lvl="4" marL="22860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5pPr>
            <a:lvl6pPr indent="-317500" lvl="5" marL="27432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6pPr>
            <a:lvl7pPr indent="-317500" lvl="6" marL="32004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7pPr>
            <a:lvl8pPr indent="-317500" lvl="7" marL="36576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8pPr>
            <a:lvl9pPr indent="-317500" lvl="8" marL="4114800">
              <a:lnSpc>
                <a:spcPct val="115000"/>
              </a:lnSpc>
              <a:spcBef>
                <a:spcPts val="1600"/>
              </a:spcBef>
              <a:spcAft>
                <a:spcPts val="1600"/>
              </a:spcAft>
              <a:buClr>
                <a:schemeClr val="lt1"/>
              </a:buClr>
              <a:buSzPts val="1400"/>
              <a:buFont typeface="Maven Pro"/>
              <a:buChar char="■"/>
              <a:defRPr>
                <a:solidFill>
                  <a:schemeClr val="lt1"/>
                </a:solidFill>
                <a:latin typeface="Maven Pro"/>
                <a:ea typeface="Maven Pro"/>
                <a:cs typeface="Maven Pro"/>
                <a:sym typeface="Maven Pro"/>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hyperlink" Target="https://stats.stackexchange.com/questions/278936/word2vec-that-can-distinguish-words-with-different-meanings" TargetMode="External"/><Relationship Id="rId4" Type="http://schemas.openxmlformats.org/officeDocument/2006/relationships/hyperlink" Target="https://stats.stackexchange.com/questions/278936/word2vec-that-can-distinguish-words-with-different-meanings" TargetMode="External"/><Relationship Id="rId5" Type="http://schemas.openxmlformats.org/officeDocument/2006/relationships/hyperlink" Target="https://stats.stackexchange.com/questions/278936/word2vec-that-can-distinguish-words-with-different-meanings"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2.xml"/><Relationship Id="rId3"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2.png"/><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1.png"/><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8.png"/><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png"/><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image" Target="../media/image9.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hyperlink" Target="https://towardsdatascience.com/bert-explained-state-of-the-art-language-model-for-nlp-f8b21a9b6270"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hyperlink" Target="https://docs.google.com/document/d/1wab9E_1q-yAuqAZp_gLWha2672F8h8zKOZxXYxzDP6I/edit?usp=sharing" TargetMode="External"/><Relationship Id="rId4" Type="http://schemas.openxmlformats.org/officeDocument/2006/relationships/hyperlink" Target="https://docs.google.com/document/d/1wab9E_1q-yAuqAZp_gLWha2672F8h8zKOZxXYxzDP6I/edit#"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4.xml"/><Relationship Id="rId3" Type="http://schemas.openxmlformats.org/officeDocument/2006/relationships/image" Target="../media/image3.png"/><Relationship Id="rId4" Type="http://schemas.openxmlformats.org/officeDocument/2006/relationships/image" Target="../media/image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hyperlink" Target="https://scikit-learn.org/stable/modules/generated/sklearn.neighbors.KNeighborsClassifier.html"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hyperlink" Target="https://docs.google.com/document/d/1wab9E_1q-yAuqAZp_gLWha2672F8h8zKOZxXYxzDP6I/edit#"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9.xml"/><Relationship Id="rId3" Type="http://schemas.openxmlformats.org/officeDocument/2006/relationships/image" Target="../media/image6.png"/><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hyperlink" Target="https://www.quora.com/Why-did-Yahoo-Answers-decide-it-would-be-OK-for-multiple-people-to-ask-the-same-question-over-and-over/answer/Udi-Falkson?ch=17&amp;oid=1877415&amp;share=fce89971&amp;srid=hfY0P&amp;target_type=answer" TargetMode="External"/><Relationship Id="rId4" Type="http://schemas.openxmlformats.org/officeDocument/2006/relationships/hyperlink" Target="https://gangw.cs.illinois.edu/quora-www13.pdf"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0.xml"/><Relationship Id="rId3" Type="http://schemas.openxmlformats.org/officeDocument/2006/relationships/image" Target="../media/image1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3.xml"/><Relationship Id="rId3" Type="http://schemas.openxmlformats.org/officeDocument/2006/relationships/image" Target="../media/image1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5.xml"/><Relationship Id="rId3" Type="http://schemas.openxmlformats.org/officeDocument/2006/relationships/image" Target="../media/image1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6.xml"/><Relationship Id="rId3" Type="http://schemas.openxmlformats.org/officeDocument/2006/relationships/image" Target="../media/image3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7.xml"/><Relationship Id="rId3" Type="http://schemas.openxmlformats.org/officeDocument/2006/relationships/image" Target="../media/image2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8.xml"/><Relationship Id="rId3" Type="http://schemas.openxmlformats.org/officeDocument/2006/relationships/image" Target="../media/image2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9.xml"/><Relationship Id="rId3" Type="http://schemas.openxmlformats.org/officeDocument/2006/relationships/image" Target="../media/image2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4.png"/><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2.xml"/><Relationship Id="rId3" Type="http://schemas.openxmlformats.org/officeDocument/2006/relationships/image" Target="../media/image1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3.xml"/><Relationship Id="rId3" Type="http://schemas.openxmlformats.org/officeDocument/2006/relationships/image" Target="../media/image17.png"/><Relationship Id="rId4" Type="http://schemas.openxmlformats.org/officeDocument/2006/relationships/image" Target="../media/image2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4.xml"/><Relationship Id="rId3" Type="http://schemas.openxmlformats.org/officeDocument/2006/relationships/image" Target="../media/image14.png"/><Relationship Id="rId4" Type="http://schemas.openxmlformats.org/officeDocument/2006/relationships/image" Target="../media/image2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5.xml"/><Relationship Id="rId3" Type="http://schemas.openxmlformats.org/officeDocument/2006/relationships/image" Target="../media/image20.png"/><Relationship Id="rId4" Type="http://schemas.openxmlformats.org/officeDocument/2006/relationships/image" Target="../media/image27.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7.xml"/><Relationship Id="rId3" Type="http://schemas.openxmlformats.org/officeDocument/2006/relationships/image" Target="../media/image4.png"/><Relationship Id="rId4" Type="http://schemas.openxmlformats.org/officeDocument/2006/relationships/image" Target="../media/image36.png"/><Relationship Id="rId5" Type="http://schemas.openxmlformats.org/officeDocument/2006/relationships/image" Target="../media/image37.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50.xml"/><Relationship Id="rId3" Type="http://schemas.openxmlformats.org/officeDocument/2006/relationships/image" Target="../media/image19.jp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2.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28.png"/><Relationship Id="rId4" Type="http://schemas.openxmlformats.org/officeDocument/2006/relationships/image" Target="../media/image4.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57.xml"/><Relationship Id="rId3" Type="http://schemas.openxmlformats.org/officeDocument/2006/relationships/comments" Target="../comments/comment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65.xml"/><Relationship Id="rId3" Type="http://schemas.openxmlformats.org/officeDocument/2006/relationships/comments" Target="../comments/commen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70.xml"/><Relationship Id="rId3" Type="http://schemas.openxmlformats.org/officeDocument/2006/relationships/comments" Target="../comments/comment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72.xml"/><Relationship Id="rId3" Type="http://schemas.openxmlformats.org/officeDocument/2006/relationships/hyperlink" Target="http://proceedings.mlr.press/v97/guan19a/guan19a.pdf" TargetMode="External"/><Relationship Id="rId4" Type="http://schemas.openxmlformats.org/officeDocument/2006/relationships/image" Target="../media/image30.png"/><Relationship Id="rId5" Type="http://schemas.openxmlformats.org/officeDocument/2006/relationships/image" Target="../media/image32.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 Id="rId3" Type="http://schemas.openxmlformats.org/officeDocument/2006/relationships/image" Target="../media/image31.png"/><Relationship Id="rId4" Type="http://schemas.openxmlformats.org/officeDocument/2006/relationships/hyperlink" Target="https://www.sciencedirect.com/science/article/pii/S2666920X2100031X#!" TargetMode="Externa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 Id="rId3" Type="http://schemas.openxmlformats.org/officeDocument/2006/relationships/image" Target="../media/image33.png"/><Relationship Id="rId4" Type="http://schemas.openxmlformats.org/officeDocument/2006/relationships/hyperlink" Target="https://www.sciencedirect.com/science/article/pii/S2666920X2100031X#!" TargetMode="Externa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 Id="rId3" Type="http://schemas.openxmlformats.org/officeDocument/2006/relationships/hyperlink" Target="https://arxiv.org/ftp/arxiv/papers/1907/1907.01041.pdf" TargetMode="External"/><Relationship Id="rId4" Type="http://schemas.openxmlformats.org/officeDocument/2006/relationships/image" Target="../media/image29.png"/><Relationship Id="rId5" Type="http://schemas.openxmlformats.org/officeDocument/2006/relationships/image" Target="../media/image38.png"/><Relationship Id="rId6" Type="http://schemas.openxmlformats.org/officeDocument/2006/relationships/image" Target="../media/image40.png"/><Relationship Id="rId7" Type="http://schemas.openxmlformats.org/officeDocument/2006/relationships/image" Target="../media/image39.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77.xml"/><Relationship Id="rId3" Type="http://schemas.openxmlformats.org/officeDocument/2006/relationships/image" Target="../media/image35.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7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png"/><Relationship Id="rId4" Type="http://schemas.openxmlformats.org/officeDocument/2006/relationships/hyperlink" Target="https://towardsdatascience.com/the-quora-question-pair-similarity-problem-3598477af172"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hyperlink" Target="https://towardsdatascience.com/finding-similar-quora-questions-with-bow-tfidf-and-random-forest-c54ad88d1370"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sp>
        <p:nvSpPr>
          <p:cNvPr id="449" name="Google Shape;449;p24"/>
          <p:cNvSpPr txBox="1"/>
          <p:nvPr>
            <p:ph type="ctrTitle"/>
          </p:nvPr>
        </p:nvSpPr>
        <p:spPr>
          <a:xfrm>
            <a:off x="1561650" y="751888"/>
            <a:ext cx="60207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Identifying Quora Question </a:t>
            </a:r>
            <a:r>
              <a:rPr lang="en">
                <a:solidFill>
                  <a:schemeClr val="accent2"/>
                </a:solidFill>
              </a:rPr>
              <a:t>Duplication</a:t>
            </a:r>
            <a:endParaRPr/>
          </a:p>
        </p:txBody>
      </p:sp>
      <p:sp>
        <p:nvSpPr>
          <p:cNvPr id="450" name="Google Shape;450;p24"/>
          <p:cNvSpPr/>
          <p:nvPr/>
        </p:nvSpPr>
        <p:spPr>
          <a:xfrm>
            <a:off x="1917281" y="4715495"/>
            <a:ext cx="121434" cy="121434"/>
          </a:xfrm>
          <a:custGeom>
            <a:rect b="b" l="l" r="r" t="t"/>
            <a:pathLst>
              <a:path extrusionOk="0" h="4634" w="4634">
                <a:moveTo>
                  <a:pt x="1" y="0"/>
                </a:moveTo>
                <a:lnTo>
                  <a:pt x="1" y="4633"/>
                </a:lnTo>
                <a:lnTo>
                  <a:pt x="4634" y="4633"/>
                </a:lnTo>
                <a:lnTo>
                  <a:pt x="4634" y="0"/>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24"/>
          <p:cNvSpPr/>
          <p:nvPr/>
        </p:nvSpPr>
        <p:spPr>
          <a:xfrm>
            <a:off x="7047944" y="3537816"/>
            <a:ext cx="57834" cy="57834"/>
          </a:xfrm>
          <a:custGeom>
            <a:rect b="b" l="l" r="r" t="t"/>
            <a:pathLst>
              <a:path extrusionOk="0" fill="none" h="2207" w="2207">
                <a:moveTo>
                  <a:pt x="0" y="1"/>
                </a:moveTo>
                <a:lnTo>
                  <a:pt x="2206" y="1"/>
                </a:lnTo>
                <a:lnTo>
                  <a:pt x="2206" y="2207"/>
                </a:lnTo>
                <a:lnTo>
                  <a:pt x="0" y="2207"/>
                </a:lnTo>
                <a:close/>
              </a:path>
            </a:pathLst>
          </a:custGeom>
          <a:noFill/>
          <a:ln cap="flat" cmpd="sng" w="1375">
            <a:solidFill>
              <a:srgbClr val="E898A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24"/>
          <p:cNvSpPr/>
          <p:nvPr/>
        </p:nvSpPr>
        <p:spPr>
          <a:xfrm>
            <a:off x="2307882" y="3002386"/>
            <a:ext cx="104086" cy="104322"/>
          </a:xfrm>
          <a:custGeom>
            <a:rect b="b" l="l" r="r" t="t"/>
            <a:pathLst>
              <a:path extrusionOk="0" fill="none" h="3981" w="3972">
                <a:moveTo>
                  <a:pt x="1" y="1"/>
                </a:moveTo>
                <a:lnTo>
                  <a:pt x="3972" y="1"/>
                </a:lnTo>
                <a:lnTo>
                  <a:pt x="3972" y="3981"/>
                </a:lnTo>
                <a:lnTo>
                  <a:pt x="1" y="3981"/>
                </a:lnTo>
                <a:close/>
              </a:path>
            </a:pathLst>
          </a:custGeom>
          <a:noFill/>
          <a:ln cap="flat" cmpd="sng" w="2975">
            <a:solidFill>
              <a:srgbClr val="00CFC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24"/>
          <p:cNvSpPr/>
          <p:nvPr/>
        </p:nvSpPr>
        <p:spPr>
          <a:xfrm>
            <a:off x="6293004" y="835609"/>
            <a:ext cx="80476" cy="80476"/>
          </a:xfrm>
          <a:custGeom>
            <a:rect b="b" l="l" r="r" t="t"/>
            <a:pathLst>
              <a:path extrusionOk="0" h="3071" w="3071">
                <a:moveTo>
                  <a:pt x="1" y="1"/>
                </a:moveTo>
                <a:lnTo>
                  <a:pt x="1" y="3071"/>
                </a:lnTo>
                <a:lnTo>
                  <a:pt x="3071" y="3071"/>
                </a:lnTo>
                <a:lnTo>
                  <a:pt x="3071" y="1"/>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24"/>
          <p:cNvSpPr/>
          <p:nvPr/>
        </p:nvSpPr>
        <p:spPr>
          <a:xfrm>
            <a:off x="5969504" y="3118803"/>
            <a:ext cx="119993" cy="119966"/>
          </a:xfrm>
          <a:custGeom>
            <a:rect b="b" l="l" r="r" t="t"/>
            <a:pathLst>
              <a:path extrusionOk="0" h="4578" w="4579">
                <a:moveTo>
                  <a:pt x="1" y="0"/>
                </a:moveTo>
                <a:lnTo>
                  <a:pt x="1" y="4578"/>
                </a:lnTo>
                <a:lnTo>
                  <a:pt x="4578" y="4578"/>
                </a:lnTo>
                <a:lnTo>
                  <a:pt x="457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24"/>
          <p:cNvSpPr/>
          <p:nvPr/>
        </p:nvSpPr>
        <p:spPr>
          <a:xfrm>
            <a:off x="2924242" y="4302208"/>
            <a:ext cx="119993" cy="119993"/>
          </a:xfrm>
          <a:custGeom>
            <a:rect b="b" l="l" r="r" t="t"/>
            <a:pathLst>
              <a:path extrusionOk="0" h="4579" w="4579">
                <a:moveTo>
                  <a:pt x="0" y="1"/>
                </a:moveTo>
                <a:lnTo>
                  <a:pt x="0" y="4578"/>
                </a:lnTo>
                <a:lnTo>
                  <a:pt x="4578" y="4578"/>
                </a:lnTo>
                <a:lnTo>
                  <a:pt x="4578" y="1"/>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6" name="Google Shape;456;p24"/>
          <p:cNvGrpSpPr/>
          <p:nvPr/>
        </p:nvGrpSpPr>
        <p:grpSpPr>
          <a:xfrm>
            <a:off x="6232314" y="3696331"/>
            <a:ext cx="121434" cy="1073147"/>
            <a:chOff x="6232314" y="3696331"/>
            <a:chExt cx="121434" cy="1073147"/>
          </a:xfrm>
        </p:grpSpPr>
        <p:sp>
          <p:nvSpPr>
            <p:cNvPr id="457" name="Google Shape;457;p24"/>
            <p:cNvSpPr/>
            <p:nvPr/>
          </p:nvSpPr>
          <p:spPr>
            <a:xfrm>
              <a:off x="6232314" y="4648280"/>
              <a:ext cx="121434" cy="121198"/>
            </a:xfrm>
            <a:custGeom>
              <a:rect b="b" l="l" r="r" t="t"/>
              <a:pathLst>
                <a:path extrusionOk="0" h="4625" w="4634">
                  <a:moveTo>
                    <a:pt x="0" y="1"/>
                  </a:moveTo>
                  <a:lnTo>
                    <a:pt x="0" y="4624"/>
                  </a:lnTo>
                  <a:lnTo>
                    <a:pt x="4633" y="4624"/>
                  </a:lnTo>
                  <a:lnTo>
                    <a:pt x="4633"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24"/>
            <p:cNvSpPr/>
            <p:nvPr/>
          </p:nvSpPr>
          <p:spPr>
            <a:xfrm>
              <a:off x="6288681" y="3696331"/>
              <a:ext cx="8700" cy="872731"/>
            </a:xfrm>
            <a:custGeom>
              <a:rect b="b" l="l" r="r" t="t"/>
              <a:pathLst>
                <a:path extrusionOk="0" h="33304" w="332">
                  <a:moveTo>
                    <a:pt x="166" y="0"/>
                  </a:moveTo>
                  <a:lnTo>
                    <a:pt x="0" y="33304"/>
                  </a:lnTo>
                  <a:lnTo>
                    <a:pt x="331" y="33304"/>
                  </a:lnTo>
                  <a:lnTo>
                    <a:pt x="16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9" name="Google Shape;459;p24"/>
          <p:cNvGrpSpPr/>
          <p:nvPr/>
        </p:nvGrpSpPr>
        <p:grpSpPr>
          <a:xfrm>
            <a:off x="6780548" y="337714"/>
            <a:ext cx="133252" cy="1952377"/>
            <a:chOff x="6780548" y="337714"/>
            <a:chExt cx="133252" cy="1952377"/>
          </a:xfrm>
        </p:grpSpPr>
        <p:sp>
          <p:nvSpPr>
            <p:cNvPr id="460" name="Google Shape;460;p24"/>
            <p:cNvSpPr/>
            <p:nvPr/>
          </p:nvSpPr>
          <p:spPr>
            <a:xfrm>
              <a:off x="6780548" y="2156839"/>
              <a:ext cx="133252" cy="133252"/>
            </a:xfrm>
            <a:custGeom>
              <a:rect b="b" l="l" r="r" t="t"/>
              <a:pathLst>
                <a:path extrusionOk="0" fill="none" h="5085" w="5085">
                  <a:moveTo>
                    <a:pt x="1" y="1"/>
                  </a:moveTo>
                  <a:lnTo>
                    <a:pt x="5084" y="1"/>
                  </a:lnTo>
                  <a:lnTo>
                    <a:pt x="5084" y="5084"/>
                  </a:lnTo>
                  <a:lnTo>
                    <a:pt x="1" y="5084"/>
                  </a:lnTo>
                  <a:close/>
                </a:path>
              </a:pathLst>
            </a:custGeom>
            <a:noFill/>
            <a:ln cap="flat" cmpd="sng" w="41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24"/>
            <p:cNvSpPr/>
            <p:nvPr/>
          </p:nvSpPr>
          <p:spPr>
            <a:xfrm>
              <a:off x="6842943" y="337714"/>
              <a:ext cx="8464" cy="1695359"/>
            </a:xfrm>
            <a:custGeom>
              <a:rect b="b" l="l" r="r" t="t"/>
              <a:pathLst>
                <a:path extrusionOk="0" h="64696" w="323">
                  <a:moveTo>
                    <a:pt x="157" y="0"/>
                  </a:moveTo>
                  <a:lnTo>
                    <a:pt x="1" y="64695"/>
                  </a:lnTo>
                  <a:lnTo>
                    <a:pt x="322" y="64695"/>
                  </a:lnTo>
                  <a:lnTo>
                    <a:pt x="157"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2" name="Google Shape;462;p24"/>
          <p:cNvGrpSpPr/>
          <p:nvPr/>
        </p:nvGrpSpPr>
        <p:grpSpPr>
          <a:xfrm>
            <a:off x="1608717" y="1280046"/>
            <a:ext cx="199237" cy="2828935"/>
            <a:chOff x="1608717" y="1280046"/>
            <a:chExt cx="199237" cy="2828935"/>
          </a:xfrm>
        </p:grpSpPr>
        <p:sp>
          <p:nvSpPr>
            <p:cNvPr id="463" name="Google Shape;463;p24"/>
            <p:cNvSpPr/>
            <p:nvPr/>
          </p:nvSpPr>
          <p:spPr>
            <a:xfrm>
              <a:off x="1608717" y="3909744"/>
              <a:ext cx="199237" cy="199237"/>
            </a:xfrm>
            <a:custGeom>
              <a:rect b="b" l="l" r="r" t="t"/>
              <a:pathLst>
                <a:path extrusionOk="0" h="7603" w="7603">
                  <a:moveTo>
                    <a:pt x="0" y="1"/>
                  </a:moveTo>
                  <a:lnTo>
                    <a:pt x="0" y="7602"/>
                  </a:lnTo>
                  <a:lnTo>
                    <a:pt x="7602" y="7602"/>
                  </a:lnTo>
                  <a:lnTo>
                    <a:pt x="7602"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24"/>
            <p:cNvSpPr/>
            <p:nvPr/>
          </p:nvSpPr>
          <p:spPr>
            <a:xfrm>
              <a:off x="1656175" y="3269477"/>
              <a:ext cx="104086" cy="104086"/>
            </a:xfrm>
            <a:custGeom>
              <a:rect b="b" l="l" r="r" t="t"/>
              <a:pathLst>
                <a:path extrusionOk="0" h="3972" w="3972">
                  <a:moveTo>
                    <a:pt x="0" y="1"/>
                  </a:moveTo>
                  <a:lnTo>
                    <a:pt x="0" y="3972"/>
                  </a:lnTo>
                  <a:lnTo>
                    <a:pt x="3971" y="3972"/>
                  </a:lnTo>
                  <a:lnTo>
                    <a:pt x="3971"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24"/>
            <p:cNvSpPr/>
            <p:nvPr/>
          </p:nvSpPr>
          <p:spPr>
            <a:xfrm>
              <a:off x="1704104" y="1280046"/>
              <a:ext cx="8464" cy="1794099"/>
            </a:xfrm>
            <a:custGeom>
              <a:rect b="b" l="l" r="r" t="t"/>
              <a:pathLst>
                <a:path extrusionOk="0" h="68464" w="323">
                  <a:moveTo>
                    <a:pt x="157" y="0"/>
                  </a:moveTo>
                  <a:lnTo>
                    <a:pt x="0" y="68464"/>
                  </a:lnTo>
                  <a:lnTo>
                    <a:pt x="322" y="68464"/>
                  </a:lnTo>
                  <a:lnTo>
                    <a:pt x="157"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6" name="Google Shape;466;p24"/>
          <p:cNvSpPr/>
          <p:nvPr/>
        </p:nvSpPr>
        <p:spPr>
          <a:xfrm>
            <a:off x="2355692" y="3696328"/>
            <a:ext cx="8464" cy="2519663"/>
          </a:xfrm>
          <a:custGeom>
            <a:rect b="b" l="l" r="r" t="t"/>
            <a:pathLst>
              <a:path extrusionOk="0" h="96152" w="323">
                <a:moveTo>
                  <a:pt x="166" y="1"/>
                </a:moveTo>
                <a:lnTo>
                  <a:pt x="1" y="96151"/>
                </a:lnTo>
                <a:lnTo>
                  <a:pt x="322" y="96151"/>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24"/>
          <p:cNvSpPr/>
          <p:nvPr/>
        </p:nvSpPr>
        <p:spPr>
          <a:xfrm>
            <a:off x="7446601" y="3454956"/>
            <a:ext cx="8464" cy="1689096"/>
          </a:xfrm>
          <a:custGeom>
            <a:rect b="b" l="l" r="r" t="t"/>
            <a:pathLst>
              <a:path extrusionOk="0" h="64457" w="323">
                <a:moveTo>
                  <a:pt x="157" y="1"/>
                </a:moveTo>
                <a:lnTo>
                  <a:pt x="0" y="64456"/>
                </a:lnTo>
                <a:lnTo>
                  <a:pt x="322" y="64456"/>
                </a:lnTo>
                <a:lnTo>
                  <a:pt x="157"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8" name="Google Shape;468;p24"/>
          <p:cNvGrpSpPr/>
          <p:nvPr/>
        </p:nvGrpSpPr>
        <p:grpSpPr>
          <a:xfrm>
            <a:off x="8008096" y="2108910"/>
            <a:ext cx="199001" cy="2139769"/>
            <a:chOff x="8008096" y="2108910"/>
            <a:chExt cx="199001" cy="2139769"/>
          </a:xfrm>
        </p:grpSpPr>
        <p:sp>
          <p:nvSpPr>
            <p:cNvPr id="469" name="Google Shape;469;p24"/>
            <p:cNvSpPr/>
            <p:nvPr/>
          </p:nvSpPr>
          <p:spPr>
            <a:xfrm>
              <a:off x="8008096" y="4049705"/>
              <a:ext cx="199001" cy="198975"/>
            </a:xfrm>
            <a:custGeom>
              <a:rect b="b" l="l" r="r" t="t"/>
              <a:pathLst>
                <a:path extrusionOk="0" h="7593" w="7594">
                  <a:moveTo>
                    <a:pt x="1" y="0"/>
                  </a:moveTo>
                  <a:lnTo>
                    <a:pt x="1" y="7593"/>
                  </a:lnTo>
                  <a:lnTo>
                    <a:pt x="7593" y="7593"/>
                  </a:lnTo>
                  <a:lnTo>
                    <a:pt x="7593" y="0"/>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24"/>
            <p:cNvSpPr/>
            <p:nvPr/>
          </p:nvSpPr>
          <p:spPr>
            <a:xfrm>
              <a:off x="8103246" y="2108910"/>
              <a:ext cx="8464" cy="1793863"/>
            </a:xfrm>
            <a:custGeom>
              <a:rect b="b" l="l" r="r" t="t"/>
              <a:pathLst>
                <a:path extrusionOk="0" h="68455" w="323">
                  <a:moveTo>
                    <a:pt x="166" y="1"/>
                  </a:moveTo>
                  <a:lnTo>
                    <a:pt x="0" y="68455"/>
                  </a:lnTo>
                  <a:lnTo>
                    <a:pt x="322" y="68455"/>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1" name="Google Shape;471;p24"/>
          <p:cNvGrpSpPr/>
          <p:nvPr/>
        </p:nvGrpSpPr>
        <p:grpSpPr>
          <a:xfrm>
            <a:off x="4472500" y="3928605"/>
            <a:ext cx="199001" cy="867198"/>
            <a:chOff x="4475150" y="4052605"/>
            <a:chExt cx="199001" cy="867198"/>
          </a:xfrm>
        </p:grpSpPr>
        <p:sp>
          <p:nvSpPr>
            <p:cNvPr id="472" name="Google Shape;472;p24"/>
            <p:cNvSpPr/>
            <p:nvPr/>
          </p:nvSpPr>
          <p:spPr>
            <a:xfrm>
              <a:off x="4475150" y="4052605"/>
              <a:ext cx="199001" cy="220121"/>
            </a:xfrm>
            <a:custGeom>
              <a:rect b="b" l="l" r="r" t="t"/>
              <a:pathLst>
                <a:path extrusionOk="0" h="7593" w="7594">
                  <a:moveTo>
                    <a:pt x="1" y="0"/>
                  </a:moveTo>
                  <a:lnTo>
                    <a:pt x="1" y="7593"/>
                  </a:lnTo>
                  <a:lnTo>
                    <a:pt x="7593" y="7593"/>
                  </a:lnTo>
                  <a:lnTo>
                    <a:pt x="7593" y="0"/>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24"/>
            <p:cNvSpPr/>
            <p:nvPr/>
          </p:nvSpPr>
          <p:spPr>
            <a:xfrm>
              <a:off x="4522600" y="4494201"/>
              <a:ext cx="104095" cy="115148"/>
            </a:xfrm>
            <a:custGeom>
              <a:rect b="b" l="l" r="r" t="t"/>
              <a:pathLst>
                <a:path extrusionOk="0" h="7593" w="7594">
                  <a:moveTo>
                    <a:pt x="1" y="0"/>
                  </a:moveTo>
                  <a:lnTo>
                    <a:pt x="1" y="7593"/>
                  </a:lnTo>
                  <a:lnTo>
                    <a:pt x="7593" y="7593"/>
                  </a:lnTo>
                  <a:lnTo>
                    <a:pt x="7593" y="0"/>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24"/>
            <p:cNvSpPr/>
            <p:nvPr/>
          </p:nvSpPr>
          <p:spPr>
            <a:xfrm>
              <a:off x="4534403" y="4830814"/>
              <a:ext cx="80477" cy="88990"/>
            </a:xfrm>
            <a:custGeom>
              <a:rect b="b" l="l" r="r" t="t"/>
              <a:pathLst>
                <a:path extrusionOk="0" h="7593" w="7594">
                  <a:moveTo>
                    <a:pt x="1" y="0"/>
                  </a:moveTo>
                  <a:lnTo>
                    <a:pt x="1" y="7593"/>
                  </a:lnTo>
                  <a:lnTo>
                    <a:pt x="7593" y="7593"/>
                  </a:lnTo>
                  <a:lnTo>
                    <a:pt x="7593" y="0"/>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5" name="Google Shape;475;p24"/>
          <p:cNvSpPr txBox="1"/>
          <p:nvPr>
            <p:ph idx="1" type="subTitle"/>
          </p:nvPr>
        </p:nvSpPr>
        <p:spPr>
          <a:xfrm>
            <a:off x="2924250" y="2804520"/>
            <a:ext cx="3295500" cy="205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Team members:</a:t>
            </a:r>
            <a:endParaRPr/>
          </a:p>
          <a:p>
            <a:pPr indent="-330200" lvl="0" marL="457200" rtl="0" algn="l">
              <a:spcBef>
                <a:spcPts val="0"/>
              </a:spcBef>
              <a:spcAft>
                <a:spcPts val="0"/>
              </a:spcAft>
              <a:buSzPts val="1600"/>
              <a:buChar char="-"/>
            </a:pPr>
            <a:r>
              <a:rPr lang="en" sz="1600"/>
              <a:t>Desmond To Cie Hong</a:t>
            </a:r>
            <a:endParaRPr sz="1600"/>
          </a:p>
          <a:p>
            <a:pPr indent="-330200" lvl="0" marL="457200" rtl="0" algn="l">
              <a:spcBef>
                <a:spcPts val="0"/>
              </a:spcBef>
              <a:spcAft>
                <a:spcPts val="0"/>
              </a:spcAft>
              <a:buSzPts val="1600"/>
              <a:buChar char="-"/>
            </a:pPr>
            <a:r>
              <a:rPr lang="en" sz="1600"/>
              <a:t>Xing Zheng</a:t>
            </a:r>
            <a:endParaRPr sz="1600"/>
          </a:p>
          <a:p>
            <a:pPr indent="-330200" lvl="0" marL="457200" rtl="0" algn="l">
              <a:spcBef>
                <a:spcPts val="0"/>
              </a:spcBef>
              <a:spcAft>
                <a:spcPts val="0"/>
              </a:spcAft>
              <a:buSzPts val="1600"/>
              <a:buChar char="-"/>
            </a:pPr>
            <a:r>
              <a:rPr lang="en" sz="1600"/>
              <a:t>Chi Sern</a:t>
            </a:r>
            <a:endParaRPr sz="1600"/>
          </a:p>
          <a:p>
            <a:pPr indent="-330200" lvl="0" marL="457200" rtl="0" algn="l">
              <a:spcBef>
                <a:spcPts val="0"/>
              </a:spcBef>
              <a:spcAft>
                <a:spcPts val="0"/>
              </a:spcAft>
              <a:buSzPts val="1600"/>
              <a:buChar char="-"/>
            </a:pPr>
            <a:r>
              <a:rPr lang="en" sz="1600"/>
              <a:t>Gordon Yit Hongyao</a:t>
            </a:r>
            <a:endParaRPr sz="1600"/>
          </a:p>
          <a:p>
            <a:pPr indent="-330200" lvl="0" marL="457200" rtl="0" algn="l">
              <a:spcBef>
                <a:spcPts val="0"/>
              </a:spcBef>
              <a:spcAft>
                <a:spcPts val="0"/>
              </a:spcAft>
              <a:buSzPts val="1600"/>
              <a:buChar char="-"/>
            </a:pPr>
            <a:r>
              <a:rPr lang="en" sz="1600"/>
              <a:t>Pua Li Xue</a:t>
            </a:r>
            <a:endParaRPr sz="1600"/>
          </a:p>
          <a:p>
            <a:pPr indent="-330200" lvl="0" marL="457200" rtl="0" algn="l">
              <a:spcBef>
                <a:spcPts val="0"/>
              </a:spcBef>
              <a:spcAft>
                <a:spcPts val="0"/>
              </a:spcAft>
              <a:buSzPts val="1600"/>
              <a:buChar char="-"/>
            </a:pPr>
            <a:r>
              <a:rPr lang="en" sz="1600"/>
              <a:t>Wee Han</a:t>
            </a:r>
            <a:endParaRPr sz="16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449"/>
                                        </p:tgtEl>
                                        <p:attrNameLst>
                                          <p:attrName>style.visibility</p:attrName>
                                        </p:attrNameLst>
                                      </p:cBhvr>
                                      <p:to>
                                        <p:strVal val="visible"/>
                                      </p:to>
                                    </p:set>
                                    <p:animEffect filter="fade" transition="in">
                                      <p:cBhvr>
                                        <p:cTn dur="1000"/>
                                        <p:tgtEl>
                                          <p:spTgt spid="449"/>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475"/>
                                        </p:tgtEl>
                                        <p:attrNameLst>
                                          <p:attrName>style.visibility</p:attrName>
                                        </p:attrNameLst>
                                      </p:cBhvr>
                                      <p:to>
                                        <p:strVal val="visible"/>
                                      </p:to>
                                    </p:set>
                                    <p:animEffect filter="fade" transition="in">
                                      <p:cBhvr>
                                        <p:cTn dur="1000"/>
                                        <p:tgtEl>
                                          <p:spTgt spid="47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0" name="Shape 550"/>
        <p:cNvGrpSpPr/>
        <p:nvPr/>
      </p:nvGrpSpPr>
      <p:grpSpPr>
        <a:xfrm>
          <a:off x="0" y="0"/>
          <a:ext cx="0" cy="0"/>
          <a:chOff x="0" y="0"/>
          <a:chExt cx="0" cy="0"/>
        </a:xfrm>
      </p:grpSpPr>
      <p:sp>
        <p:nvSpPr>
          <p:cNvPr id="551" name="Google Shape;551;p33"/>
          <p:cNvSpPr txBox="1"/>
          <p:nvPr>
            <p:ph idx="1" type="body"/>
          </p:nvPr>
        </p:nvSpPr>
        <p:spPr>
          <a:xfrm>
            <a:off x="618825" y="1077450"/>
            <a:ext cx="7878300" cy="1055100"/>
          </a:xfrm>
          <a:prstGeom prst="rect">
            <a:avLst/>
          </a:prstGeom>
        </p:spPr>
        <p:txBody>
          <a:bodyPr anchorCtr="0" anchor="t" bIns="91425" lIns="91425" spcFirstLastPara="1" rIns="91425" wrap="square" tIns="91425">
            <a:noAutofit/>
          </a:bodyPr>
          <a:lstStyle/>
          <a:p>
            <a:pPr indent="-323850" lvl="0" marL="457200" rtl="0" algn="l">
              <a:lnSpc>
                <a:spcPct val="115000"/>
              </a:lnSpc>
              <a:spcBef>
                <a:spcPts val="0"/>
              </a:spcBef>
              <a:spcAft>
                <a:spcPts val="0"/>
              </a:spcAft>
              <a:buSzPts val="1500"/>
              <a:buChar char="-"/>
            </a:pPr>
            <a:r>
              <a:rPr lang="en" sz="1500"/>
              <a:t>Word2Vec generates embeddings after taking into account the semantic meaning of words and sentences. </a:t>
            </a:r>
            <a:endParaRPr sz="2200"/>
          </a:p>
        </p:txBody>
      </p:sp>
      <p:sp>
        <p:nvSpPr>
          <p:cNvPr id="552" name="Google Shape;552;p33"/>
          <p:cNvSpPr txBox="1"/>
          <p:nvPr>
            <p:ph type="ctrTitle"/>
          </p:nvPr>
        </p:nvSpPr>
        <p:spPr>
          <a:xfrm>
            <a:off x="618825" y="411675"/>
            <a:ext cx="78783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Attempt 3: Word2Vec ↗</a:t>
            </a:r>
            <a:endParaRPr/>
          </a:p>
        </p:txBody>
      </p:sp>
      <p:sp>
        <p:nvSpPr>
          <p:cNvPr id="553" name="Google Shape;553;p33"/>
          <p:cNvSpPr txBox="1"/>
          <p:nvPr/>
        </p:nvSpPr>
        <p:spPr>
          <a:xfrm>
            <a:off x="4532100" y="4789500"/>
            <a:ext cx="46200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lt1"/>
                </a:solidFill>
                <a:latin typeface="Maven Pro"/>
                <a:ea typeface="Maven Pro"/>
                <a:cs typeface="Maven Pro"/>
                <a:sym typeface="Maven Pro"/>
              </a:rPr>
              <a:t>Reference: </a:t>
            </a:r>
            <a:r>
              <a:rPr lang="en" sz="1100" u="sng">
                <a:solidFill>
                  <a:schemeClr val="hlink"/>
                </a:solidFill>
                <a:latin typeface="Maven Pro"/>
                <a:ea typeface="Maven Pro"/>
                <a:cs typeface="Maven Pro"/>
                <a:sym typeface="Maven Pro"/>
                <a:hlinkClick r:id="rId3"/>
              </a:rPr>
              <a:t>Word2Vec struggles to </a:t>
            </a:r>
            <a:r>
              <a:rPr lang="en" sz="1100" u="sng">
                <a:solidFill>
                  <a:schemeClr val="hlink"/>
                </a:solidFill>
                <a:latin typeface="Maven Pro"/>
                <a:ea typeface="Maven Pro"/>
                <a:cs typeface="Maven Pro"/>
                <a:sym typeface="Maven Pro"/>
                <a:hlinkClick r:id="rId4"/>
              </a:rPr>
              <a:t>handle</a:t>
            </a:r>
            <a:r>
              <a:rPr lang="en" sz="1100" u="sng">
                <a:solidFill>
                  <a:schemeClr val="hlink"/>
                </a:solidFill>
                <a:latin typeface="Maven Pro"/>
                <a:ea typeface="Maven Pro"/>
                <a:cs typeface="Maven Pro"/>
                <a:sym typeface="Maven Pro"/>
                <a:hlinkClick r:id="rId5"/>
              </a:rPr>
              <a:t> polysemy and homonymy</a:t>
            </a:r>
            <a:endParaRPr sz="1100">
              <a:solidFill>
                <a:schemeClr val="lt1"/>
              </a:solidFill>
              <a:latin typeface="Maven Pro"/>
              <a:ea typeface="Maven Pro"/>
              <a:cs typeface="Maven Pro"/>
              <a:sym typeface="Maven Pro"/>
            </a:endParaRPr>
          </a:p>
        </p:txBody>
      </p:sp>
      <p:sp>
        <p:nvSpPr>
          <p:cNvPr id="554" name="Google Shape;554;p33"/>
          <p:cNvSpPr txBox="1"/>
          <p:nvPr/>
        </p:nvSpPr>
        <p:spPr>
          <a:xfrm>
            <a:off x="618825" y="1997850"/>
            <a:ext cx="8530200" cy="1212000"/>
          </a:xfrm>
          <a:prstGeom prst="rect">
            <a:avLst/>
          </a:prstGeom>
          <a:noFill/>
          <a:ln>
            <a:noFill/>
          </a:ln>
        </p:spPr>
        <p:txBody>
          <a:bodyPr anchorCtr="0" anchor="t" bIns="91425" lIns="91425" spcFirstLastPara="1" rIns="91425" wrap="square" tIns="91425">
            <a:spAutoFit/>
          </a:bodyPr>
          <a:lstStyle/>
          <a:p>
            <a:pPr indent="-323850" lvl="0" marL="457200" rtl="0" algn="l">
              <a:lnSpc>
                <a:spcPct val="115000"/>
              </a:lnSpc>
              <a:spcBef>
                <a:spcPts val="0"/>
              </a:spcBef>
              <a:spcAft>
                <a:spcPts val="0"/>
              </a:spcAft>
              <a:buClr>
                <a:schemeClr val="lt1"/>
              </a:buClr>
              <a:buSzPts val="1500"/>
              <a:buFont typeface="Maven Pro"/>
              <a:buChar char="-"/>
            </a:pPr>
            <a:r>
              <a:rPr lang="en" sz="1500">
                <a:solidFill>
                  <a:schemeClr val="lt1"/>
                </a:solidFill>
                <a:latin typeface="Maven Pro"/>
                <a:ea typeface="Maven Pro"/>
                <a:cs typeface="Maven Pro"/>
                <a:sym typeface="Maven Pro"/>
              </a:rPr>
              <a:t>Disadvantages</a:t>
            </a:r>
            <a:r>
              <a:rPr lang="en" sz="1500">
                <a:solidFill>
                  <a:schemeClr val="lt1"/>
                </a:solidFill>
                <a:latin typeface="Maven Pro"/>
                <a:ea typeface="Maven Pro"/>
                <a:cs typeface="Maven Pro"/>
                <a:sym typeface="Maven Pro"/>
              </a:rPr>
              <a:t>:</a:t>
            </a:r>
            <a:endParaRPr sz="1500">
              <a:solidFill>
                <a:schemeClr val="lt1"/>
              </a:solidFill>
              <a:latin typeface="Maven Pro"/>
              <a:ea typeface="Maven Pro"/>
              <a:cs typeface="Maven Pro"/>
              <a:sym typeface="Maven Pro"/>
            </a:endParaRPr>
          </a:p>
          <a:p>
            <a:pPr indent="-323850" lvl="1" marL="1371600" rtl="0" algn="l">
              <a:lnSpc>
                <a:spcPct val="115000"/>
              </a:lnSpc>
              <a:spcBef>
                <a:spcPts val="0"/>
              </a:spcBef>
              <a:spcAft>
                <a:spcPts val="0"/>
              </a:spcAft>
              <a:buClr>
                <a:schemeClr val="lt1"/>
              </a:buClr>
              <a:buSzPts val="1500"/>
              <a:buFont typeface="Maven Pro"/>
              <a:buChar char="-"/>
            </a:pPr>
            <a:r>
              <a:rPr lang="en" sz="1500">
                <a:solidFill>
                  <a:schemeClr val="lt1"/>
                </a:solidFill>
                <a:latin typeface="Maven Pro"/>
                <a:ea typeface="Maven Pro"/>
                <a:cs typeface="Maven Pro"/>
                <a:sym typeface="Maven Pro"/>
              </a:rPr>
              <a:t>same embedding for the same word in different contexts. </a:t>
            </a:r>
            <a:endParaRPr sz="1500">
              <a:solidFill>
                <a:schemeClr val="lt1"/>
              </a:solidFill>
              <a:latin typeface="Maven Pro"/>
              <a:ea typeface="Maven Pro"/>
              <a:cs typeface="Maven Pro"/>
              <a:sym typeface="Maven Pro"/>
            </a:endParaRPr>
          </a:p>
          <a:p>
            <a:pPr indent="-323850" lvl="1" marL="1371600" rtl="0" algn="l">
              <a:lnSpc>
                <a:spcPct val="115000"/>
              </a:lnSpc>
              <a:spcBef>
                <a:spcPts val="0"/>
              </a:spcBef>
              <a:spcAft>
                <a:spcPts val="0"/>
              </a:spcAft>
              <a:buClr>
                <a:schemeClr val="lt1"/>
              </a:buClr>
              <a:buSzPts val="1500"/>
              <a:buFont typeface="Maven Pro"/>
              <a:buChar char="-"/>
            </a:pPr>
            <a:r>
              <a:rPr lang="en" sz="1500">
                <a:solidFill>
                  <a:schemeClr val="lt1"/>
                </a:solidFill>
                <a:latin typeface="Maven Pro"/>
                <a:ea typeface="Maven Pro"/>
                <a:cs typeface="Maven Pro"/>
                <a:sym typeface="Maven Pro"/>
              </a:rPr>
              <a:t>E.g. “which bank is the best to go to?” &amp;“which river bank is the best to visit?” may have very similar embeddings and be classified as duplicates.</a:t>
            </a:r>
            <a:endParaRPr>
              <a:latin typeface="Maven Pro"/>
              <a:ea typeface="Maven Pro"/>
              <a:cs typeface="Maven Pro"/>
              <a:sym typeface="Maven Pr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552"/>
                                        </p:tgtEl>
                                        <p:attrNameLst>
                                          <p:attrName>style.visibility</p:attrName>
                                        </p:attrNameLst>
                                      </p:cBhvr>
                                      <p:to>
                                        <p:strVal val="visible"/>
                                      </p:to>
                                    </p:set>
                                    <p:animEffect filter="fade" transition="in">
                                      <p:cBhvr>
                                        <p:cTn dur="1000"/>
                                        <p:tgtEl>
                                          <p:spTgt spid="55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1"/>
                                        </p:tgtEl>
                                        <p:attrNameLst>
                                          <p:attrName>style.visibility</p:attrName>
                                        </p:attrNameLst>
                                      </p:cBhvr>
                                      <p:to>
                                        <p:strVal val="visible"/>
                                      </p:to>
                                    </p:set>
                                    <p:animEffect filter="fade" transition="in">
                                      <p:cBhvr>
                                        <p:cTn dur="1000"/>
                                        <p:tgtEl>
                                          <p:spTgt spid="55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4"/>
                                        </p:tgtEl>
                                        <p:attrNameLst>
                                          <p:attrName>style.visibility</p:attrName>
                                        </p:attrNameLst>
                                      </p:cBhvr>
                                      <p:to>
                                        <p:strVal val="visible"/>
                                      </p:to>
                                    </p:set>
                                    <p:animEffect filter="fade" transition="in">
                                      <p:cBhvr>
                                        <p:cTn dur="1000"/>
                                        <p:tgtEl>
                                          <p:spTgt spid="554"/>
                                        </p:tgtEl>
                                      </p:cBhvr>
                                    </p:animEffect>
                                  </p:childTnLst>
                                </p:cTn>
                              </p:par>
                              <p:par>
                                <p:cTn fill="hold" nodeType="withEffect" presetClass="entr" presetID="10" presetSubtype="0">
                                  <p:stCondLst>
                                    <p:cond delay="0"/>
                                  </p:stCondLst>
                                  <p:childTnLst>
                                    <p:set>
                                      <p:cBhvr>
                                        <p:cTn dur="1" fill="hold">
                                          <p:stCondLst>
                                            <p:cond delay="0"/>
                                          </p:stCondLst>
                                        </p:cTn>
                                        <p:tgtEl>
                                          <p:spTgt spid="553"/>
                                        </p:tgtEl>
                                        <p:attrNameLst>
                                          <p:attrName>style.visibility</p:attrName>
                                        </p:attrNameLst>
                                      </p:cBhvr>
                                      <p:to>
                                        <p:strVal val="visible"/>
                                      </p:to>
                                    </p:set>
                                    <p:animEffect filter="fade" transition="in">
                                      <p:cBhvr>
                                        <p:cTn dur="1000"/>
                                        <p:tgtEl>
                                          <p:spTgt spid="55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8" name="Shape 558"/>
        <p:cNvGrpSpPr/>
        <p:nvPr/>
      </p:nvGrpSpPr>
      <p:grpSpPr>
        <a:xfrm>
          <a:off x="0" y="0"/>
          <a:ext cx="0" cy="0"/>
          <a:chOff x="0" y="0"/>
          <a:chExt cx="0" cy="0"/>
        </a:xfrm>
      </p:grpSpPr>
      <p:sp>
        <p:nvSpPr>
          <p:cNvPr id="559" name="Google Shape;559;p34"/>
          <p:cNvSpPr txBox="1"/>
          <p:nvPr>
            <p:ph idx="1" type="body"/>
          </p:nvPr>
        </p:nvSpPr>
        <p:spPr>
          <a:xfrm>
            <a:off x="618825" y="1217125"/>
            <a:ext cx="8029200" cy="4539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SzPts val="1500"/>
              <a:buChar char="-"/>
            </a:pPr>
            <a:r>
              <a:rPr lang="en" sz="1500"/>
              <a:t>The dataset contains 6 columns. </a:t>
            </a:r>
            <a:endParaRPr sz="1500"/>
          </a:p>
          <a:p>
            <a:pPr indent="0" lvl="0" marL="0" rtl="0" algn="l">
              <a:spcBef>
                <a:spcPts val="0"/>
              </a:spcBef>
              <a:spcAft>
                <a:spcPts val="0"/>
              </a:spcAft>
              <a:buNone/>
            </a:pPr>
            <a:r>
              <a:t/>
            </a:r>
            <a:endParaRPr sz="1500"/>
          </a:p>
          <a:p>
            <a:pPr indent="0" lvl="0" marL="0" rtl="0" algn="l">
              <a:spcBef>
                <a:spcPts val="0"/>
              </a:spcBef>
              <a:spcAft>
                <a:spcPts val="0"/>
              </a:spcAft>
              <a:buNone/>
            </a:pPr>
            <a:r>
              <a:t/>
            </a:r>
            <a:endParaRPr sz="1500"/>
          </a:p>
        </p:txBody>
      </p:sp>
      <p:sp>
        <p:nvSpPr>
          <p:cNvPr id="560" name="Google Shape;560;p34"/>
          <p:cNvSpPr txBox="1"/>
          <p:nvPr>
            <p:ph type="ctrTitle"/>
          </p:nvPr>
        </p:nvSpPr>
        <p:spPr>
          <a:xfrm>
            <a:off x="618825" y="411675"/>
            <a:ext cx="79572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First Look at the Dataset </a:t>
            </a:r>
            <a:r>
              <a:rPr lang="en"/>
              <a:t>👁️</a:t>
            </a:r>
            <a:endParaRPr/>
          </a:p>
        </p:txBody>
      </p:sp>
      <p:sp>
        <p:nvSpPr>
          <p:cNvPr id="561" name="Google Shape;561;p34"/>
          <p:cNvSpPr txBox="1"/>
          <p:nvPr/>
        </p:nvSpPr>
        <p:spPr>
          <a:xfrm>
            <a:off x="618825" y="1975825"/>
            <a:ext cx="7957200" cy="646500"/>
          </a:xfrm>
          <a:prstGeom prst="rect">
            <a:avLst/>
          </a:prstGeom>
          <a:noFill/>
          <a:ln>
            <a:noFill/>
          </a:ln>
        </p:spPr>
        <p:txBody>
          <a:bodyPr anchorCtr="0" anchor="t" bIns="91425" lIns="91425" spcFirstLastPara="1" rIns="91425" wrap="square" tIns="91425">
            <a:spAutoFit/>
          </a:bodyPr>
          <a:lstStyle/>
          <a:p>
            <a:pPr indent="-323850" lvl="0" marL="457200" rtl="0" algn="l">
              <a:spcBef>
                <a:spcPts val="0"/>
              </a:spcBef>
              <a:spcAft>
                <a:spcPts val="0"/>
              </a:spcAft>
              <a:buClr>
                <a:schemeClr val="lt1"/>
              </a:buClr>
              <a:buSzPts val="1500"/>
              <a:buFont typeface="Maven Pro"/>
              <a:buChar char="-"/>
            </a:pPr>
            <a:r>
              <a:rPr lang="en" sz="1500">
                <a:solidFill>
                  <a:schemeClr val="lt1"/>
                </a:solidFill>
                <a:latin typeface="Maven Pro"/>
                <a:ea typeface="Maven Pro"/>
                <a:cs typeface="Maven Pro"/>
                <a:sym typeface="Maven Pro"/>
              </a:rPr>
              <a:t>The first column contains the id of the row, while the second and third column the individual question ids. </a:t>
            </a:r>
            <a:endParaRPr>
              <a:latin typeface="Maven Pro"/>
              <a:ea typeface="Maven Pro"/>
              <a:cs typeface="Maven Pro"/>
              <a:sym typeface="Maven Pro"/>
            </a:endParaRPr>
          </a:p>
        </p:txBody>
      </p:sp>
      <p:sp>
        <p:nvSpPr>
          <p:cNvPr id="562" name="Google Shape;562;p34"/>
          <p:cNvSpPr txBox="1"/>
          <p:nvPr/>
        </p:nvSpPr>
        <p:spPr>
          <a:xfrm>
            <a:off x="618875" y="2961550"/>
            <a:ext cx="7957200" cy="646500"/>
          </a:xfrm>
          <a:prstGeom prst="rect">
            <a:avLst/>
          </a:prstGeom>
          <a:noFill/>
          <a:ln>
            <a:noFill/>
          </a:ln>
        </p:spPr>
        <p:txBody>
          <a:bodyPr anchorCtr="0" anchor="t" bIns="91425" lIns="91425" spcFirstLastPara="1" rIns="91425" wrap="square" tIns="91425">
            <a:spAutoFit/>
          </a:bodyPr>
          <a:lstStyle/>
          <a:p>
            <a:pPr indent="-323850" lvl="0" marL="457200" rtl="0" algn="l">
              <a:spcBef>
                <a:spcPts val="0"/>
              </a:spcBef>
              <a:spcAft>
                <a:spcPts val="0"/>
              </a:spcAft>
              <a:buClr>
                <a:schemeClr val="lt1"/>
              </a:buClr>
              <a:buSzPts val="1500"/>
              <a:buFont typeface="Maven Pro"/>
              <a:buChar char="-"/>
            </a:pPr>
            <a:r>
              <a:rPr lang="en" sz="1500">
                <a:solidFill>
                  <a:schemeClr val="lt1"/>
                </a:solidFill>
                <a:latin typeface="Maven Pro"/>
                <a:ea typeface="Maven Pro"/>
                <a:cs typeface="Maven Pro"/>
                <a:sym typeface="Maven Pro"/>
              </a:rPr>
              <a:t>The next 3 columns contain the two questions themselves and lastly, whether the question pair is considered a duplicate, with 0 being a no, and 1 being a yes.</a:t>
            </a:r>
            <a:endParaRPr>
              <a:latin typeface="Maven Pro"/>
              <a:ea typeface="Maven Pro"/>
              <a:cs typeface="Maven Pro"/>
              <a:sym typeface="Maven Pr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560"/>
                                        </p:tgtEl>
                                        <p:attrNameLst>
                                          <p:attrName>style.visibility</p:attrName>
                                        </p:attrNameLst>
                                      </p:cBhvr>
                                      <p:to>
                                        <p:strVal val="visible"/>
                                      </p:to>
                                    </p:set>
                                    <p:animEffect filter="fade" transition="in">
                                      <p:cBhvr>
                                        <p:cTn dur="1000"/>
                                        <p:tgtEl>
                                          <p:spTgt spid="56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9"/>
                                        </p:tgtEl>
                                        <p:attrNameLst>
                                          <p:attrName>style.visibility</p:attrName>
                                        </p:attrNameLst>
                                      </p:cBhvr>
                                      <p:to>
                                        <p:strVal val="visible"/>
                                      </p:to>
                                    </p:set>
                                    <p:animEffect filter="fade" transition="in">
                                      <p:cBhvr>
                                        <p:cTn dur="1000"/>
                                        <p:tgtEl>
                                          <p:spTgt spid="55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61"/>
                                        </p:tgtEl>
                                        <p:attrNameLst>
                                          <p:attrName>style.visibility</p:attrName>
                                        </p:attrNameLst>
                                      </p:cBhvr>
                                      <p:to>
                                        <p:strVal val="visible"/>
                                      </p:to>
                                    </p:set>
                                    <p:animEffect filter="fade" transition="in">
                                      <p:cBhvr>
                                        <p:cTn dur="1000"/>
                                        <p:tgtEl>
                                          <p:spTgt spid="56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62"/>
                                        </p:tgtEl>
                                        <p:attrNameLst>
                                          <p:attrName>style.visibility</p:attrName>
                                        </p:attrNameLst>
                                      </p:cBhvr>
                                      <p:to>
                                        <p:strVal val="visible"/>
                                      </p:to>
                                    </p:set>
                                    <p:animEffect filter="fade" transition="in">
                                      <p:cBhvr>
                                        <p:cTn dur="1000"/>
                                        <p:tgtEl>
                                          <p:spTgt spid="56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6" name="Shape 566"/>
        <p:cNvGrpSpPr/>
        <p:nvPr/>
      </p:nvGrpSpPr>
      <p:grpSpPr>
        <a:xfrm>
          <a:off x="0" y="0"/>
          <a:ext cx="0" cy="0"/>
          <a:chOff x="0" y="0"/>
          <a:chExt cx="0" cy="0"/>
        </a:xfrm>
      </p:grpSpPr>
      <p:sp>
        <p:nvSpPr>
          <p:cNvPr id="567" name="Google Shape;567;p35"/>
          <p:cNvSpPr/>
          <p:nvPr/>
        </p:nvSpPr>
        <p:spPr>
          <a:xfrm>
            <a:off x="-65247" y="971445"/>
            <a:ext cx="62397" cy="62143"/>
          </a:xfrm>
          <a:custGeom>
            <a:rect b="b" l="l" r="r" t="t"/>
            <a:pathLst>
              <a:path extrusionOk="0" fill="none" h="2198" w="2207">
                <a:moveTo>
                  <a:pt x="0" y="0"/>
                </a:moveTo>
                <a:lnTo>
                  <a:pt x="2207" y="0"/>
                </a:lnTo>
                <a:lnTo>
                  <a:pt x="2207" y="2197"/>
                </a:lnTo>
                <a:lnTo>
                  <a:pt x="0" y="2197"/>
                </a:lnTo>
                <a:close/>
              </a:path>
            </a:pathLst>
          </a:custGeom>
          <a:noFill/>
          <a:ln cap="flat" cmpd="sng" w="2975">
            <a:solidFill>
              <a:srgbClr val="00CFC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8" name="Google Shape;568;p35"/>
          <p:cNvGrpSpPr/>
          <p:nvPr/>
        </p:nvGrpSpPr>
        <p:grpSpPr>
          <a:xfrm>
            <a:off x="7981434" y="-1177061"/>
            <a:ext cx="203789" cy="1274754"/>
            <a:chOff x="2877432" y="975334"/>
            <a:chExt cx="188886" cy="1181531"/>
          </a:xfrm>
        </p:grpSpPr>
        <p:sp>
          <p:nvSpPr>
            <p:cNvPr id="569" name="Google Shape;569;p35"/>
            <p:cNvSpPr/>
            <p:nvPr/>
          </p:nvSpPr>
          <p:spPr>
            <a:xfrm>
              <a:off x="2877432" y="1968242"/>
              <a:ext cx="188886" cy="188624"/>
            </a:xfrm>
            <a:custGeom>
              <a:rect b="b" l="l" r="r" t="t"/>
              <a:pathLst>
                <a:path extrusionOk="0" fill="none" h="7198" w="7208">
                  <a:moveTo>
                    <a:pt x="1" y="0"/>
                  </a:moveTo>
                  <a:lnTo>
                    <a:pt x="7208" y="0"/>
                  </a:lnTo>
                  <a:lnTo>
                    <a:pt x="7208" y="7198"/>
                  </a:lnTo>
                  <a:lnTo>
                    <a:pt x="1" y="7198"/>
                  </a:lnTo>
                  <a:close/>
                </a:path>
              </a:pathLst>
            </a:custGeom>
            <a:noFill/>
            <a:ln cap="flat" cmpd="sng" w="5750">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35"/>
            <p:cNvSpPr/>
            <p:nvPr/>
          </p:nvSpPr>
          <p:spPr>
            <a:xfrm>
              <a:off x="2905393" y="1452501"/>
              <a:ext cx="133226" cy="133252"/>
            </a:xfrm>
            <a:custGeom>
              <a:rect b="b" l="l" r="r" t="t"/>
              <a:pathLst>
                <a:path extrusionOk="0" fill="none" h="5085" w="5084">
                  <a:moveTo>
                    <a:pt x="0" y="1"/>
                  </a:moveTo>
                  <a:lnTo>
                    <a:pt x="5083" y="1"/>
                  </a:lnTo>
                  <a:lnTo>
                    <a:pt x="5083" y="5084"/>
                  </a:lnTo>
                  <a:lnTo>
                    <a:pt x="0" y="5084"/>
                  </a:lnTo>
                  <a:close/>
                </a:path>
              </a:pathLst>
            </a:custGeom>
            <a:noFill/>
            <a:ln cap="flat" cmpd="sng" w="41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35"/>
            <p:cNvSpPr/>
            <p:nvPr/>
          </p:nvSpPr>
          <p:spPr>
            <a:xfrm>
              <a:off x="2931651" y="975334"/>
              <a:ext cx="80476" cy="80711"/>
            </a:xfrm>
            <a:custGeom>
              <a:rect b="b" l="l" r="r" t="t"/>
              <a:pathLst>
                <a:path extrusionOk="0" fill="none" h="3080" w="3071">
                  <a:moveTo>
                    <a:pt x="0" y="0"/>
                  </a:moveTo>
                  <a:lnTo>
                    <a:pt x="3070" y="0"/>
                  </a:lnTo>
                  <a:lnTo>
                    <a:pt x="3070" y="3080"/>
                  </a:lnTo>
                  <a:lnTo>
                    <a:pt x="0" y="3080"/>
                  </a:lnTo>
                  <a:close/>
                </a:path>
              </a:pathLst>
            </a:custGeom>
            <a:noFill/>
            <a:ln cap="flat" cmpd="sng" w="25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2" name="Google Shape;572;p35"/>
          <p:cNvSpPr/>
          <p:nvPr/>
        </p:nvSpPr>
        <p:spPr>
          <a:xfrm>
            <a:off x="9277943" y="-708433"/>
            <a:ext cx="9132" cy="2718429"/>
          </a:xfrm>
          <a:custGeom>
            <a:rect b="b" l="l" r="r" t="t"/>
            <a:pathLst>
              <a:path extrusionOk="0" h="96151" w="323">
                <a:moveTo>
                  <a:pt x="166" y="0"/>
                </a:moveTo>
                <a:lnTo>
                  <a:pt x="1" y="96150"/>
                </a:lnTo>
                <a:lnTo>
                  <a:pt x="323" y="96150"/>
                </a:lnTo>
                <a:lnTo>
                  <a:pt x="16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35"/>
          <p:cNvSpPr/>
          <p:nvPr/>
        </p:nvSpPr>
        <p:spPr>
          <a:xfrm>
            <a:off x="335228" y="-685306"/>
            <a:ext cx="9132" cy="1822332"/>
          </a:xfrm>
          <a:custGeom>
            <a:rect b="b" l="l" r="r" t="t"/>
            <a:pathLst>
              <a:path extrusionOk="0" h="64456" w="323">
                <a:moveTo>
                  <a:pt x="166" y="0"/>
                </a:moveTo>
                <a:lnTo>
                  <a:pt x="1" y="64456"/>
                </a:lnTo>
                <a:lnTo>
                  <a:pt x="322" y="64456"/>
                </a:lnTo>
                <a:lnTo>
                  <a:pt x="16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74" name="Google Shape;574;p35"/>
          <p:cNvPicPr preferRelativeResize="0"/>
          <p:nvPr/>
        </p:nvPicPr>
        <p:blipFill>
          <a:blip r:embed="rId3">
            <a:alphaModFix/>
          </a:blip>
          <a:stretch>
            <a:fillRect/>
          </a:stretch>
        </p:blipFill>
        <p:spPr>
          <a:xfrm>
            <a:off x="1529125" y="3416150"/>
            <a:ext cx="5271849" cy="1274750"/>
          </a:xfrm>
          <a:prstGeom prst="rect">
            <a:avLst/>
          </a:prstGeom>
          <a:noFill/>
          <a:ln>
            <a:noFill/>
          </a:ln>
        </p:spPr>
      </p:pic>
      <p:sp>
        <p:nvSpPr>
          <p:cNvPr id="575" name="Google Shape;575;p35"/>
          <p:cNvSpPr txBox="1"/>
          <p:nvPr>
            <p:ph type="title"/>
          </p:nvPr>
        </p:nvSpPr>
        <p:spPr>
          <a:xfrm>
            <a:off x="2660400" y="885150"/>
            <a:ext cx="3823200" cy="3373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DATA CLEANING</a:t>
            </a:r>
            <a:endParaRPr/>
          </a:p>
          <a:p>
            <a:pPr indent="0" lvl="0" marL="0" rtl="0" algn="ctr">
              <a:spcBef>
                <a:spcPts val="0"/>
              </a:spcBef>
              <a:spcAft>
                <a:spcPts val="0"/>
              </a:spcAft>
              <a:buNone/>
            </a:pPr>
            <a:r>
              <a:rPr lang="en"/>
              <a:t>✨</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3" presetSubtype="16">
                                  <p:stCondLst>
                                    <p:cond delay="0"/>
                                  </p:stCondLst>
                                  <p:childTnLst>
                                    <p:set>
                                      <p:cBhvr>
                                        <p:cTn dur="1" fill="hold">
                                          <p:stCondLst>
                                            <p:cond delay="0"/>
                                          </p:stCondLst>
                                        </p:cTn>
                                        <p:tgtEl>
                                          <p:spTgt spid="575"/>
                                        </p:tgtEl>
                                        <p:attrNameLst>
                                          <p:attrName>style.visibility</p:attrName>
                                        </p:attrNameLst>
                                      </p:cBhvr>
                                      <p:to>
                                        <p:strVal val="visible"/>
                                      </p:to>
                                    </p:set>
                                    <p:anim calcmode="lin" valueType="num">
                                      <p:cBhvr additive="base">
                                        <p:cTn dur="1000"/>
                                        <p:tgtEl>
                                          <p:spTgt spid="575"/>
                                        </p:tgtEl>
                                        <p:attrNameLst>
                                          <p:attrName>ppt_w</p:attrName>
                                        </p:attrNameLst>
                                      </p:cBhvr>
                                      <p:tavLst>
                                        <p:tav fmla="" tm="0">
                                          <p:val>
                                            <p:strVal val="0"/>
                                          </p:val>
                                        </p:tav>
                                        <p:tav fmla="" tm="100000">
                                          <p:val>
                                            <p:strVal val="#ppt_w"/>
                                          </p:val>
                                        </p:tav>
                                      </p:tavLst>
                                    </p:anim>
                                    <p:anim calcmode="lin" valueType="num">
                                      <p:cBhvr additive="base">
                                        <p:cTn dur="1000"/>
                                        <p:tgtEl>
                                          <p:spTgt spid="575"/>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9" name="Shape 579"/>
        <p:cNvGrpSpPr/>
        <p:nvPr/>
      </p:nvGrpSpPr>
      <p:grpSpPr>
        <a:xfrm>
          <a:off x="0" y="0"/>
          <a:ext cx="0" cy="0"/>
          <a:chOff x="0" y="0"/>
          <a:chExt cx="0" cy="0"/>
        </a:xfrm>
      </p:grpSpPr>
      <p:sp>
        <p:nvSpPr>
          <p:cNvPr id="580" name="Google Shape;580;p36"/>
          <p:cNvSpPr txBox="1"/>
          <p:nvPr>
            <p:ph idx="4" type="ctrTitle"/>
          </p:nvPr>
        </p:nvSpPr>
        <p:spPr>
          <a:xfrm>
            <a:off x="618825" y="411675"/>
            <a:ext cx="47277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Data Cleaning </a:t>
            </a:r>
            <a:r>
              <a:rPr lang="en"/>
              <a:t>🧹</a:t>
            </a:r>
            <a:endParaRPr sz="3000"/>
          </a:p>
        </p:txBody>
      </p:sp>
      <p:sp>
        <p:nvSpPr>
          <p:cNvPr id="581" name="Google Shape;581;p36"/>
          <p:cNvSpPr/>
          <p:nvPr/>
        </p:nvSpPr>
        <p:spPr>
          <a:xfrm>
            <a:off x="1783325" y="1199225"/>
            <a:ext cx="252000" cy="2520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36"/>
          <p:cNvSpPr/>
          <p:nvPr/>
        </p:nvSpPr>
        <p:spPr>
          <a:xfrm>
            <a:off x="831075" y="1195675"/>
            <a:ext cx="4156800" cy="1839600"/>
          </a:xfrm>
          <a:prstGeom prst="wedgeEllipseCallout">
            <a:avLst>
              <a:gd fmla="val -40728" name="adj1"/>
              <a:gd fmla="val 59024" name="adj2"/>
            </a:avLst>
          </a:prstGeom>
          <a:solidFill>
            <a:srgbClr val="D0E0E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212121"/>
                </a:solidFill>
                <a:latin typeface="Maven Pro"/>
                <a:ea typeface="Maven Pro"/>
                <a:cs typeface="Maven Pro"/>
                <a:sym typeface="Maven Pro"/>
              </a:rPr>
              <a:t>Let’s apply what we learnt from</a:t>
            </a:r>
            <a:r>
              <a:rPr lang="en">
                <a:solidFill>
                  <a:srgbClr val="212121"/>
                </a:solidFill>
                <a:latin typeface="Maven Pro"/>
                <a:ea typeface="Maven Pro"/>
                <a:cs typeface="Maven Pro"/>
                <a:sym typeface="Maven Pro"/>
              </a:rPr>
              <a:t> CS3244 class to identify and mitigate data issues! </a:t>
            </a:r>
            <a:endParaRPr>
              <a:solidFill>
                <a:srgbClr val="212121"/>
              </a:solidFill>
              <a:latin typeface="Maven Pro"/>
              <a:ea typeface="Maven Pro"/>
              <a:cs typeface="Maven Pro"/>
              <a:sym typeface="Maven Pro"/>
            </a:endParaRPr>
          </a:p>
          <a:p>
            <a:pPr indent="0" lvl="0" marL="0" rtl="0" algn="ctr">
              <a:spcBef>
                <a:spcPts val="0"/>
              </a:spcBef>
              <a:spcAft>
                <a:spcPts val="0"/>
              </a:spcAft>
              <a:buNone/>
            </a:pPr>
            <a:r>
              <a:t/>
            </a:r>
            <a:endParaRPr sz="1200">
              <a:solidFill>
                <a:srgbClr val="212121"/>
              </a:solidFill>
              <a:latin typeface="Maven Pro"/>
              <a:ea typeface="Maven Pro"/>
              <a:cs typeface="Maven Pro"/>
              <a:sym typeface="Maven Pro"/>
            </a:endParaRPr>
          </a:p>
        </p:txBody>
      </p:sp>
      <p:pic>
        <p:nvPicPr>
          <p:cNvPr id="583" name="Google Shape;583;p36"/>
          <p:cNvPicPr preferRelativeResize="0"/>
          <p:nvPr/>
        </p:nvPicPr>
        <p:blipFill>
          <a:blip r:embed="rId3">
            <a:alphaModFix/>
          </a:blip>
          <a:stretch>
            <a:fillRect/>
          </a:stretch>
        </p:blipFill>
        <p:spPr>
          <a:xfrm flipH="1">
            <a:off x="476425" y="3241475"/>
            <a:ext cx="905125" cy="905125"/>
          </a:xfrm>
          <a:prstGeom prst="rect">
            <a:avLst/>
          </a:prstGeom>
          <a:noFill/>
          <a:ln>
            <a:noFill/>
          </a:ln>
        </p:spPr>
      </p:pic>
      <p:sp>
        <p:nvSpPr>
          <p:cNvPr id="584" name="Google Shape;584;p36"/>
          <p:cNvSpPr/>
          <p:nvPr/>
        </p:nvSpPr>
        <p:spPr>
          <a:xfrm>
            <a:off x="3902150" y="2161675"/>
            <a:ext cx="4273200" cy="1881900"/>
          </a:xfrm>
          <a:prstGeom prst="wedgeEllipseCallout">
            <a:avLst>
              <a:gd fmla="val 45772" name="adj1"/>
              <a:gd fmla="val 50175" name="adj2"/>
            </a:avLst>
          </a:prstGeom>
          <a:solidFill>
            <a:srgbClr val="D0E0E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chemeClr val="dk2"/>
              </a:solidFill>
              <a:latin typeface="Maven Pro"/>
              <a:ea typeface="Maven Pro"/>
              <a:cs typeface="Maven Pro"/>
              <a:sym typeface="Maven Pro"/>
            </a:endParaRPr>
          </a:p>
          <a:p>
            <a:pPr indent="0" lvl="0" marL="0" rtl="0" algn="ctr">
              <a:spcBef>
                <a:spcPts val="0"/>
              </a:spcBef>
              <a:spcAft>
                <a:spcPts val="0"/>
              </a:spcAft>
              <a:buNone/>
            </a:pPr>
            <a:r>
              <a:t/>
            </a:r>
            <a:endParaRPr sz="1200">
              <a:solidFill>
                <a:schemeClr val="dk2"/>
              </a:solidFill>
              <a:latin typeface="Maven Pro"/>
              <a:ea typeface="Maven Pro"/>
              <a:cs typeface="Maven Pro"/>
              <a:sym typeface="Maven Pro"/>
            </a:endParaRPr>
          </a:p>
          <a:p>
            <a:pPr indent="0" lvl="0" marL="0" rtl="0" algn="ctr">
              <a:spcBef>
                <a:spcPts val="0"/>
              </a:spcBef>
              <a:spcAft>
                <a:spcPts val="0"/>
              </a:spcAft>
              <a:buNone/>
            </a:pPr>
            <a:r>
              <a:rPr lang="en" sz="1200">
                <a:solidFill>
                  <a:schemeClr val="dk2"/>
                </a:solidFill>
                <a:latin typeface="Maven Pro"/>
                <a:ea typeface="Maven Pro"/>
                <a:cs typeface="Maven Pro"/>
                <a:sym typeface="Maven Pro"/>
              </a:rPr>
              <a:t>Sounds good! Let’s answer these questions:</a:t>
            </a:r>
            <a:endParaRPr sz="1200">
              <a:solidFill>
                <a:schemeClr val="dk2"/>
              </a:solidFill>
              <a:latin typeface="Maven Pro"/>
              <a:ea typeface="Maven Pro"/>
              <a:cs typeface="Maven Pro"/>
              <a:sym typeface="Maven Pro"/>
            </a:endParaRPr>
          </a:p>
          <a:p>
            <a:pPr indent="0" lvl="0" marL="0" rtl="0" algn="ctr">
              <a:spcBef>
                <a:spcPts val="0"/>
              </a:spcBef>
              <a:spcAft>
                <a:spcPts val="0"/>
              </a:spcAft>
              <a:buNone/>
            </a:pPr>
            <a:r>
              <a:t/>
            </a:r>
            <a:endParaRPr sz="1200">
              <a:solidFill>
                <a:schemeClr val="dk2"/>
              </a:solidFill>
              <a:latin typeface="Maven Pro"/>
              <a:ea typeface="Maven Pro"/>
              <a:cs typeface="Maven Pro"/>
              <a:sym typeface="Maven Pro"/>
            </a:endParaRPr>
          </a:p>
          <a:p>
            <a:pPr indent="0" lvl="0" marL="0" rtl="0" algn="ctr">
              <a:spcBef>
                <a:spcPts val="0"/>
              </a:spcBef>
              <a:spcAft>
                <a:spcPts val="0"/>
              </a:spcAft>
              <a:buNone/>
            </a:pPr>
            <a:r>
              <a:rPr lang="en" sz="1200">
                <a:solidFill>
                  <a:schemeClr val="dk2"/>
                </a:solidFill>
                <a:latin typeface="Maven Pro"/>
                <a:ea typeface="Maven Pro"/>
                <a:cs typeface="Maven Pro"/>
                <a:sym typeface="Maven Pro"/>
              </a:rPr>
              <a:t>1. What is the issue?</a:t>
            </a:r>
            <a:endParaRPr sz="1200">
              <a:solidFill>
                <a:schemeClr val="dk2"/>
              </a:solidFill>
              <a:latin typeface="Maven Pro"/>
              <a:ea typeface="Maven Pro"/>
              <a:cs typeface="Maven Pro"/>
              <a:sym typeface="Maven Pro"/>
            </a:endParaRPr>
          </a:p>
          <a:p>
            <a:pPr indent="0" lvl="0" marL="0" rtl="0" algn="ctr">
              <a:spcBef>
                <a:spcPts val="0"/>
              </a:spcBef>
              <a:spcAft>
                <a:spcPts val="0"/>
              </a:spcAft>
              <a:buNone/>
            </a:pPr>
            <a:r>
              <a:rPr lang="en" sz="1200">
                <a:solidFill>
                  <a:schemeClr val="dk2"/>
                </a:solidFill>
                <a:latin typeface="Maven Pro"/>
                <a:ea typeface="Maven Pro"/>
                <a:cs typeface="Maven Pro"/>
                <a:sym typeface="Maven Pro"/>
              </a:rPr>
              <a:t>2. Why is it a problem?</a:t>
            </a:r>
            <a:endParaRPr sz="1200">
              <a:solidFill>
                <a:schemeClr val="dk2"/>
              </a:solidFill>
              <a:latin typeface="Maven Pro"/>
              <a:ea typeface="Maven Pro"/>
              <a:cs typeface="Maven Pro"/>
              <a:sym typeface="Maven Pro"/>
            </a:endParaRPr>
          </a:p>
          <a:p>
            <a:pPr indent="0" lvl="0" marL="0" rtl="0" algn="ctr">
              <a:spcBef>
                <a:spcPts val="0"/>
              </a:spcBef>
              <a:spcAft>
                <a:spcPts val="0"/>
              </a:spcAft>
              <a:buNone/>
            </a:pPr>
            <a:r>
              <a:rPr lang="en" sz="1200">
                <a:solidFill>
                  <a:schemeClr val="dk2"/>
                </a:solidFill>
                <a:latin typeface="Maven Pro"/>
                <a:ea typeface="Maven Pro"/>
                <a:cs typeface="Maven Pro"/>
                <a:sym typeface="Maven Pro"/>
              </a:rPr>
              <a:t>3. When would it happen? </a:t>
            </a:r>
            <a:endParaRPr sz="1200">
              <a:solidFill>
                <a:schemeClr val="dk2"/>
              </a:solidFill>
              <a:latin typeface="Maven Pro"/>
              <a:ea typeface="Maven Pro"/>
              <a:cs typeface="Maven Pro"/>
              <a:sym typeface="Maven Pro"/>
            </a:endParaRPr>
          </a:p>
          <a:p>
            <a:pPr indent="0" lvl="0" marL="0" rtl="0" algn="ctr">
              <a:spcBef>
                <a:spcPts val="0"/>
              </a:spcBef>
              <a:spcAft>
                <a:spcPts val="0"/>
              </a:spcAft>
              <a:buNone/>
            </a:pPr>
            <a:r>
              <a:rPr lang="en" sz="1200">
                <a:solidFill>
                  <a:schemeClr val="dk2"/>
                </a:solidFill>
                <a:latin typeface="Maven Pro"/>
                <a:ea typeface="Maven Pro"/>
                <a:cs typeface="Maven Pro"/>
                <a:sym typeface="Maven Pro"/>
              </a:rPr>
              <a:t>4. How to check for it?</a:t>
            </a:r>
            <a:endParaRPr sz="1200">
              <a:solidFill>
                <a:schemeClr val="dk2"/>
              </a:solidFill>
              <a:latin typeface="Maven Pro"/>
              <a:ea typeface="Maven Pro"/>
              <a:cs typeface="Maven Pro"/>
              <a:sym typeface="Maven Pro"/>
            </a:endParaRPr>
          </a:p>
          <a:p>
            <a:pPr indent="0" lvl="0" marL="0" rtl="0" algn="ctr">
              <a:spcBef>
                <a:spcPts val="0"/>
              </a:spcBef>
              <a:spcAft>
                <a:spcPts val="0"/>
              </a:spcAft>
              <a:buNone/>
            </a:pPr>
            <a:r>
              <a:rPr lang="en" sz="1200">
                <a:solidFill>
                  <a:schemeClr val="dk2"/>
                </a:solidFill>
                <a:latin typeface="Maven Pro"/>
                <a:ea typeface="Maven Pro"/>
                <a:cs typeface="Maven Pro"/>
                <a:sym typeface="Maven Pro"/>
              </a:rPr>
              <a:t>5. How to mitigate it?</a:t>
            </a:r>
            <a:endParaRPr sz="1200">
              <a:solidFill>
                <a:schemeClr val="dk2"/>
              </a:solidFill>
              <a:latin typeface="Maven Pro"/>
              <a:ea typeface="Maven Pro"/>
              <a:cs typeface="Maven Pro"/>
              <a:sym typeface="Maven Pro"/>
            </a:endParaRPr>
          </a:p>
          <a:p>
            <a:pPr indent="0" lvl="0" marL="0" rtl="0" algn="ctr">
              <a:spcBef>
                <a:spcPts val="0"/>
              </a:spcBef>
              <a:spcAft>
                <a:spcPts val="0"/>
              </a:spcAft>
              <a:buNone/>
            </a:pPr>
            <a:r>
              <a:t/>
            </a:r>
            <a:endParaRPr sz="1200">
              <a:solidFill>
                <a:schemeClr val="dk2"/>
              </a:solidFill>
              <a:latin typeface="Maven Pro"/>
              <a:ea typeface="Maven Pro"/>
              <a:cs typeface="Maven Pro"/>
              <a:sym typeface="Maven Pro"/>
            </a:endParaRPr>
          </a:p>
          <a:p>
            <a:pPr indent="0" lvl="0" marL="0" rtl="0" algn="ctr">
              <a:spcBef>
                <a:spcPts val="0"/>
              </a:spcBef>
              <a:spcAft>
                <a:spcPts val="0"/>
              </a:spcAft>
              <a:buNone/>
            </a:pPr>
            <a:r>
              <a:t/>
            </a:r>
            <a:endParaRPr sz="1200">
              <a:solidFill>
                <a:schemeClr val="dk2"/>
              </a:solidFill>
              <a:latin typeface="Maven Pro"/>
              <a:ea typeface="Maven Pro"/>
              <a:cs typeface="Maven Pro"/>
              <a:sym typeface="Maven Pro"/>
            </a:endParaRPr>
          </a:p>
        </p:txBody>
      </p:sp>
      <p:pic>
        <p:nvPicPr>
          <p:cNvPr id="585" name="Google Shape;585;p36"/>
          <p:cNvPicPr preferRelativeResize="0"/>
          <p:nvPr/>
        </p:nvPicPr>
        <p:blipFill>
          <a:blip r:embed="rId4">
            <a:alphaModFix/>
          </a:blip>
          <a:stretch>
            <a:fillRect/>
          </a:stretch>
        </p:blipFill>
        <p:spPr>
          <a:xfrm>
            <a:off x="7973650" y="3843550"/>
            <a:ext cx="1048600" cy="1048600"/>
          </a:xfrm>
          <a:prstGeom prst="rect">
            <a:avLst/>
          </a:prstGeom>
          <a:noFill/>
          <a:ln>
            <a:noFill/>
          </a:ln>
        </p:spPr>
      </p:pic>
    </p:spTree>
  </p:cSld>
  <p:clrMapOvr>
    <a:masterClrMapping/>
  </p:clrMapOvr>
  <mc:AlternateContent>
    <mc:Choice Requires="p14">
      <p:transition spd="slow" p14:dur="10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580"/>
                                        </p:tgtEl>
                                        <p:attrNameLst>
                                          <p:attrName>style.visibility</p:attrName>
                                        </p:attrNameLst>
                                      </p:cBhvr>
                                      <p:to>
                                        <p:strVal val="visible"/>
                                      </p:to>
                                    </p:set>
                                    <p:animEffect filter="fade" transition="in">
                                      <p:cBhvr>
                                        <p:cTn dur="1000"/>
                                        <p:tgtEl>
                                          <p:spTgt spid="580"/>
                                        </p:tgtEl>
                                      </p:cBhvr>
                                    </p:animEffect>
                                  </p:childTnLst>
                                </p:cTn>
                              </p:par>
                              <p:par>
                                <p:cTn fill="hold" nodeType="withEffect" presetClass="entr" presetID="10" presetSubtype="0">
                                  <p:stCondLst>
                                    <p:cond delay="0"/>
                                  </p:stCondLst>
                                  <p:childTnLst>
                                    <p:set>
                                      <p:cBhvr>
                                        <p:cTn dur="1" fill="hold">
                                          <p:stCondLst>
                                            <p:cond delay="0"/>
                                          </p:stCondLst>
                                        </p:cTn>
                                        <p:tgtEl>
                                          <p:spTgt spid="583"/>
                                        </p:tgtEl>
                                        <p:attrNameLst>
                                          <p:attrName>style.visibility</p:attrName>
                                        </p:attrNameLst>
                                      </p:cBhvr>
                                      <p:to>
                                        <p:strVal val="visible"/>
                                      </p:to>
                                    </p:set>
                                    <p:animEffect filter="fade" transition="in">
                                      <p:cBhvr>
                                        <p:cTn dur="1000"/>
                                        <p:tgtEl>
                                          <p:spTgt spid="583"/>
                                        </p:tgtEl>
                                      </p:cBhvr>
                                    </p:animEffect>
                                  </p:childTnLst>
                                </p:cTn>
                              </p:par>
                              <p:par>
                                <p:cTn fill="hold" nodeType="withEffect" presetClass="entr" presetID="10" presetSubtype="0">
                                  <p:stCondLst>
                                    <p:cond delay="0"/>
                                  </p:stCondLst>
                                  <p:childTnLst>
                                    <p:set>
                                      <p:cBhvr>
                                        <p:cTn dur="1" fill="hold">
                                          <p:stCondLst>
                                            <p:cond delay="0"/>
                                          </p:stCondLst>
                                        </p:cTn>
                                        <p:tgtEl>
                                          <p:spTgt spid="585"/>
                                        </p:tgtEl>
                                        <p:attrNameLst>
                                          <p:attrName>style.visibility</p:attrName>
                                        </p:attrNameLst>
                                      </p:cBhvr>
                                      <p:to>
                                        <p:strVal val="visible"/>
                                      </p:to>
                                    </p:set>
                                    <p:animEffect filter="fade" transition="in">
                                      <p:cBhvr>
                                        <p:cTn dur="1000"/>
                                        <p:tgtEl>
                                          <p:spTgt spid="58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2"/>
                                        </p:tgtEl>
                                        <p:attrNameLst>
                                          <p:attrName>style.visibility</p:attrName>
                                        </p:attrNameLst>
                                      </p:cBhvr>
                                      <p:to>
                                        <p:strVal val="visible"/>
                                      </p:to>
                                    </p:set>
                                    <p:animEffect filter="fade" transition="in">
                                      <p:cBhvr>
                                        <p:cTn dur="1000"/>
                                        <p:tgtEl>
                                          <p:spTgt spid="58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4"/>
                                        </p:tgtEl>
                                        <p:attrNameLst>
                                          <p:attrName>style.visibility</p:attrName>
                                        </p:attrNameLst>
                                      </p:cBhvr>
                                      <p:to>
                                        <p:strVal val="visible"/>
                                      </p:to>
                                    </p:set>
                                    <p:animEffect filter="fade" transition="in">
                                      <p:cBhvr>
                                        <p:cTn dur="1000"/>
                                        <p:tgtEl>
                                          <p:spTgt spid="58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9" name="Shape 589"/>
        <p:cNvGrpSpPr/>
        <p:nvPr/>
      </p:nvGrpSpPr>
      <p:grpSpPr>
        <a:xfrm>
          <a:off x="0" y="0"/>
          <a:ext cx="0" cy="0"/>
          <a:chOff x="0" y="0"/>
          <a:chExt cx="0" cy="0"/>
        </a:xfrm>
      </p:grpSpPr>
      <p:sp>
        <p:nvSpPr>
          <p:cNvPr id="590" name="Google Shape;590;p37"/>
          <p:cNvSpPr txBox="1"/>
          <p:nvPr>
            <p:ph idx="1" type="body"/>
          </p:nvPr>
        </p:nvSpPr>
        <p:spPr>
          <a:xfrm>
            <a:off x="618825" y="989475"/>
            <a:ext cx="8078700" cy="689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t>Why is it a problem?</a:t>
            </a:r>
            <a:endParaRPr sz="1500">
              <a:solidFill>
                <a:srgbClr val="000000"/>
              </a:solidFill>
            </a:endParaRPr>
          </a:p>
          <a:p>
            <a:pPr indent="-323850" lvl="0" marL="457200" rtl="0" algn="l">
              <a:spcBef>
                <a:spcPts val="0"/>
              </a:spcBef>
              <a:spcAft>
                <a:spcPts val="0"/>
              </a:spcAft>
              <a:buSzPts val="1500"/>
              <a:buChar char="-"/>
            </a:pPr>
            <a:r>
              <a:rPr lang="en" sz="1500"/>
              <a:t>Model learn from incorrect label and predict wrongly</a:t>
            </a:r>
            <a:endParaRPr sz="1500"/>
          </a:p>
          <a:p>
            <a:pPr indent="0" lvl="0" marL="0" rtl="0" algn="l">
              <a:spcBef>
                <a:spcPts val="0"/>
              </a:spcBef>
              <a:spcAft>
                <a:spcPts val="0"/>
              </a:spcAft>
              <a:buNone/>
            </a:pPr>
            <a:r>
              <a:t/>
            </a:r>
            <a:endParaRPr sz="1200">
              <a:latin typeface="Arial"/>
              <a:ea typeface="Arial"/>
              <a:cs typeface="Arial"/>
              <a:sym typeface="Arial"/>
            </a:endParaRPr>
          </a:p>
          <a:p>
            <a:pPr indent="0" lvl="0" marL="0" rtl="0" algn="l">
              <a:spcBef>
                <a:spcPts val="0"/>
              </a:spcBef>
              <a:spcAft>
                <a:spcPts val="0"/>
              </a:spcAft>
              <a:buNone/>
            </a:pPr>
            <a:r>
              <a:t/>
            </a:r>
            <a:endParaRPr sz="1200">
              <a:latin typeface="Arial"/>
              <a:ea typeface="Arial"/>
              <a:cs typeface="Arial"/>
              <a:sym typeface="Arial"/>
            </a:endParaRPr>
          </a:p>
          <a:p>
            <a:pPr indent="0" lvl="0" marL="0" rtl="0" algn="l">
              <a:spcBef>
                <a:spcPts val="0"/>
              </a:spcBef>
              <a:spcAft>
                <a:spcPts val="0"/>
              </a:spcAft>
              <a:buNone/>
            </a:pPr>
            <a:r>
              <a:t/>
            </a:r>
            <a:endParaRPr sz="1200">
              <a:latin typeface="Arial"/>
              <a:ea typeface="Arial"/>
              <a:cs typeface="Arial"/>
              <a:sym typeface="Arial"/>
            </a:endParaRPr>
          </a:p>
          <a:p>
            <a:pPr indent="0" lvl="0" marL="0" rtl="0" algn="l">
              <a:spcBef>
                <a:spcPts val="0"/>
              </a:spcBef>
              <a:spcAft>
                <a:spcPts val="0"/>
              </a:spcAft>
              <a:buNone/>
            </a:pPr>
            <a:r>
              <a:t/>
            </a:r>
            <a:endParaRPr/>
          </a:p>
        </p:txBody>
      </p:sp>
      <p:sp>
        <p:nvSpPr>
          <p:cNvPr id="591" name="Google Shape;591;p37"/>
          <p:cNvSpPr txBox="1"/>
          <p:nvPr>
            <p:ph type="ctrTitle"/>
          </p:nvPr>
        </p:nvSpPr>
        <p:spPr>
          <a:xfrm>
            <a:off x="618825" y="411675"/>
            <a:ext cx="80787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Issue 1: E</a:t>
            </a:r>
            <a:r>
              <a:rPr lang="en"/>
              <a:t>rroneous data</a:t>
            </a:r>
            <a:endParaRPr/>
          </a:p>
        </p:txBody>
      </p:sp>
      <p:sp>
        <p:nvSpPr>
          <p:cNvPr id="592" name="Google Shape;592;p37"/>
          <p:cNvSpPr txBox="1"/>
          <p:nvPr/>
        </p:nvSpPr>
        <p:spPr>
          <a:xfrm>
            <a:off x="618825" y="1655800"/>
            <a:ext cx="80787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lt1"/>
                </a:solidFill>
                <a:latin typeface="Maven Pro"/>
                <a:ea typeface="Maven Pro"/>
                <a:cs typeface="Maven Pro"/>
                <a:sym typeface="Maven Pro"/>
              </a:rPr>
              <a:t>When would it happen?</a:t>
            </a:r>
            <a:endParaRPr sz="1500">
              <a:latin typeface="Maven Pro"/>
              <a:ea typeface="Maven Pro"/>
              <a:cs typeface="Maven Pro"/>
              <a:sym typeface="Maven Pro"/>
            </a:endParaRPr>
          </a:p>
          <a:p>
            <a:pPr indent="-323850" lvl="0" marL="457200" rtl="0" algn="l">
              <a:spcBef>
                <a:spcPts val="0"/>
              </a:spcBef>
              <a:spcAft>
                <a:spcPts val="0"/>
              </a:spcAft>
              <a:buClr>
                <a:schemeClr val="lt1"/>
              </a:buClr>
              <a:buSzPts val="1500"/>
              <a:buFont typeface="Maven Pro"/>
              <a:buChar char="-"/>
            </a:pPr>
            <a:r>
              <a:rPr lang="en" sz="1500">
                <a:solidFill>
                  <a:schemeClr val="lt1"/>
                </a:solidFill>
                <a:latin typeface="Maven Pro"/>
                <a:ea typeface="Maven Pro"/>
                <a:cs typeface="Maven Pro"/>
                <a:sym typeface="Maven Pro"/>
              </a:rPr>
              <a:t>Human error when labeling the data</a:t>
            </a:r>
            <a:endParaRPr>
              <a:latin typeface="Maven Pro"/>
              <a:ea typeface="Maven Pro"/>
              <a:cs typeface="Maven Pro"/>
              <a:sym typeface="Maven Pro"/>
            </a:endParaRPr>
          </a:p>
        </p:txBody>
      </p:sp>
      <p:sp>
        <p:nvSpPr>
          <p:cNvPr id="593" name="Google Shape;593;p37"/>
          <p:cNvSpPr txBox="1"/>
          <p:nvPr/>
        </p:nvSpPr>
        <p:spPr>
          <a:xfrm>
            <a:off x="597750" y="2289100"/>
            <a:ext cx="80787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lt1"/>
                </a:solidFill>
                <a:latin typeface="Maven Pro"/>
                <a:ea typeface="Maven Pro"/>
                <a:cs typeface="Maven Pro"/>
                <a:sym typeface="Maven Pro"/>
              </a:rPr>
              <a:t>How to check for it?</a:t>
            </a:r>
            <a:endParaRPr sz="1500">
              <a:latin typeface="Maven Pro"/>
              <a:ea typeface="Maven Pro"/>
              <a:cs typeface="Maven Pro"/>
              <a:sym typeface="Maven Pro"/>
            </a:endParaRPr>
          </a:p>
          <a:p>
            <a:pPr indent="-323850" lvl="0" marL="457200" rtl="0" algn="l">
              <a:spcBef>
                <a:spcPts val="0"/>
              </a:spcBef>
              <a:spcAft>
                <a:spcPts val="0"/>
              </a:spcAft>
              <a:buClr>
                <a:schemeClr val="lt1"/>
              </a:buClr>
              <a:buSzPts val="1500"/>
              <a:buFont typeface="Maven Pro"/>
              <a:buChar char="-"/>
            </a:pPr>
            <a:r>
              <a:rPr lang="en" sz="1500">
                <a:solidFill>
                  <a:schemeClr val="lt1"/>
                </a:solidFill>
                <a:latin typeface="Maven Pro"/>
                <a:ea typeface="Maven Pro"/>
                <a:cs typeface="Maven Pro"/>
                <a:sym typeface="Maven Pro"/>
              </a:rPr>
              <a:t>Iterate through the data and find the wrong label for the exact same match</a:t>
            </a:r>
            <a:endParaRPr>
              <a:latin typeface="Maven Pro"/>
              <a:ea typeface="Maven Pro"/>
              <a:cs typeface="Maven Pro"/>
              <a:sym typeface="Maven Pro"/>
            </a:endParaRPr>
          </a:p>
        </p:txBody>
      </p:sp>
      <p:sp>
        <p:nvSpPr>
          <p:cNvPr id="594" name="Google Shape;594;p37"/>
          <p:cNvSpPr txBox="1"/>
          <p:nvPr/>
        </p:nvSpPr>
        <p:spPr>
          <a:xfrm>
            <a:off x="597250" y="2945025"/>
            <a:ext cx="80787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lt1"/>
                </a:solidFill>
                <a:latin typeface="Maven Pro"/>
                <a:ea typeface="Maven Pro"/>
                <a:cs typeface="Maven Pro"/>
                <a:sym typeface="Maven Pro"/>
              </a:rPr>
              <a:t>How to mitigate it?</a:t>
            </a:r>
            <a:endParaRPr sz="1500">
              <a:latin typeface="Maven Pro"/>
              <a:ea typeface="Maven Pro"/>
              <a:cs typeface="Maven Pro"/>
              <a:sym typeface="Maven Pro"/>
            </a:endParaRPr>
          </a:p>
          <a:p>
            <a:pPr indent="-323850" lvl="0" marL="457200" rtl="0" algn="l">
              <a:spcBef>
                <a:spcPts val="0"/>
              </a:spcBef>
              <a:spcAft>
                <a:spcPts val="0"/>
              </a:spcAft>
              <a:buClr>
                <a:schemeClr val="lt1"/>
              </a:buClr>
              <a:buSzPts val="1500"/>
              <a:buFont typeface="Maven Pro"/>
              <a:buChar char="-"/>
            </a:pPr>
            <a:r>
              <a:rPr lang="en" sz="1500">
                <a:solidFill>
                  <a:schemeClr val="lt1"/>
                </a:solidFill>
                <a:latin typeface="Maven Pro"/>
                <a:ea typeface="Maven Pro"/>
                <a:cs typeface="Maven Pro"/>
                <a:sym typeface="Maven Pro"/>
              </a:rPr>
              <a:t>Remove erroneous record or correct the label if possible</a:t>
            </a:r>
            <a:endParaRPr>
              <a:latin typeface="Maven Pro"/>
              <a:ea typeface="Maven Pro"/>
              <a:cs typeface="Maven Pro"/>
              <a:sym typeface="Maven Pr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591"/>
                                        </p:tgtEl>
                                        <p:attrNameLst>
                                          <p:attrName>style.visibility</p:attrName>
                                        </p:attrNameLst>
                                      </p:cBhvr>
                                      <p:to>
                                        <p:strVal val="visible"/>
                                      </p:to>
                                    </p:set>
                                    <p:animEffect filter="fade" transition="in">
                                      <p:cBhvr>
                                        <p:cTn dur="1000"/>
                                        <p:tgtEl>
                                          <p:spTgt spid="59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90"/>
                                        </p:tgtEl>
                                        <p:attrNameLst>
                                          <p:attrName>style.visibility</p:attrName>
                                        </p:attrNameLst>
                                      </p:cBhvr>
                                      <p:to>
                                        <p:strVal val="visible"/>
                                      </p:to>
                                    </p:set>
                                    <p:animEffect filter="fade" transition="in">
                                      <p:cBhvr>
                                        <p:cTn dur="1000"/>
                                        <p:tgtEl>
                                          <p:spTgt spid="59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92"/>
                                        </p:tgtEl>
                                        <p:attrNameLst>
                                          <p:attrName>style.visibility</p:attrName>
                                        </p:attrNameLst>
                                      </p:cBhvr>
                                      <p:to>
                                        <p:strVal val="visible"/>
                                      </p:to>
                                    </p:set>
                                    <p:animEffect filter="fade" transition="in">
                                      <p:cBhvr>
                                        <p:cTn dur="1000"/>
                                        <p:tgtEl>
                                          <p:spTgt spid="59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93"/>
                                        </p:tgtEl>
                                        <p:attrNameLst>
                                          <p:attrName>style.visibility</p:attrName>
                                        </p:attrNameLst>
                                      </p:cBhvr>
                                      <p:to>
                                        <p:strVal val="visible"/>
                                      </p:to>
                                    </p:set>
                                    <p:animEffect filter="fade" transition="in">
                                      <p:cBhvr>
                                        <p:cTn dur="1000"/>
                                        <p:tgtEl>
                                          <p:spTgt spid="59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94"/>
                                        </p:tgtEl>
                                        <p:attrNameLst>
                                          <p:attrName>style.visibility</p:attrName>
                                        </p:attrNameLst>
                                      </p:cBhvr>
                                      <p:to>
                                        <p:strVal val="visible"/>
                                      </p:to>
                                    </p:set>
                                    <p:animEffect filter="fade" transition="in">
                                      <p:cBhvr>
                                        <p:cTn dur="1000"/>
                                        <p:tgtEl>
                                          <p:spTgt spid="59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8" name="Shape 598"/>
        <p:cNvGrpSpPr/>
        <p:nvPr/>
      </p:nvGrpSpPr>
      <p:grpSpPr>
        <a:xfrm>
          <a:off x="0" y="0"/>
          <a:ext cx="0" cy="0"/>
          <a:chOff x="0" y="0"/>
          <a:chExt cx="0" cy="0"/>
        </a:xfrm>
      </p:grpSpPr>
      <p:sp>
        <p:nvSpPr>
          <p:cNvPr id="599" name="Google Shape;599;p38"/>
          <p:cNvSpPr txBox="1"/>
          <p:nvPr>
            <p:ph idx="1" type="body"/>
          </p:nvPr>
        </p:nvSpPr>
        <p:spPr>
          <a:xfrm>
            <a:off x="618825" y="989475"/>
            <a:ext cx="7616100" cy="20901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Turn noise into useful data by correcting label</a:t>
            </a:r>
            <a:endParaRPr/>
          </a:p>
          <a:p>
            <a:pPr indent="0" lvl="0" marL="457200" rtl="0" algn="l">
              <a:spcBef>
                <a:spcPts val="0"/>
              </a:spcBef>
              <a:spcAft>
                <a:spcPts val="0"/>
              </a:spcAft>
              <a:buNone/>
            </a:pPr>
            <a:r>
              <a:t/>
            </a:r>
            <a:endParaRPr/>
          </a:p>
          <a:p>
            <a:pPr indent="0" lvl="0" marL="457200" rtl="0" algn="l">
              <a:spcBef>
                <a:spcPts val="0"/>
              </a:spcBef>
              <a:spcAft>
                <a:spcPts val="0"/>
              </a:spcAft>
              <a:buNone/>
            </a:pPr>
            <a:r>
              <a:t/>
            </a:r>
            <a:endParaRPr/>
          </a:p>
          <a:p>
            <a:pPr indent="0" lvl="0" marL="457200" rtl="0" algn="l">
              <a:spcBef>
                <a:spcPts val="0"/>
              </a:spcBef>
              <a:spcAft>
                <a:spcPts val="0"/>
              </a:spcAft>
              <a:buNone/>
            </a:pPr>
            <a:r>
              <a:t/>
            </a:r>
            <a:endParaRPr/>
          </a:p>
          <a:p>
            <a:pPr indent="0" lvl="0" marL="457200" rtl="0" algn="l">
              <a:spcBef>
                <a:spcPts val="0"/>
              </a:spcBef>
              <a:spcAft>
                <a:spcPts val="0"/>
              </a:spcAft>
              <a:buNone/>
            </a:pPr>
            <a:r>
              <a:t/>
            </a:r>
            <a:endParaRPr/>
          </a:p>
          <a:p>
            <a:pPr indent="0" lvl="0" marL="0" rtl="0" algn="l">
              <a:spcBef>
                <a:spcPts val="0"/>
              </a:spcBef>
              <a:spcAft>
                <a:spcPts val="0"/>
              </a:spcAft>
              <a:buNone/>
            </a:pPr>
            <a:r>
              <a:t/>
            </a:r>
            <a:endParaRPr/>
          </a:p>
          <a:p>
            <a:pPr indent="0" lvl="0" marL="457200" rtl="0" algn="l">
              <a:spcBef>
                <a:spcPts val="0"/>
              </a:spcBef>
              <a:spcAft>
                <a:spcPts val="0"/>
              </a:spcAft>
              <a:buNone/>
            </a:pPr>
            <a:r>
              <a:t/>
            </a:r>
            <a:endParaRPr/>
          </a:p>
        </p:txBody>
      </p:sp>
      <p:sp>
        <p:nvSpPr>
          <p:cNvPr id="600" name="Google Shape;600;p38"/>
          <p:cNvSpPr txBox="1"/>
          <p:nvPr>
            <p:ph type="ctrTitle"/>
          </p:nvPr>
        </p:nvSpPr>
        <p:spPr>
          <a:xfrm>
            <a:off x="618825" y="411675"/>
            <a:ext cx="40572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Mitigate Issue 1 </a:t>
            </a:r>
            <a:r>
              <a:rPr lang="en"/>
              <a:t>🧹</a:t>
            </a:r>
            <a:endParaRPr/>
          </a:p>
        </p:txBody>
      </p:sp>
      <p:pic>
        <p:nvPicPr>
          <p:cNvPr id="601" name="Google Shape;601;p38"/>
          <p:cNvPicPr preferRelativeResize="0"/>
          <p:nvPr/>
        </p:nvPicPr>
        <p:blipFill rotWithShape="1">
          <a:blip r:embed="rId3">
            <a:alphaModFix/>
          </a:blip>
          <a:srcRect b="11902" l="0" r="0" t="0"/>
          <a:stretch/>
        </p:blipFill>
        <p:spPr>
          <a:xfrm>
            <a:off x="1192450" y="3255275"/>
            <a:ext cx="7406999" cy="774100"/>
          </a:xfrm>
          <a:prstGeom prst="rect">
            <a:avLst/>
          </a:prstGeom>
          <a:noFill/>
          <a:ln>
            <a:noFill/>
          </a:ln>
        </p:spPr>
      </p:pic>
      <p:pic>
        <p:nvPicPr>
          <p:cNvPr id="602" name="Google Shape;602;p38"/>
          <p:cNvPicPr preferRelativeResize="0"/>
          <p:nvPr/>
        </p:nvPicPr>
        <p:blipFill rotWithShape="1">
          <a:blip r:embed="rId4">
            <a:alphaModFix/>
          </a:blip>
          <a:srcRect b="0" l="0" r="586" t="0"/>
          <a:stretch/>
        </p:blipFill>
        <p:spPr>
          <a:xfrm>
            <a:off x="1170425" y="1454750"/>
            <a:ext cx="7407000" cy="774100"/>
          </a:xfrm>
          <a:prstGeom prst="rect">
            <a:avLst/>
          </a:prstGeom>
          <a:noFill/>
          <a:ln>
            <a:noFill/>
          </a:ln>
        </p:spPr>
      </p:pic>
      <p:sp>
        <p:nvSpPr>
          <p:cNvPr id="603" name="Google Shape;603;p38"/>
          <p:cNvSpPr/>
          <p:nvPr/>
        </p:nvSpPr>
        <p:spPr>
          <a:xfrm>
            <a:off x="4471950" y="2325738"/>
            <a:ext cx="369600" cy="738900"/>
          </a:xfrm>
          <a:prstGeom prst="downArrow">
            <a:avLst>
              <a:gd fmla="val 50000" name="adj1"/>
              <a:gd fmla="val 50000" name="adj2"/>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5"/>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99"/>
                                        </p:tgtEl>
                                        <p:attrNameLst>
                                          <p:attrName>style.visibility</p:attrName>
                                        </p:attrNameLst>
                                      </p:cBhvr>
                                      <p:to>
                                        <p:strVal val="visible"/>
                                      </p:to>
                                    </p:set>
                                    <p:animEffect filter="fade" transition="in">
                                      <p:cBhvr>
                                        <p:cTn dur="1000"/>
                                        <p:tgtEl>
                                          <p:spTgt spid="59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2"/>
                                        </p:tgtEl>
                                        <p:attrNameLst>
                                          <p:attrName>style.visibility</p:attrName>
                                        </p:attrNameLst>
                                      </p:cBhvr>
                                      <p:to>
                                        <p:strVal val="visible"/>
                                      </p:to>
                                    </p:set>
                                    <p:animEffect filter="fade" transition="in">
                                      <p:cBhvr>
                                        <p:cTn dur="500"/>
                                        <p:tgtEl>
                                          <p:spTgt spid="602"/>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603"/>
                                        </p:tgtEl>
                                        <p:attrNameLst>
                                          <p:attrName>style.visibility</p:attrName>
                                        </p:attrNameLst>
                                      </p:cBhvr>
                                      <p:to>
                                        <p:strVal val="visible"/>
                                      </p:to>
                                    </p:set>
                                    <p:animEffect filter="fade" transition="in">
                                      <p:cBhvr>
                                        <p:cTn dur="500"/>
                                        <p:tgtEl>
                                          <p:spTgt spid="603"/>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601"/>
                                        </p:tgtEl>
                                        <p:attrNameLst>
                                          <p:attrName>style.visibility</p:attrName>
                                        </p:attrNameLst>
                                      </p:cBhvr>
                                      <p:to>
                                        <p:strVal val="visible"/>
                                      </p:to>
                                    </p:set>
                                    <p:animEffect filter="fade" transition="in">
                                      <p:cBhvr>
                                        <p:cTn dur="500"/>
                                        <p:tgtEl>
                                          <p:spTgt spid="60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7" name="Shape 607"/>
        <p:cNvGrpSpPr/>
        <p:nvPr/>
      </p:nvGrpSpPr>
      <p:grpSpPr>
        <a:xfrm>
          <a:off x="0" y="0"/>
          <a:ext cx="0" cy="0"/>
          <a:chOff x="0" y="0"/>
          <a:chExt cx="0" cy="0"/>
        </a:xfrm>
      </p:grpSpPr>
      <p:sp>
        <p:nvSpPr>
          <p:cNvPr id="608" name="Google Shape;608;p39"/>
          <p:cNvSpPr txBox="1"/>
          <p:nvPr>
            <p:ph idx="1" type="body"/>
          </p:nvPr>
        </p:nvSpPr>
        <p:spPr>
          <a:xfrm>
            <a:off x="763950" y="1176000"/>
            <a:ext cx="7616100" cy="98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Why is it a problem?</a:t>
            </a:r>
            <a:endParaRPr sz="1200"/>
          </a:p>
          <a:p>
            <a:pPr indent="-342900" lvl="0" marL="457200" rtl="0" algn="l">
              <a:spcBef>
                <a:spcPts val="0"/>
              </a:spcBef>
              <a:spcAft>
                <a:spcPts val="0"/>
              </a:spcAft>
              <a:buSzPts val="1800"/>
              <a:buChar char="-"/>
            </a:pPr>
            <a:r>
              <a:rPr lang="en" sz="1200"/>
              <a:t>Evaluation metrics become misleading to interpret (Precision is affected)</a:t>
            </a:r>
            <a:endParaRPr sz="1200"/>
          </a:p>
          <a:p>
            <a:pPr indent="-342900" lvl="0" marL="457200" rtl="0" algn="l">
              <a:spcBef>
                <a:spcPts val="0"/>
              </a:spcBef>
              <a:spcAft>
                <a:spcPts val="0"/>
              </a:spcAft>
              <a:buSzPts val="1800"/>
              <a:buChar char="-"/>
            </a:pPr>
            <a:r>
              <a:rPr lang="en" sz="1200"/>
              <a:t>Models overfit to majority class</a:t>
            </a:r>
            <a:endParaRPr/>
          </a:p>
        </p:txBody>
      </p:sp>
      <p:sp>
        <p:nvSpPr>
          <p:cNvPr id="609" name="Google Shape;609;p39"/>
          <p:cNvSpPr txBox="1"/>
          <p:nvPr>
            <p:ph type="ctrTitle"/>
          </p:nvPr>
        </p:nvSpPr>
        <p:spPr>
          <a:xfrm>
            <a:off x="618825" y="411675"/>
            <a:ext cx="62490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Issue 2: Imbalanced Data</a:t>
            </a:r>
            <a:endParaRPr/>
          </a:p>
        </p:txBody>
      </p:sp>
      <p:sp>
        <p:nvSpPr>
          <p:cNvPr id="610" name="Google Shape;610;p39"/>
          <p:cNvSpPr txBox="1"/>
          <p:nvPr/>
        </p:nvSpPr>
        <p:spPr>
          <a:xfrm>
            <a:off x="767250" y="2137500"/>
            <a:ext cx="76095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lt1"/>
                </a:solidFill>
                <a:latin typeface="Maven Pro"/>
                <a:ea typeface="Maven Pro"/>
                <a:cs typeface="Maven Pro"/>
                <a:sym typeface="Maven Pro"/>
              </a:rPr>
              <a:t>When would it happen?</a:t>
            </a:r>
            <a:endParaRPr sz="1200">
              <a:solidFill>
                <a:schemeClr val="lt1"/>
              </a:solidFill>
              <a:latin typeface="Maven Pro"/>
              <a:ea typeface="Maven Pro"/>
              <a:cs typeface="Maven Pro"/>
              <a:sym typeface="Maven Pro"/>
            </a:endParaRPr>
          </a:p>
          <a:p>
            <a:pPr indent="-342900" lvl="0" marL="457200" rtl="0" algn="l">
              <a:spcBef>
                <a:spcPts val="0"/>
              </a:spcBef>
              <a:spcAft>
                <a:spcPts val="0"/>
              </a:spcAft>
              <a:buClr>
                <a:schemeClr val="lt1"/>
              </a:buClr>
              <a:buSzPts val="1800"/>
              <a:buFont typeface="Maven Pro"/>
              <a:buChar char="-"/>
            </a:pPr>
            <a:r>
              <a:rPr lang="en" sz="1200">
                <a:solidFill>
                  <a:schemeClr val="lt1"/>
                </a:solidFill>
                <a:latin typeface="Maven Pro"/>
                <a:ea typeface="Maven Pro"/>
                <a:cs typeface="Maven Pro"/>
                <a:sym typeface="Maven Pro"/>
              </a:rPr>
              <a:t>Uneven occurrence of events or data collection</a:t>
            </a:r>
            <a:endParaRPr>
              <a:latin typeface="Maven Pro"/>
              <a:ea typeface="Maven Pro"/>
              <a:cs typeface="Maven Pro"/>
              <a:sym typeface="Maven Pro"/>
            </a:endParaRPr>
          </a:p>
        </p:txBody>
      </p:sp>
      <p:sp>
        <p:nvSpPr>
          <p:cNvPr id="611" name="Google Shape;611;p39"/>
          <p:cNvSpPr txBox="1"/>
          <p:nvPr/>
        </p:nvSpPr>
        <p:spPr>
          <a:xfrm>
            <a:off x="767250" y="3831900"/>
            <a:ext cx="76095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lt1"/>
                </a:solidFill>
                <a:latin typeface="Maven Pro"/>
                <a:ea typeface="Maven Pro"/>
                <a:cs typeface="Maven Pro"/>
                <a:sym typeface="Maven Pro"/>
              </a:rPr>
              <a:t>How to check for it?</a:t>
            </a:r>
            <a:endParaRPr sz="1200">
              <a:solidFill>
                <a:schemeClr val="lt1"/>
              </a:solidFill>
              <a:latin typeface="Maven Pro"/>
              <a:ea typeface="Maven Pro"/>
              <a:cs typeface="Maven Pro"/>
              <a:sym typeface="Maven Pro"/>
            </a:endParaRPr>
          </a:p>
          <a:p>
            <a:pPr indent="-342900" lvl="0" marL="457200" rtl="0" algn="l">
              <a:spcBef>
                <a:spcPts val="0"/>
              </a:spcBef>
              <a:spcAft>
                <a:spcPts val="0"/>
              </a:spcAft>
              <a:buClr>
                <a:schemeClr val="lt1"/>
              </a:buClr>
              <a:buSzPts val="1800"/>
              <a:buFont typeface="Maven Pro"/>
              <a:buChar char="-"/>
            </a:pPr>
            <a:r>
              <a:rPr lang="en" sz="1200">
                <a:solidFill>
                  <a:schemeClr val="lt1"/>
                </a:solidFill>
                <a:latin typeface="Maven Pro"/>
                <a:ea typeface="Maven Pro"/>
                <a:cs typeface="Maven Pro"/>
                <a:sym typeface="Maven Pro"/>
              </a:rPr>
              <a:t>Visualize histogram or bar chart of feature values</a:t>
            </a:r>
            <a:endParaRPr sz="1200">
              <a:solidFill>
                <a:schemeClr val="lt1"/>
              </a:solidFill>
              <a:latin typeface="Maven Pro"/>
              <a:ea typeface="Maven Pro"/>
              <a:cs typeface="Maven Pro"/>
              <a:sym typeface="Maven Pro"/>
            </a:endParaRPr>
          </a:p>
        </p:txBody>
      </p:sp>
      <p:sp>
        <p:nvSpPr>
          <p:cNvPr id="612" name="Google Shape;612;p39"/>
          <p:cNvSpPr txBox="1"/>
          <p:nvPr/>
        </p:nvSpPr>
        <p:spPr>
          <a:xfrm>
            <a:off x="767250" y="2832300"/>
            <a:ext cx="76095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lt1"/>
                </a:solidFill>
                <a:latin typeface="Maven Pro"/>
                <a:ea typeface="Maven Pro"/>
                <a:cs typeface="Maven Pro"/>
                <a:sym typeface="Maven Pro"/>
              </a:rPr>
              <a:t>How to mitigate it?</a:t>
            </a:r>
            <a:endParaRPr sz="1200">
              <a:solidFill>
                <a:schemeClr val="lt1"/>
              </a:solidFill>
              <a:latin typeface="Maven Pro"/>
              <a:ea typeface="Maven Pro"/>
              <a:cs typeface="Maven Pro"/>
              <a:sym typeface="Maven Pro"/>
            </a:endParaRPr>
          </a:p>
          <a:p>
            <a:pPr indent="-342900" lvl="0" marL="457200" rtl="0" algn="l">
              <a:spcBef>
                <a:spcPts val="0"/>
              </a:spcBef>
              <a:spcAft>
                <a:spcPts val="0"/>
              </a:spcAft>
              <a:buClr>
                <a:schemeClr val="lt1"/>
              </a:buClr>
              <a:buSzPts val="1800"/>
              <a:buFont typeface="Maven Pro"/>
              <a:buChar char="-"/>
            </a:pPr>
            <a:r>
              <a:rPr lang="en" sz="1200">
                <a:solidFill>
                  <a:schemeClr val="lt1"/>
                </a:solidFill>
                <a:latin typeface="Maven Pro"/>
                <a:ea typeface="Maven Pro"/>
                <a:cs typeface="Maven Pro"/>
                <a:sym typeface="Maven Pro"/>
              </a:rPr>
              <a:t>Collect more data instances for minority class</a:t>
            </a:r>
            <a:endParaRPr sz="1200">
              <a:solidFill>
                <a:schemeClr val="lt1"/>
              </a:solidFill>
              <a:latin typeface="Maven Pro"/>
              <a:ea typeface="Maven Pro"/>
              <a:cs typeface="Maven Pro"/>
              <a:sym typeface="Maven Pro"/>
            </a:endParaRPr>
          </a:p>
          <a:p>
            <a:pPr indent="-342900" lvl="0" marL="457200" rtl="0" algn="l">
              <a:spcBef>
                <a:spcPts val="0"/>
              </a:spcBef>
              <a:spcAft>
                <a:spcPts val="0"/>
              </a:spcAft>
              <a:buClr>
                <a:schemeClr val="lt1"/>
              </a:buClr>
              <a:buSzPts val="1800"/>
              <a:buFont typeface="Maven Pro"/>
              <a:buChar char="-"/>
            </a:pPr>
            <a:r>
              <a:rPr lang="en" sz="1200">
                <a:solidFill>
                  <a:schemeClr val="lt1"/>
                </a:solidFill>
                <a:latin typeface="Maven Pro"/>
                <a:ea typeface="Maven Pro"/>
                <a:cs typeface="Maven Pro"/>
                <a:sym typeface="Maven Pro"/>
              </a:rPr>
              <a:t>Resample instances (e.g., Undersampling, Oversampling, SMOTE)</a:t>
            </a:r>
            <a:endParaRPr sz="1200">
              <a:solidFill>
                <a:schemeClr val="lt1"/>
              </a:solidFill>
              <a:latin typeface="Maven Pro"/>
              <a:ea typeface="Maven Pro"/>
              <a:cs typeface="Maven Pro"/>
              <a:sym typeface="Maven Pr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609"/>
                                        </p:tgtEl>
                                        <p:attrNameLst>
                                          <p:attrName>style.visibility</p:attrName>
                                        </p:attrNameLst>
                                      </p:cBhvr>
                                      <p:to>
                                        <p:strVal val="visible"/>
                                      </p:to>
                                    </p:set>
                                    <p:animEffect filter="fade" transition="in">
                                      <p:cBhvr>
                                        <p:cTn dur="1000"/>
                                        <p:tgtEl>
                                          <p:spTgt spid="60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8"/>
                                        </p:tgtEl>
                                        <p:attrNameLst>
                                          <p:attrName>style.visibility</p:attrName>
                                        </p:attrNameLst>
                                      </p:cBhvr>
                                      <p:to>
                                        <p:strVal val="visible"/>
                                      </p:to>
                                    </p:set>
                                    <p:animEffect filter="fade" transition="in">
                                      <p:cBhvr>
                                        <p:cTn dur="1000"/>
                                        <p:tgtEl>
                                          <p:spTgt spid="608"/>
                                        </p:tgtEl>
                                      </p:cBhvr>
                                    </p:animEffect>
                                  </p:childTnLst>
                                </p:cTn>
                              </p:par>
                              <p:par>
                                <p:cTn fill="hold" nodeType="withEffect" presetClass="entr" presetID="10" presetSubtype="0">
                                  <p:stCondLst>
                                    <p:cond delay="0"/>
                                  </p:stCondLst>
                                  <p:childTnLst>
                                    <p:set>
                                      <p:cBhvr>
                                        <p:cTn dur="1" fill="hold">
                                          <p:stCondLst>
                                            <p:cond delay="0"/>
                                          </p:stCondLst>
                                        </p:cTn>
                                        <p:tgtEl>
                                          <p:spTgt spid="610"/>
                                        </p:tgtEl>
                                        <p:attrNameLst>
                                          <p:attrName>style.visibility</p:attrName>
                                        </p:attrNameLst>
                                      </p:cBhvr>
                                      <p:to>
                                        <p:strVal val="visible"/>
                                      </p:to>
                                    </p:set>
                                    <p:animEffect filter="fade" transition="in">
                                      <p:cBhvr>
                                        <p:cTn dur="1000"/>
                                        <p:tgtEl>
                                          <p:spTgt spid="61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12"/>
                                        </p:tgtEl>
                                        <p:attrNameLst>
                                          <p:attrName>style.visibility</p:attrName>
                                        </p:attrNameLst>
                                      </p:cBhvr>
                                      <p:to>
                                        <p:strVal val="visible"/>
                                      </p:to>
                                    </p:set>
                                    <p:animEffect filter="fade" transition="in">
                                      <p:cBhvr>
                                        <p:cTn dur="1000"/>
                                        <p:tgtEl>
                                          <p:spTgt spid="612"/>
                                        </p:tgtEl>
                                      </p:cBhvr>
                                    </p:animEffect>
                                  </p:childTnLst>
                                </p:cTn>
                              </p:par>
                              <p:par>
                                <p:cTn fill="hold" nodeType="withEffect" presetClass="entr" presetID="10" presetSubtype="0">
                                  <p:stCondLst>
                                    <p:cond delay="0"/>
                                  </p:stCondLst>
                                  <p:childTnLst>
                                    <p:set>
                                      <p:cBhvr>
                                        <p:cTn dur="1" fill="hold">
                                          <p:stCondLst>
                                            <p:cond delay="0"/>
                                          </p:stCondLst>
                                        </p:cTn>
                                        <p:tgtEl>
                                          <p:spTgt spid="611"/>
                                        </p:tgtEl>
                                        <p:attrNameLst>
                                          <p:attrName>style.visibility</p:attrName>
                                        </p:attrNameLst>
                                      </p:cBhvr>
                                      <p:to>
                                        <p:strVal val="visible"/>
                                      </p:to>
                                    </p:set>
                                    <p:animEffect filter="fade" transition="in">
                                      <p:cBhvr>
                                        <p:cTn dur="1000"/>
                                        <p:tgtEl>
                                          <p:spTgt spid="61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6" name="Shape 616"/>
        <p:cNvGrpSpPr/>
        <p:nvPr/>
      </p:nvGrpSpPr>
      <p:grpSpPr>
        <a:xfrm>
          <a:off x="0" y="0"/>
          <a:ext cx="0" cy="0"/>
          <a:chOff x="0" y="0"/>
          <a:chExt cx="0" cy="0"/>
        </a:xfrm>
      </p:grpSpPr>
      <p:sp>
        <p:nvSpPr>
          <p:cNvPr id="617" name="Google Shape;617;p40"/>
          <p:cNvSpPr txBox="1"/>
          <p:nvPr>
            <p:ph idx="1" type="body"/>
          </p:nvPr>
        </p:nvSpPr>
        <p:spPr>
          <a:xfrm>
            <a:off x="618825" y="1379700"/>
            <a:ext cx="7616100" cy="8655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Undersampling</a:t>
            </a:r>
            <a:endParaRPr/>
          </a:p>
        </p:txBody>
      </p:sp>
      <p:sp>
        <p:nvSpPr>
          <p:cNvPr id="618" name="Google Shape;618;p40"/>
          <p:cNvSpPr txBox="1"/>
          <p:nvPr>
            <p:ph type="ctrTitle"/>
          </p:nvPr>
        </p:nvSpPr>
        <p:spPr>
          <a:xfrm>
            <a:off x="618825" y="411675"/>
            <a:ext cx="62490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Mitigate I</a:t>
            </a:r>
            <a:r>
              <a:rPr lang="en"/>
              <a:t>ssue 2 </a:t>
            </a:r>
            <a:r>
              <a:rPr lang="en"/>
              <a:t>🧹</a:t>
            </a:r>
            <a:endParaRPr/>
          </a:p>
        </p:txBody>
      </p:sp>
      <p:pic>
        <p:nvPicPr>
          <p:cNvPr id="619" name="Google Shape;619;p40"/>
          <p:cNvPicPr preferRelativeResize="0"/>
          <p:nvPr/>
        </p:nvPicPr>
        <p:blipFill>
          <a:blip r:embed="rId3">
            <a:alphaModFix/>
          </a:blip>
          <a:stretch>
            <a:fillRect/>
          </a:stretch>
        </p:blipFill>
        <p:spPr>
          <a:xfrm>
            <a:off x="809713" y="1974900"/>
            <a:ext cx="2498480" cy="2243599"/>
          </a:xfrm>
          <a:prstGeom prst="rect">
            <a:avLst/>
          </a:prstGeom>
          <a:noFill/>
          <a:ln>
            <a:noFill/>
          </a:ln>
        </p:spPr>
      </p:pic>
      <p:pic>
        <p:nvPicPr>
          <p:cNvPr id="620" name="Google Shape;620;p40"/>
          <p:cNvPicPr preferRelativeResize="0"/>
          <p:nvPr/>
        </p:nvPicPr>
        <p:blipFill>
          <a:blip r:embed="rId4">
            <a:alphaModFix/>
          </a:blip>
          <a:stretch>
            <a:fillRect/>
          </a:stretch>
        </p:blipFill>
        <p:spPr>
          <a:xfrm>
            <a:off x="5508715" y="1974900"/>
            <a:ext cx="2535323" cy="2243599"/>
          </a:xfrm>
          <a:prstGeom prst="rect">
            <a:avLst/>
          </a:prstGeom>
          <a:noFill/>
          <a:ln>
            <a:noFill/>
          </a:ln>
        </p:spPr>
      </p:pic>
      <p:sp>
        <p:nvSpPr>
          <p:cNvPr id="621" name="Google Shape;621;p40"/>
          <p:cNvSpPr/>
          <p:nvPr/>
        </p:nvSpPr>
        <p:spPr>
          <a:xfrm>
            <a:off x="3936000" y="2778803"/>
            <a:ext cx="1051500" cy="525600"/>
          </a:xfrm>
          <a:prstGeom prst="rightArrow">
            <a:avLst>
              <a:gd fmla="val 50000" name="adj1"/>
              <a:gd fmla="val 50000" name="adj2"/>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618"/>
                                        </p:tgtEl>
                                        <p:attrNameLst>
                                          <p:attrName>style.visibility</p:attrName>
                                        </p:attrNameLst>
                                      </p:cBhvr>
                                      <p:to>
                                        <p:strVal val="visible"/>
                                      </p:to>
                                    </p:set>
                                    <p:animEffect filter="fade" transition="in">
                                      <p:cBhvr>
                                        <p:cTn dur="1000"/>
                                        <p:tgtEl>
                                          <p:spTgt spid="61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17"/>
                                        </p:tgtEl>
                                        <p:attrNameLst>
                                          <p:attrName>style.visibility</p:attrName>
                                        </p:attrNameLst>
                                      </p:cBhvr>
                                      <p:to>
                                        <p:strVal val="visible"/>
                                      </p:to>
                                    </p:set>
                                    <p:animEffect filter="fade" transition="in">
                                      <p:cBhvr>
                                        <p:cTn dur="1000"/>
                                        <p:tgtEl>
                                          <p:spTgt spid="617"/>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619"/>
                                        </p:tgtEl>
                                        <p:attrNameLst>
                                          <p:attrName>style.visibility</p:attrName>
                                        </p:attrNameLst>
                                      </p:cBhvr>
                                      <p:to>
                                        <p:strVal val="visible"/>
                                      </p:to>
                                    </p:set>
                                    <p:animEffect filter="fade" transition="in">
                                      <p:cBhvr>
                                        <p:cTn dur="500"/>
                                        <p:tgtEl>
                                          <p:spTgt spid="619"/>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621"/>
                                        </p:tgtEl>
                                        <p:attrNameLst>
                                          <p:attrName>style.visibility</p:attrName>
                                        </p:attrNameLst>
                                      </p:cBhvr>
                                      <p:to>
                                        <p:strVal val="visible"/>
                                      </p:to>
                                    </p:set>
                                    <p:animEffect filter="fade" transition="in">
                                      <p:cBhvr>
                                        <p:cTn dur="500"/>
                                        <p:tgtEl>
                                          <p:spTgt spid="621"/>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620"/>
                                        </p:tgtEl>
                                        <p:attrNameLst>
                                          <p:attrName>style.visibility</p:attrName>
                                        </p:attrNameLst>
                                      </p:cBhvr>
                                      <p:to>
                                        <p:strVal val="visible"/>
                                      </p:to>
                                    </p:set>
                                    <p:animEffect filter="fade" transition="in">
                                      <p:cBhvr>
                                        <p:cTn dur="500"/>
                                        <p:tgtEl>
                                          <p:spTgt spid="62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5" name="Shape 625"/>
        <p:cNvGrpSpPr/>
        <p:nvPr/>
      </p:nvGrpSpPr>
      <p:grpSpPr>
        <a:xfrm>
          <a:off x="0" y="0"/>
          <a:ext cx="0" cy="0"/>
          <a:chOff x="0" y="0"/>
          <a:chExt cx="0" cy="0"/>
        </a:xfrm>
      </p:grpSpPr>
      <p:sp>
        <p:nvSpPr>
          <p:cNvPr id="626" name="Google Shape;626;p41"/>
          <p:cNvSpPr txBox="1"/>
          <p:nvPr>
            <p:ph idx="1" type="body"/>
          </p:nvPr>
        </p:nvSpPr>
        <p:spPr>
          <a:xfrm>
            <a:off x="618825" y="1526700"/>
            <a:ext cx="7486200" cy="20901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They have a large dataset (~363k instances</a:t>
            </a:r>
            <a:r>
              <a:rPr lang="en"/>
              <a:t>)</a:t>
            </a:r>
            <a:br>
              <a:rPr lang="en"/>
            </a:br>
            <a:endParaRPr/>
          </a:p>
          <a:p>
            <a:pPr indent="-342900" lvl="0" marL="457200" rtl="0" algn="l">
              <a:spcBef>
                <a:spcPts val="0"/>
              </a:spcBef>
              <a:spcAft>
                <a:spcPts val="0"/>
              </a:spcAft>
              <a:buSzPts val="1800"/>
              <a:buChar char="-"/>
            </a:pPr>
            <a:r>
              <a:rPr lang="en"/>
              <a:t>14% reduction in number of samples</a:t>
            </a:r>
            <a:endParaRPr/>
          </a:p>
          <a:p>
            <a:pPr indent="0" lvl="0" marL="457200" rtl="0" algn="l">
              <a:spcBef>
                <a:spcPts val="0"/>
              </a:spcBef>
              <a:spcAft>
                <a:spcPts val="0"/>
              </a:spcAft>
              <a:buNone/>
            </a:pPr>
            <a:r>
              <a:t/>
            </a:r>
            <a:endParaRPr/>
          </a:p>
          <a:p>
            <a:pPr indent="-342900" lvl="0" marL="457200" rtl="0" algn="l">
              <a:spcBef>
                <a:spcPts val="0"/>
              </a:spcBef>
              <a:spcAft>
                <a:spcPts val="0"/>
              </a:spcAft>
              <a:buSzPts val="1800"/>
              <a:buChar char="-"/>
            </a:pPr>
            <a:r>
              <a:rPr lang="en"/>
              <a:t>Oversampling increases the data and training time</a:t>
            </a:r>
            <a:endParaRPr/>
          </a:p>
          <a:p>
            <a:pPr indent="0" lvl="0" marL="457200" rtl="0" algn="l">
              <a:spcBef>
                <a:spcPts val="0"/>
              </a:spcBef>
              <a:spcAft>
                <a:spcPts val="0"/>
              </a:spcAft>
              <a:buNone/>
            </a:pPr>
            <a:r>
              <a:t/>
            </a:r>
            <a:endParaRPr/>
          </a:p>
          <a:p>
            <a:pPr indent="-342900" lvl="0" marL="457200" rtl="0" algn="l">
              <a:spcBef>
                <a:spcPts val="0"/>
              </a:spcBef>
              <a:spcAft>
                <a:spcPts val="0"/>
              </a:spcAft>
              <a:buSzPts val="1800"/>
              <a:buChar char="-"/>
            </a:pPr>
            <a:r>
              <a:rPr lang="en"/>
              <a:t>SMOTE is not suitable as the vectors of texts are rarely separable in the feature space</a:t>
            </a:r>
            <a:endParaRPr/>
          </a:p>
        </p:txBody>
      </p:sp>
      <p:sp>
        <p:nvSpPr>
          <p:cNvPr id="627" name="Google Shape;627;p41"/>
          <p:cNvSpPr txBox="1"/>
          <p:nvPr>
            <p:ph type="ctrTitle"/>
          </p:nvPr>
        </p:nvSpPr>
        <p:spPr>
          <a:xfrm>
            <a:off x="618825" y="411675"/>
            <a:ext cx="74862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Why Undersample?</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627"/>
                                        </p:tgtEl>
                                        <p:attrNameLst>
                                          <p:attrName>style.visibility</p:attrName>
                                        </p:attrNameLst>
                                      </p:cBhvr>
                                      <p:to>
                                        <p:strVal val="visible"/>
                                      </p:to>
                                    </p:set>
                                    <p:animEffect filter="fade" transition="in">
                                      <p:cBhvr>
                                        <p:cTn dur="1000"/>
                                        <p:tgtEl>
                                          <p:spTgt spid="62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6"/>
                                        </p:tgtEl>
                                        <p:attrNameLst>
                                          <p:attrName>style.visibility</p:attrName>
                                        </p:attrNameLst>
                                      </p:cBhvr>
                                      <p:to>
                                        <p:strVal val="visible"/>
                                      </p:to>
                                    </p:set>
                                    <p:animEffect filter="fade" transition="in">
                                      <p:cBhvr>
                                        <p:cTn dur="1000"/>
                                        <p:tgtEl>
                                          <p:spTgt spid="62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1" name="Shape 631"/>
        <p:cNvGrpSpPr/>
        <p:nvPr/>
      </p:nvGrpSpPr>
      <p:grpSpPr>
        <a:xfrm>
          <a:off x="0" y="0"/>
          <a:ext cx="0" cy="0"/>
          <a:chOff x="0" y="0"/>
          <a:chExt cx="0" cy="0"/>
        </a:xfrm>
      </p:grpSpPr>
      <p:sp>
        <p:nvSpPr>
          <p:cNvPr id="632" name="Google Shape;632;p42"/>
          <p:cNvSpPr txBox="1"/>
          <p:nvPr>
            <p:ph type="ctrTitle"/>
          </p:nvPr>
        </p:nvSpPr>
        <p:spPr>
          <a:xfrm>
            <a:off x="618825" y="411675"/>
            <a:ext cx="78600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Generating Embeddings</a:t>
            </a:r>
            <a:endParaRPr/>
          </a:p>
        </p:txBody>
      </p:sp>
      <p:sp>
        <p:nvSpPr>
          <p:cNvPr id="633" name="Google Shape;633;p42"/>
          <p:cNvSpPr/>
          <p:nvPr/>
        </p:nvSpPr>
        <p:spPr>
          <a:xfrm>
            <a:off x="1783325" y="1199225"/>
            <a:ext cx="252000" cy="2520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42"/>
          <p:cNvSpPr/>
          <p:nvPr/>
        </p:nvSpPr>
        <p:spPr>
          <a:xfrm>
            <a:off x="831075" y="1195675"/>
            <a:ext cx="4156800" cy="1839600"/>
          </a:xfrm>
          <a:prstGeom prst="wedgeEllipseCallout">
            <a:avLst>
              <a:gd fmla="val -40728" name="adj1"/>
              <a:gd fmla="val 59024" name="adj2"/>
            </a:avLst>
          </a:prstGeom>
          <a:solidFill>
            <a:srgbClr val="D0E0E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212121"/>
                </a:solidFill>
                <a:latin typeface="Maven Pro"/>
                <a:ea typeface="Maven Pro"/>
                <a:cs typeface="Maven Pro"/>
                <a:sym typeface="Maven Pro"/>
              </a:rPr>
              <a:t>We have seen Bag of Words and Word2Vec just now. Should we use them?</a:t>
            </a:r>
            <a:r>
              <a:rPr lang="en">
                <a:solidFill>
                  <a:srgbClr val="212121"/>
                </a:solidFill>
                <a:latin typeface="Maven Pro"/>
                <a:ea typeface="Maven Pro"/>
                <a:cs typeface="Maven Pro"/>
                <a:sym typeface="Maven Pro"/>
              </a:rPr>
              <a:t> </a:t>
            </a:r>
            <a:endParaRPr>
              <a:solidFill>
                <a:srgbClr val="212121"/>
              </a:solidFill>
              <a:latin typeface="Maven Pro"/>
              <a:ea typeface="Maven Pro"/>
              <a:cs typeface="Maven Pro"/>
              <a:sym typeface="Maven Pro"/>
            </a:endParaRPr>
          </a:p>
          <a:p>
            <a:pPr indent="0" lvl="0" marL="0" rtl="0" algn="ctr">
              <a:spcBef>
                <a:spcPts val="0"/>
              </a:spcBef>
              <a:spcAft>
                <a:spcPts val="0"/>
              </a:spcAft>
              <a:buNone/>
            </a:pPr>
            <a:r>
              <a:t/>
            </a:r>
            <a:endParaRPr sz="1200">
              <a:solidFill>
                <a:srgbClr val="212121"/>
              </a:solidFill>
              <a:latin typeface="Maven Pro"/>
              <a:ea typeface="Maven Pro"/>
              <a:cs typeface="Maven Pro"/>
              <a:sym typeface="Maven Pro"/>
            </a:endParaRPr>
          </a:p>
        </p:txBody>
      </p:sp>
      <p:pic>
        <p:nvPicPr>
          <p:cNvPr id="635" name="Google Shape;635;p42"/>
          <p:cNvPicPr preferRelativeResize="0"/>
          <p:nvPr/>
        </p:nvPicPr>
        <p:blipFill>
          <a:blip r:embed="rId3">
            <a:alphaModFix/>
          </a:blip>
          <a:stretch>
            <a:fillRect/>
          </a:stretch>
        </p:blipFill>
        <p:spPr>
          <a:xfrm flipH="1">
            <a:off x="476425" y="3241475"/>
            <a:ext cx="905125" cy="905125"/>
          </a:xfrm>
          <a:prstGeom prst="rect">
            <a:avLst/>
          </a:prstGeom>
          <a:noFill/>
          <a:ln>
            <a:noFill/>
          </a:ln>
        </p:spPr>
      </p:pic>
      <p:sp>
        <p:nvSpPr>
          <p:cNvPr id="636" name="Google Shape;636;p42"/>
          <p:cNvSpPr/>
          <p:nvPr/>
        </p:nvSpPr>
        <p:spPr>
          <a:xfrm>
            <a:off x="3902150" y="2161675"/>
            <a:ext cx="4273200" cy="1881900"/>
          </a:xfrm>
          <a:prstGeom prst="wedgeEllipseCallout">
            <a:avLst>
              <a:gd fmla="val 45772" name="adj1"/>
              <a:gd fmla="val 50175" name="adj2"/>
            </a:avLst>
          </a:prstGeom>
          <a:solidFill>
            <a:srgbClr val="D0E0E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chemeClr val="dk2"/>
              </a:solidFill>
              <a:latin typeface="Maven Pro"/>
              <a:ea typeface="Maven Pro"/>
              <a:cs typeface="Maven Pro"/>
              <a:sym typeface="Maven Pro"/>
            </a:endParaRPr>
          </a:p>
          <a:p>
            <a:pPr indent="0" lvl="0" marL="0" rtl="0" algn="ctr">
              <a:spcBef>
                <a:spcPts val="0"/>
              </a:spcBef>
              <a:spcAft>
                <a:spcPts val="0"/>
              </a:spcAft>
              <a:buNone/>
            </a:pPr>
            <a:r>
              <a:t/>
            </a:r>
            <a:endParaRPr>
              <a:solidFill>
                <a:schemeClr val="dk2"/>
              </a:solidFill>
              <a:latin typeface="Maven Pro"/>
              <a:ea typeface="Maven Pro"/>
              <a:cs typeface="Maven Pro"/>
              <a:sym typeface="Maven Pro"/>
            </a:endParaRPr>
          </a:p>
          <a:p>
            <a:pPr indent="0" lvl="0" marL="0" rtl="0" algn="ctr">
              <a:spcBef>
                <a:spcPts val="0"/>
              </a:spcBef>
              <a:spcAft>
                <a:spcPts val="0"/>
              </a:spcAft>
              <a:buNone/>
            </a:pPr>
            <a:r>
              <a:rPr lang="en">
                <a:solidFill>
                  <a:schemeClr val="dk2"/>
                </a:solidFill>
                <a:latin typeface="Maven Pro"/>
                <a:ea typeface="Maven Pro"/>
                <a:cs typeface="Maven Pro"/>
                <a:sym typeface="Maven Pro"/>
              </a:rPr>
              <a:t>I’ve heard of a better sentence embedding generator called BERT. Let’s use this!</a:t>
            </a:r>
            <a:endParaRPr>
              <a:solidFill>
                <a:schemeClr val="dk2"/>
              </a:solidFill>
              <a:latin typeface="Maven Pro"/>
              <a:ea typeface="Maven Pro"/>
              <a:cs typeface="Maven Pro"/>
              <a:sym typeface="Maven Pro"/>
            </a:endParaRPr>
          </a:p>
          <a:p>
            <a:pPr indent="0" lvl="0" marL="0" rtl="0" algn="ctr">
              <a:spcBef>
                <a:spcPts val="0"/>
              </a:spcBef>
              <a:spcAft>
                <a:spcPts val="0"/>
              </a:spcAft>
              <a:buNone/>
            </a:pPr>
            <a:r>
              <a:t/>
            </a:r>
            <a:endParaRPr sz="1200">
              <a:solidFill>
                <a:schemeClr val="dk2"/>
              </a:solidFill>
              <a:latin typeface="Maven Pro"/>
              <a:ea typeface="Maven Pro"/>
              <a:cs typeface="Maven Pro"/>
              <a:sym typeface="Maven Pro"/>
            </a:endParaRPr>
          </a:p>
          <a:p>
            <a:pPr indent="0" lvl="0" marL="0" rtl="0" algn="ctr">
              <a:spcBef>
                <a:spcPts val="0"/>
              </a:spcBef>
              <a:spcAft>
                <a:spcPts val="0"/>
              </a:spcAft>
              <a:buNone/>
            </a:pPr>
            <a:r>
              <a:t/>
            </a:r>
            <a:endParaRPr sz="1200">
              <a:solidFill>
                <a:schemeClr val="dk2"/>
              </a:solidFill>
              <a:latin typeface="Maven Pro"/>
              <a:ea typeface="Maven Pro"/>
              <a:cs typeface="Maven Pro"/>
              <a:sym typeface="Maven Pro"/>
            </a:endParaRPr>
          </a:p>
        </p:txBody>
      </p:sp>
      <p:pic>
        <p:nvPicPr>
          <p:cNvPr id="637" name="Google Shape;637;p42"/>
          <p:cNvPicPr preferRelativeResize="0"/>
          <p:nvPr/>
        </p:nvPicPr>
        <p:blipFill>
          <a:blip r:embed="rId4">
            <a:alphaModFix/>
          </a:blip>
          <a:stretch>
            <a:fillRect/>
          </a:stretch>
        </p:blipFill>
        <p:spPr>
          <a:xfrm>
            <a:off x="7973650" y="3843550"/>
            <a:ext cx="1048600" cy="10486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632"/>
                                        </p:tgtEl>
                                        <p:attrNameLst>
                                          <p:attrName>style.visibility</p:attrName>
                                        </p:attrNameLst>
                                      </p:cBhvr>
                                      <p:to>
                                        <p:strVal val="visible"/>
                                      </p:to>
                                    </p:set>
                                    <p:animEffect filter="fade" transition="in">
                                      <p:cBhvr>
                                        <p:cTn dur="1000"/>
                                        <p:tgtEl>
                                          <p:spTgt spid="63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35"/>
                                        </p:tgtEl>
                                        <p:attrNameLst>
                                          <p:attrName>style.visibility</p:attrName>
                                        </p:attrNameLst>
                                      </p:cBhvr>
                                      <p:to>
                                        <p:strVal val="visible"/>
                                      </p:to>
                                    </p:set>
                                    <p:animEffect filter="fade" transition="in">
                                      <p:cBhvr>
                                        <p:cTn dur="1000"/>
                                        <p:tgtEl>
                                          <p:spTgt spid="635"/>
                                        </p:tgtEl>
                                      </p:cBhvr>
                                    </p:animEffect>
                                  </p:childTnLst>
                                </p:cTn>
                              </p:par>
                              <p:par>
                                <p:cTn fill="hold" nodeType="withEffect" presetClass="entr" presetID="10" presetSubtype="0">
                                  <p:stCondLst>
                                    <p:cond delay="0"/>
                                  </p:stCondLst>
                                  <p:childTnLst>
                                    <p:set>
                                      <p:cBhvr>
                                        <p:cTn dur="1" fill="hold">
                                          <p:stCondLst>
                                            <p:cond delay="0"/>
                                          </p:stCondLst>
                                        </p:cTn>
                                        <p:tgtEl>
                                          <p:spTgt spid="634"/>
                                        </p:tgtEl>
                                        <p:attrNameLst>
                                          <p:attrName>style.visibility</p:attrName>
                                        </p:attrNameLst>
                                      </p:cBhvr>
                                      <p:to>
                                        <p:strVal val="visible"/>
                                      </p:to>
                                    </p:set>
                                    <p:animEffect filter="fade" transition="in">
                                      <p:cBhvr>
                                        <p:cTn dur="1000"/>
                                        <p:tgtEl>
                                          <p:spTgt spid="634"/>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637"/>
                                        </p:tgtEl>
                                        <p:attrNameLst>
                                          <p:attrName>style.visibility</p:attrName>
                                        </p:attrNameLst>
                                      </p:cBhvr>
                                      <p:to>
                                        <p:strVal val="visible"/>
                                      </p:to>
                                    </p:set>
                                    <p:animEffect filter="fade" transition="in">
                                      <p:cBhvr>
                                        <p:cTn dur="1600"/>
                                        <p:tgtEl>
                                          <p:spTgt spid="637"/>
                                        </p:tgtEl>
                                      </p:cBhvr>
                                    </p:animEffect>
                                  </p:childTnLst>
                                </p:cTn>
                              </p:par>
                              <p:par>
                                <p:cTn fill="hold" nodeType="withEffect" presetClass="entr" presetID="10" presetSubtype="0">
                                  <p:stCondLst>
                                    <p:cond delay="0"/>
                                  </p:stCondLst>
                                  <p:childTnLst>
                                    <p:set>
                                      <p:cBhvr>
                                        <p:cTn dur="1" fill="hold">
                                          <p:stCondLst>
                                            <p:cond delay="0"/>
                                          </p:stCondLst>
                                        </p:cTn>
                                        <p:tgtEl>
                                          <p:spTgt spid="636"/>
                                        </p:tgtEl>
                                        <p:attrNameLst>
                                          <p:attrName>style.visibility</p:attrName>
                                        </p:attrNameLst>
                                      </p:cBhvr>
                                      <p:to>
                                        <p:strVal val="visible"/>
                                      </p:to>
                                    </p:set>
                                    <p:animEffect filter="fade" transition="in">
                                      <p:cBhvr>
                                        <p:cTn dur="1000"/>
                                        <p:tgtEl>
                                          <p:spTgt spid="63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 name="Shape 479"/>
        <p:cNvGrpSpPr/>
        <p:nvPr/>
      </p:nvGrpSpPr>
      <p:grpSpPr>
        <a:xfrm>
          <a:off x="0" y="0"/>
          <a:ext cx="0" cy="0"/>
          <a:chOff x="0" y="0"/>
          <a:chExt cx="0" cy="0"/>
        </a:xfrm>
      </p:grpSpPr>
      <p:sp>
        <p:nvSpPr>
          <p:cNvPr id="480" name="Google Shape;480;p25"/>
          <p:cNvSpPr txBox="1"/>
          <p:nvPr>
            <p:ph idx="4" type="ctrTitle"/>
          </p:nvPr>
        </p:nvSpPr>
        <p:spPr>
          <a:xfrm>
            <a:off x="618825" y="411675"/>
            <a:ext cx="47277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000"/>
              <a:t>O</a:t>
            </a:r>
            <a:r>
              <a:rPr lang="en"/>
              <a:t>ur</a:t>
            </a:r>
            <a:r>
              <a:rPr lang="en" sz="3000"/>
              <a:t> </a:t>
            </a:r>
            <a:r>
              <a:rPr lang="en"/>
              <a:t>Characters</a:t>
            </a:r>
            <a:endParaRPr sz="3000"/>
          </a:p>
        </p:txBody>
      </p:sp>
      <p:sp>
        <p:nvSpPr>
          <p:cNvPr id="481" name="Google Shape;481;p25"/>
          <p:cNvSpPr txBox="1"/>
          <p:nvPr>
            <p:ph type="ctrTitle"/>
          </p:nvPr>
        </p:nvSpPr>
        <p:spPr>
          <a:xfrm>
            <a:off x="4696481" y="1365079"/>
            <a:ext cx="2655600" cy="644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Alice</a:t>
            </a:r>
            <a:r>
              <a:rPr lang="en"/>
              <a:t>🤷‍♀️</a:t>
            </a:r>
            <a:endParaRPr/>
          </a:p>
        </p:txBody>
      </p:sp>
      <p:sp>
        <p:nvSpPr>
          <p:cNvPr id="482" name="Google Shape;482;p25"/>
          <p:cNvSpPr txBox="1"/>
          <p:nvPr>
            <p:ph idx="1" type="subTitle"/>
          </p:nvPr>
        </p:nvSpPr>
        <p:spPr>
          <a:xfrm>
            <a:off x="4696481" y="1835141"/>
            <a:ext cx="3039300" cy="93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a:t>
            </a:r>
            <a:r>
              <a:rPr lang="en"/>
              <a:t>CS3244 student</a:t>
            </a:r>
            <a:endParaRPr/>
          </a:p>
          <a:p>
            <a:pPr indent="0" lvl="0" marL="0" rtl="0" algn="l">
              <a:spcBef>
                <a:spcPts val="0"/>
              </a:spcBef>
              <a:spcAft>
                <a:spcPts val="0"/>
              </a:spcAft>
              <a:buNone/>
            </a:pPr>
            <a:r>
              <a:rPr lang="en"/>
              <a:t>- Curious and creative</a:t>
            </a:r>
            <a:endParaRPr/>
          </a:p>
        </p:txBody>
      </p:sp>
      <p:sp>
        <p:nvSpPr>
          <p:cNvPr id="483" name="Google Shape;483;p25"/>
          <p:cNvSpPr txBox="1"/>
          <p:nvPr>
            <p:ph idx="2" type="ctrTitle"/>
          </p:nvPr>
        </p:nvSpPr>
        <p:spPr>
          <a:xfrm>
            <a:off x="1900150" y="3127942"/>
            <a:ext cx="2472900" cy="6447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a:t>
            </a:r>
            <a:r>
              <a:rPr lang="en"/>
              <a:t>Bob</a:t>
            </a:r>
            <a:endParaRPr/>
          </a:p>
        </p:txBody>
      </p:sp>
      <p:sp>
        <p:nvSpPr>
          <p:cNvPr id="484" name="Google Shape;484;p25"/>
          <p:cNvSpPr txBox="1"/>
          <p:nvPr>
            <p:ph idx="3" type="subTitle"/>
          </p:nvPr>
        </p:nvSpPr>
        <p:spPr>
          <a:xfrm>
            <a:off x="1333875" y="3598390"/>
            <a:ext cx="3039300" cy="11793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 </a:t>
            </a:r>
            <a:r>
              <a:rPr lang="en"/>
              <a:t>CS3244 student</a:t>
            </a:r>
            <a:endParaRPr/>
          </a:p>
          <a:p>
            <a:pPr indent="0" lvl="0" marL="0" rtl="0" algn="r">
              <a:spcBef>
                <a:spcPts val="0"/>
              </a:spcBef>
              <a:spcAft>
                <a:spcPts val="0"/>
              </a:spcAft>
              <a:buNone/>
            </a:pPr>
            <a:r>
              <a:rPr lang="en"/>
              <a:t>- Always pay 100% attention</a:t>
            </a:r>
            <a:endParaRPr/>
          </a:p>
          <a:p>
            <a:pPr indent="0" lvl="0" marL="0" rtl="0" algn="r">
              <a:spcBef>
                <a:spcPts val="0"/>
              </a:spcBef>
              <a:spcAft>
                <a:spcPts val="0"/>
              </a:spcAft>
              <a:buNone/>
            </a:pPr>
            <a:r>
              <a:rPr lang="en"/>
              <a:t>- Never sleep in class</a:t>
            </a:r>
            <a:endParaRPr/>
          </a:p>
          <a:p>
            <a:pPr indent="0" lvl="0" marL="0" rtl="0" algn="r">
              <a:spcBef>
                <a:spcPts val="0"/>
              </a:spcBef>
              <a:spcAft>
                <a:spcPts val="0"/>
              </a:spcAft>
              <a:buNone/>
            </a:pPr>
            <a:r>
              <a:t/>
            </a:r>
            <a:endParaRPr/>
          </a:p>
        </p:txBody>
      </p:sp>
      <p:sp>
        <p:nvSpPr>
          <p:cNvPr id="485" name="Google Shape;485;p25"/>
          <p:cNvSpPr/>
          <p:nvPr/>
        </p:nvSpPr>
        <p:spPr>
          <a:xfrm>
            <a:off x="1783325" y="1199225"/>
            <a:ext cx="252000" cy="2520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25"/>
          <p:cNvSpPr/>
          <p:nvPr/>
        </p:nvSpPr>
        <p:spPr>
          <a:xfrm>
            <a:off x="7092250" y="3891700"/>
            <a:ext cx="423300" cy="423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87" name="Google Shape;487;p25"/>
          <p:cNvPicPr preferRelativeResize="0"/>
          <p:nvPr/>
        </p:nvPicPr>
        <p:blipFill rotWithShape="1">
          <a:blip r:embed="rId3">
            <a:alphaModFix/>
          </a:blip>
          <a:srcRect b="0" l="46745" r="25378" t="2085"/>
          <a:stretch/>
        </p:blipFill>
        <p:spPr>
          <a:xfrm>
            <a:off x="5011888" y="2608875"/>
            <a:ext cx="1306275" cy="2294100"/>
          </a:xfrm>
          <a:prstGeom prst="rect">
            <a:avLst/>
          </a:prstGeom>
          <a:noFill/>
          <a:ln>
            <a:noFill/>
          </a:ln>
        </p:spPr>
      </p:pic>
      <p:pic>
        <p:nvPicPr>
          <p:cNvPr id="488" name="Google Shape;488;p25"/>
          <p:cNvPicPr preferRelativeResize="0"/>
          <p:nvPr/>
        </p:nvPicPr>
        <p:blipFill rotWithShape="1">
          <a:blip r:embed="rId3">
            <a:alphaModFix/>
          </a:blip>
          <a:srcRect b="6155" l="72862" r="6665" t="8477"/>
          <a:stretch/>
        </p:blipFill>
        <p:spPr>
          <a:xfrm flipH="1">
            <a:off x="3043962" y="1127700"/>
            <a:ext cx="959300" cy="2000250"/>
          </a:xfrm>
          <a:prstGeom prst="rect">
            <a:avLst/>
          </a:prstGeom>
          <a:noFill/>
          <a:ln>
            <a:noFill/>
          </a:ln>
        </p:spPr>
      </p:pic>
    </p:spTree>
  </p:cSld>
  <p:clrMapOvr>
    <a:masterClrMapping/>
  </p:clrMapOvr>
  <mc:AlternateContent>
    <mc:Choice Requires="p14">
      <p:transition spd="slow" p14:dur="10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480"/>
                                        </p:tgtEl>
                                        <p:attrNameLst>
                                          <p:attrName>style.visibility</p:attrName>
                                        </p:attrNameLst>
                                      </p:cBhvr>
                                      <p:to>
                                        <p:strVal val="visible"/>
                                      </p:to>
                                    </p:set>
                                    <p:animEffect filter="fade" transition="in">
                                      <p:cBhvr>
                                        <p:cTn dur="1000"/>
                                        <p:tgtEl>
                                          <p:spTgt spid="48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488"/>
                                        </p:tgtEl>
                                        <p:attrNameLst>
                                          <p:attrName>style.visibility</p:attrName>
                                        </p:attrNameLst>
                                      </p:cBhvr>
                                      <p:to>
                                        <p:strVal val="visible"/>
                                      </p:to>
                                    </p:set>
                                    <p:anim calcmode="lin" valueType="num">
                                      <p:cBhvr additive="base">
                                        <p:cTn dur="1000"/>
                                        <p:tgtEl>
                                          <p:spTgt spid="488"/>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481">
                                            <p:txEl>
                                              <p:pRg end="0" st="0"/>
                                            </p:txEl>
                                          </p:spTgt>
                                        </p:tgtEl>
                                        <p:attrNameLst>
                                          <p:attrName>style.visibility</p:attrName>
                                        </p:attrNameLst>
                                      </p:cBhvr>
                                      <p:to>
                                        <p:strVal val="visible"/>
                                      </p:to>
                                    </p:set>
                                    <p:anim calcmode="lin" valueType="num">
                                      <p:cBhvr additive="base">
                                        <p:cTn dur="1000"/>
                                        <p:tgtEl>
                                          <p:spTgt spid="481">
                                            <p:txEl>
                                              <p:pRg end="0" st="0"/>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482"/>
                                        </p:tgtEl>
                                        <p:attrNameLst>
                                          <p:attrName>style.visibility</p:attrName>
                                        </p:attrNameLst>
                                      </p:cBhvr>
                                      <p:to>
                                        <p:strVal val="visible"/>
                                      </p:to>
                                    </p:set>
                                    <p:anim calcmode="lin" valueType="num">
                                      <p:cBhvr additive="base">
                                        <p:cTn dur="1000"/>
                                        <p:tgtEl>
                                          <p:spTgt spid="482"/>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487"/>
                                        </p:tgtEl>
                                        <p:attrNameLst>
                                          <p:attrName>style.visibility</p:attrName>
                                        </p:attrNameLst>
                                      </p:cBhvr>
                                      <p:to>
                                        <p:strVal val="visible"/>
                                      </p:to>
                                    </p:set>
                                    <p:anim calcmode="lin" valueType="num">
                                      <p:cBhvr additive="base">
                                        <p:cTn dur="1000"/>
                                        <p:tgtEl>
                                          <p:spTgt spid="487"/>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483"/>
                                        </p:tgtEl>
                                        <p:attrNameLst>
                                          <p:attrName>style.visibility</p:attrName>
                                        </p:attrNameLst>
                                      </p:cBhvr>
                                      <p:to>
                                        <p:strVal val="visible"/>
                                      </p:to>
                                    </p:set>
                                    <p:anim calcmode="lin" valueType="num">
                                      <p:cBhvr additive="base">
                                        <p:cTn dur="1000"/>
                                        <p:tgtEl>
                                          <p:spTgt spid="483"/>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484"/>
                                        </p:tgtEl>
                                        <p:attrNameLst>
                                          <p:attrName>style.visibility</p:attrName>
                                        </p:attrNameLst>
                                      </p:cBhvr>
                                      <p:to>
                                        <p:strVal val="visible"/>
                                      </p:to>
                                    </p:set>
                                    <p:anim calcmode="lin" valueType="num">
                                      <p:cBhvr additive="base">
                                        <p:cTn dur="1000"/>
                                        <p:tgtEl>
                                          <p:spTgt spid="484"/>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1" name="Shape 641"/>
        <p:cNvGrpSpPr/>
        <p:nvPr/>
      </p:nvGrpSpPr>
      <p:grpSpPr>
        <a:xfrm>
          <a:off x="0" y="0"/>
          <a:ext cx="0" cy="0"/>
          <a:chOff x="0" y="0"/>
          <a:chExt cx="0" cy="0"/>
        </a:xfrm>
      </p:grpSpPr>
      <p:sp>
        <p:nvSpPr>
          <p:cNvPr id="642" name="Google Shape;642;p43"/>
          <p:cNvSpPr txBox="1"/>
          <p:nvPr>
            <p:ph type="ctrTitle"/>
          </p:nvPr>
        </p:nvSpPr>
        <p:spPr>
          <a:xfrm>
            <a:off x="618825" y="411675"/>
            <a:ext cx="78600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What is BERT and Why BERT?</a:t>
            </a:r>
            <a:endParaRPr/>
          </a:p>
        </p:txBody>
      </p:sp>
      <p:sp>
        <p:nvSpPr>
          <p:cNvPr id="643" name="Google Shape;643;p43"/>
          <p:cNvSpPr txBox="1"/>
          <p:nvPr/>
        </p:nvSpPr>
        <p:spPr>
          <a:xfrm>
            <a:off x="618825" y="1434600"/>
            <a:ext cx="7860000" cy="1743300"/>
          </a:xfrm>
          <a:prstGeom prst="rect">
            <a:avLst/>
          </a:prstGeom>
          <a:noFill/>
          <a:ln>
            <a:noFill/>
          </a:ln>
        </p:spPr>
        <p:txBody>
          <a:bodyPr anchorCtr="0" anchor="t" bIns="91425" lIns="91425" spcFirstLastPara="1" rIns="91425" wrap="square" tIns="91425">
            <a:spAutoFit/>
          </a:bodyPr>
          <a:lstStyle/>
          <a:p>
            <a:pPr indent="-323850" lvl="0" marL="457200" rtl="0" algn="l">
              <a:lnSpc>
                <a:spcPct val="115000"/>
              </a:lnSpc>
              <a:spcBef>
                <a:spcPts val="0"/>
              </a:spcBef>
              <a:spcAft>
                <a:spcPts val="0"/>
              </a:spcAft>
              <a:buClr>
                <a:schemeClr val="lt1"/>
              </a:buClr>
              <a:buSzPts val="1500"/>
              <a:buFont typeface="Maven Pro"/>
              <a:buChar char="-"/>
            </a:pPr>
            <a:r>
              <a:rPr lang="en" sz="1500">
                <a:solidFill>
                  <a:schemeClr val="lt1"/>
                </a:solidFill>
                <a:latin typeface="Maven Pro"/>
                <a:ea typeface="Maven Pro"/>
                <a:cs typeface="Maven Pro"/>
                <a:sym typeface="Maven Pro"/>
              </a:rPr>
              <a:t>Transformer-based language model trained on a large corpus.</a:t>
            </a:r>
            <a:endParaRPr sz="1500">
              <a:solidFill>
                <a:schemeClr val="lt1"/>
              </a:solidFill>
              <a:latin typeface="Maven Pro"/>
              <a:ea typeface="Maven Pro"/>
              <a:cs typeface="Maven Pro"/>
              <a:sym typeface="Maven Pro"/>
            </a:endParaRPr>
          </a:p>
          <a:p>
            <a:pPr indent="0" lvl="0" marL="0" rtl="0" algn="l">
              <a:lnSpc>
                <a:spcPct val="115000"/>
              </a:lnSpc>
              <a:spcBef>
                <a:spcPts val="0"/>
              </a:spcBef>
              <a:spcAft>
                <a:spcPts val="0"/>
              </a:spcAft>
              <a:buNone/>
            </a:pPr>
            <a:r>
              <a:t/>
            </a:r>
            <a:endParaRPr sz="1500">
              <a:solidFill>
                <a:schemeClr val="lt1"/>
              </a:solidFill>
              <a:latin typeface="Maven Pro"/>
              <a:ea typeface="Maven Pro"/>
              <a:cs typeface="Maven Pro"/>
              <a:sym typeface="Maven Pro"/>
            </a:endParaRPr>
          </a:p>
          <a:p>
            <a:pPr indent="-323850" lvl="0" marL="457200" rtl="0" algn="l">
              <a:lnSpc>
                <a:spcPct val="115000"/>
              </a:lnSpc>
              <a:spcBef>
                <a:spcPts val="0"/>
              </a:spcBef>
              <a:spcAft>
                <a:spcPts val="0"/>
              </a:spcAft>
              <a:buClr>
                <a:schemeClr val="lt1"/>
              </a:buClr>
              <a:buSzPts val="1500"/>
              <a:buFont typeface="Maven Pro"/>
              <a:buChar char="-"/>
            </a:pPr>
            <a:r>
              <a:rPr lang="en" sz="1500">
                <a:solidFill>
                  <a:schemeClr val="lt1"/>
                </a:solidFill>
                <a:latin typeface="Maven Pro"/>
                <a:ea typeface="Maven Pro"/>
                <a:cs typeface="Maven Pro"/>
                <a:sym typeface="Maven Pro"/>
              </a:rPr>
              <a:t>Being bi-directional and having attention layers, BERT does not have the drawbacks of Bag of Words and Word2Vec.</a:t>
            </a:r>
            <a:endParaRPr sz="1500">
              <a:solidFill>
                <a:schemeClr val="lt1"/>
              </a:solidFill>
              <a:latin typeface="Maven Pro"/>
              <a:ea typeface="Maven Pro"/>
              <a:cs typeface="Maven Pro"/>
              <a:sym typeface="Maven Pro"/>
            </a:endParaRPr>
          </a:p>
          <a:p>
            <a:pPr indent="0" lvl="0" marL="0" rtl="0" algn="l">
              <a:lnSpc>
                <a:spcPct val="115000"/>
              </a:lnSpc>
              <a:spcBef>
                <a:spcPts val="0"/>
              </a:spcBef>
              <a:spcAft>
                <a:spcPts val="0"/>
              </a:spcAft>
              <a:buNone/>
            </a:pPr>
            <a:r>
              <a:t/>
            </a:r>
            <a:endParaRPr sz="1500">
              <a:solidFill>
                <a:schemeClr val="lt1"/>
              </a:solidFill>
              <a:latin typeface="Maven Pro"/>
              <a:ea typeface="Maven Pro"/>
              <a:cs typeface="Maven Pro"/>
              <a:sym typeface="Maven Pro"/>
            </a:endParaRPr>
          </a:p>
          <a:p>
            <a:pPr indent="-323850" lvl="0" marL="457200" rtl="0" algn="l">
              <a:lnSpc>
                <a:spcPct val="115000"/>
              </a:lnSpc>
              <a:spcBef>
                <a:spcPts val="0"/>
              </a:spcBef>
              <a:spcAft>
                <a:spcPts val="0"/>
              </a:spcAft>
              <a:buClr>
                <a:schemeClr val="lt1"/>
              </a:buClr>
              <a:buSzPts val="1500"/>
              <a:buFont typeface="Maven Pro"/>
              <a:buChar char="-"/>
            </a:pPr>
            <a:r>
              <a:rPr lang="en" sz="1500">
                <a:solidFill>
                  <a:schemeClr val="lt1"/>
                </a:solidFill>
                <a:latin typeface="Maven Pro"/>
                <a:ea typeface="Maven Pro"/>
                <a:cs typeface="Maven Pro"/>
                <a:sym typeface="Maven Pro"/>
              </a:rPr>
              <a:t>Transforms each question into a 768-dimension feature vector</a:t>
            </a:r>
            <a:r>
              <a:rPr lang="en" sz="1500">
                <a:solidFill>
                  <a:schemeClr val="lt1"/>
                </a:solidFill>
                <a:latin typeface="Maven Pro"/>
                <a:ea typeface="Maven Pro"/>
                <a:cs typeface="Maven Pro"/>
                <a:sym typeface="Maven Pro"/>
              </a:rPr>
              <a:t>.</a:t>
            </a:r>
            <a:endParaRPr sz="1500">
              <a:solidFill>
                <a:schemeClr val="lt1"/>
              </a:solidFill>
              <a:latin typeface="Maven Pro"/>
              <a:ea typeface="Maven Pro"/>
              <a:cs typeface="Maven Pro"/>
              <a:sym typeface="Maven Pro"/>
            </a:endParaRPr>
          </a:p>
        </p:txBody>
      </p:sp>
      <p:sp>
        <p:nvSpPr>
          <p:cNvPr id="644" name="Google Shape;644;p43"/>
          <p:cNvSpPr txBox="1"/>
          <p:nvPr/>
        </p:nvSpPr>
        <p:spPr>
          <a:xfrm>
            <a:off x="6662750" y="4437700"/>
            <a:ext cx="19884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lt1"/>
                </a:solidFill>
                <a:latin typeface="Maven Pro"/>
                <a:ea typeface="Maven Pro"/>
                <a:cs typeface="Maven Pro"/>
                <a:sym typeface="Maven Pro"/>
              </a:rPr>
              <a:t>Reference: </a:t>
            </a:r>
            <a:r>
              <a:rPr lang="en" sz="1100" u="sng">
                <a:solidFill>
                  <a:schemeClr val="hlink"/>
                </a:solidFill>
                <a:latin typeface="Maven Pro"/>
                <a:ea typeface="Maven Pro"/>
                <a:cs typeface="Maven Pro"/>
                <a:sym typeface="Maven Pro"/>
                <a:hlinkClick r:id="rId3"/>
              </a:rPr>
              <a:t>BERT Explained</a:t>
            </a:r>
            <a:endParaRPr sz="1100">
              <a:solidFill>
                <a:schemeClr val="lt1"/>
              </a:solidFill>
              <a:latin typeface="Maven Pro"/>
              <a:ea typeface="Maven Pro"/>
              <a:cs typeface="Maven Pro"/>
              <a:sym typeface="Maven Pr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642"/>
                                        </p:tgtEl>
                                        <p:attrNameLst>
                                          <p:attrName>style.visibility</p:attrName>
                                        </p:attrNameLst>
                                      </p:cBhvr>
                                      <p:to>
                                        <p:strVal val="visible"/>
                                      </p:to>
                                    </p:set>
                                    <p:animEffect filter="fade" transition="in">
                                      <p:cBhvr>
                                        <p:cTn dur="1000"/>
                                        <p:tgtEl>
                                          <p:spTgt spid="64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43"/>
                                        </p:tgtEl>
                                        <p:attrNameLst>
                                          <p:attrName>style.visibility</p:attrName>
                                        </p:attrNameLst>
                                      </p:cBhvr>
                                      <p:to>
                                        <p:strVal val="visible"/>
                                      </p:to>
                                    </p:set>
                                    <p:animEffect filter="fade" transition="in">
                                      <p:cBhvr>
                                        <p:cTn dur="1000"/>
                                        <p:tgtEl>
                                          <p:spTgt spid="643"/>
                                        </p:tgtEl>
                                      </p:cBhvr>
                                    </p:animEffect>
                                  </p:childTnLst>
                                </p:cTn>
                              </p:par>
                              <p:par>
                                <p:cTn fill="hold" nodeType="withEffect" presetClass="entr" presetID="10" presetSubtype="0">
                                  <p:stCondLst>
                                    <p:cond delay="0"/>
                                  </p:stCondLst>
                                  <p:childTnLst>
                                    <p:set>
                                      <p:cBhvr>
                                        <p:cTn dur="1" fill="hold">
                                          <p:stCondLst>
                                            <p:cond delay="0"/>
                                          </p:stCondLst>
                                        </p:cTn>
                                        <p:tgtEl>
                                          <p:spTgt spid="644"/>
                                        </p:tgtEl>
                                        <p:attrNameLst>
                                          <p:attrName>style.visibility</p:attrName>
                                        </p:attrNameLst>
                                      </p:cBhvr>
                                      <p:to>
                                        <p:strVal val="visible"/>
                                      </p:to>
                                    </p:set>
                                    <p:animEffect filter="fade" transition="in">
                                      <p:cBhvr>
                                        <p:cTn dur="1000"/>
                                        <p:tgtEl>
                                          <p:spTgt spid="64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8" name="Shape 648"/>
        <p:cNvGrpSpPr/>
        <p:nvPr/>
      </p:nvGrpSpPr>
      <p:grpSpPr>
        <a:xfrm>
          <a:off x="0" y="0"/>
          <a:ext cx="0" cy="0"/>
          <a:chOff x="0" y="0"/>
          <a:chExt cx="0" cy="0"/>
        </a:xfrm>
      </p:grpSpPr>
      <p:sp>
        <p:nvSpPr>
          <p:cNvPr id="649" name="Google Shape;649;p44"/>
          <p:cNvSpPr txBox="1"/>
          <p:nvPr>
            <p:ph idx="1" type="body"/>
          </p:nvPr>
        </p:nvSpPr>
        <p:spPr>
          <a:xfrm>
            <a:off x="618825" y="1379700"/>
            <a:ext cx="7616100" cy="2540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768 dimensions seem large! Alice is aware of </a:t>
            </a:r>
            <a:r>
              <a:rPr lang="en">
                <a:solidFill>
                  <a:schemeClr val="accent3"/>
                </a:solidFill>
              </a:rPr>
              <a:t>The Curse of Dimensionality</a:t>
            </a:r>
            <a:r>
              <a:rPr lang="en"/>
              <a:t>.</a:t>
            </a:r>
            <a:endParaRPr>
              <a:solidFill>
                <a:schemeClr val="accent3"/>
              </a:solidFill>
            </a:endParaRPr>
          </a:p>
          <a:p>
            <a:pPr indent="0" lvl="0" marL="0" rtl="0" algn="l">
              <a:spcBef>
                <a:spcPts val="0"/>
              </a:spcBef>
              <a:spcAft>
                <a:spcPts val="0"/>
              </a:spcAft>
              <a:buNone/>
            </a:pPr>
            <a:r>
              <a:t/>
            </a:r>
            <a:endParaRPr/>
          </a:p>
          <a:p>
            <a:pPr indent="-342900" lvl="0" marL="457200" rtl="0" algn="l">
              <a:spcBef>
                <a:spcPts val="0"/>
              </a:spcBef>
              <a:spcAft>
                <a:spcPts val="0"/>
              </a:spcAft>
              <a:buSzPts val="1800"/>
              <a:buChar char="-"/>
            </a:pPr>
            <a:r>
              <a:rPr lang="en"/>
              <a:t>Features do not provide a clear and interpretable meaning</a:t>
            </a:r>
            <a:endParaRPr/>
          </a:p>
        </p:txBody>
      </p:sp>
      <p:sp>
        <p:nvSpPr>
          <p:cNvPr id="650" name="Google Shape;650;p44"/>
          <p:cNvSpPr txBox="1"/>
          <p:nvPr>
            <p:ph type="ctrTitle"/>
          </p:nvPr>
        </p:nvSpPr>
        <p:spPr>
          <a:xfrm>
            <a:off x="618825" y="411675"/>
            <a:ext cx="62490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Issue 3: High Dimensionality</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650"/>
                                        </p:tgtEl>
                                        <p:attrNameLst>
                                          <p:attrName>style.visibility</p:attrName>
                                        </p:attrNameLst>
                                      </p:cBhvr>
                                      <p:to>
                                        <p:strVal val="visible"/>
                                      </p:to>
                                    </p:set>
                                    <p:animEffect filter="fade" transition="in">
                                      <p:cBhvr>
                                        <p:cTn dur="1000"/>
                                        <p:tgtEl>
                                          <p:spTgt spid="65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49"/>
                                        </p:tgtEl>
                                        <p:attrNameLst>
                                          <p:attrName>style.visibility</p:attrName>
                                        </p:attrNameLst>
                                      </p:cBhvr>
                                      <p:to>
                                        <p:strVal val="visible"/>
                                      </p:to>
                                    </p:set>
                                    <p:animEffect filter="fade" transition="in">
                                      <p:cBhvr>
                                        <p:cTn dur="1000"/>
                                        <p:tgtEl>
                                          <p:spTgt spid="64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4" name="Shape 654"/>
        <p:cNvGrpSpPr/>
        <p:nvPr/>
      </p:nvGrpSpPr>
      <p:grpSpPr>
        <a:xfrm>
          <a:off x="0" y="0"/>
          <a:ext cx="0" cy="0"/>
          <a:chOff x="0" y="0"/>
          <a:chExt cx="0" cy="0"/>
        </a:xfrm>
      </p:grpSpPr>
      <p:sp>
        <p:nvSpPr>
          <p:cNvPr id="655" name="Google Shape;655;p45"/>
          <p:cNvSpPr txBox="1"/>
          <p:nvPr>
            <p:ph type="ctrTitle"/>
          </p:nvPr>
        </p:nvSpPr>
        <p:spPr>
          <a:xfrm>
            <a:off x="618825" y="411675"/>
            <a:ext cx="78600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Recursive Feature Elimination</a:t>
            </a:r>
            <a:endParaRPr/>
          </a:p>
        </p:txBody>
      </p:sp>
      <p:sp>
        <p:nvSpPr>
          <p:cNvPr id="656" name="Google Shape;656;p45"/>
          <p:cNvSpPr txBox="1"/>
          <p:nvPr/>
        </p:nvSpPr>
        <p:spPr>
          <a:xfrm>
            <a:off x="618825" y="1483775"/>
            <a:ext cx="7860000" cy="1743300"/>
          </a:xfrm>
          <a:prstGeom prst="rect">
            <a:avLst/>
          </a:prstGeom>
          <a:noFill/>
          <a:ln>
            <a:noFill/>
          </a:ln>
        </p:spPr>
        <p:txBody>
          <a:bodyPr anchorCtr="0" anchor="t" bIns="91425" lIns="91425" spcFirstLastPara="1" rIns="91425" wrap="square" tIns="91425">
            <a:spAutoFit/>
          </a:bodyPr>
          <a:lstStyle/>
          <a:p>
            <a:pPr indent="-323850" lvl="0" marL="457200" rtl="0" algn="l">
              <a:lnSpc>
                <a:spcPct val="115000"/>
              </a:lnSpc>
              <a:spcBef>
                <a:spcPts val="0"/>
              </a:spcBef>
              <a:spcAft>
                <a:spcPts val="0"/>
              </a:spcAft>
              <a:buClr>
                <a:schemeClr val="lt1"/>
              </a:buClr>
              <a:buSzPts val="1500"/>
              <a:buFont typeface="Maven Pro"/>
              <a:buChar char="-"/>
            </a:pPr>
            <a:r>
              <a:rPr lang="en" sz="1500">
                <a:solidFill>
                  <a:schemeClr val="lt1"/>
                </a:solidFill>
                <a:latin typeface="Maven Pro"/>
                <a:ea typeface="Maven Pro"/>
                <a:cs typeface="Maven Pro"/>
                <a:sym typeface="Maven Pro"/>
              </a:rPr>
              <a:t>47 features are carefully selected based on the question pairs and their embeddings, but not all of them are necessary for a model to make good prediction.</a:t>
            </a:r>
            <a:endParaRPr sz="1500">
              <a:solidFill>
                <a:schemeClr val="lt1"/>
              </a:solidFill>
              <a:latin typeface="Maven Pro"/>
              <a:ea typeface="Maven Pro"/>
              <a:cs typeface="Maven Pro"/>
              <a:sym typeface="Maven Pro"/>
            </a:endParaRPr>
          </a:p>
          <a:p>
            <a:pPr indent="0" lvl="0" marL="0" rtl="0" algn="l">
              <a:lnSpc>
                <a:spcPct val="115000"/>
              </a:lnSpc>
              <a:spcBef>
                <a:spcPts val="0"/>
              </a:spcBef>
              <a:spcAft>
                <a:spcPts val="0"/>
              </a:spcAft>
              <a:buNone/>
            </a:pPr>
            <a:r>
              <a:t/>
            </a:r>
            <a:endParaRPr sz="1500">
              <a:solidFill>
                <a:schemeClr val="lt1"/>
              </a:solidFill>
              <a:latin typeface="Maven Pro"/>
              <a:ea typeface="Maven Pro"/>
              <a:cs typeface="Maven Pro"/>
              <a:sym typeface="Maven Pro"/>
            </a:endParaRPr>
          </a:p>
          <a:p>
            <a:pPr indent="-323850" lvl="0" marL="457200" rtl="0" algn="l">
              <a:lnSpc>
                <a:spcPct val="115000"/>
              </a:lnSpc>
              <a:spcBef>
                <a:spcPts val="0"/>
              </a:spcBef>
              <a:spcAft>
                <a:spcPts val="0"/>
              </a:spcAft>
              <a:buClr>
                <a:schemeClr val="lt1"/>
              </a:buClr>
              <a:buSzPts val="1500"/>
              <a:buFont typeface="Maven Pro"/>
              <a:buChar char="-"/>
            </a:pPr>
            <a:r>
              <a:rPr lang="en" sz="1500">
                <a:solidFill>
                  <a:schemeClr val="lt1"/>
                </a:solidFill>
                <a:latin typeface="Maven Pro"/>
                <a:ea typeface="Maven Pro"/>
                <a:cs typeface="Maven Pro"/>
                <a:sym typeface="Maven Pro"/>
              </a:rPr>
              <a:t>To find the most defining features in question categorization, Alice performed recursive feature elimination (</a:t>
            </a:r>
            <a:r>
              <a:rPr lang="en" sz="1500">
                <a:solidFill>
                  <a:schemeClr val="lt1"/>
                </a:solidFill>
                <a:latin typeface="Maven Pro"/>
                <a:ea typeface="Maven Pro"/>
                <a:cs typeface="Maven Pro"/>
                <a:sym typeface="Maven Pro"/>
              </a:rPr>
              <a:t>RFE</a:t>
            </a:r>
            <a:r>
              <a:rPr lang="en" sz="1500">
                <a:solidFill>
                  <a:schemeClr val="lt1"/>
                </a:solidFill>
                <a:latin typeface="Maven Pro"/>
                <a:ea typeface="Maven Pro"/>
                <a:cs typeface="Maven Pro"/>
                <a:sym typeface="Maven Pro"/>
              </a:rPr>
              <a:t>).</a:t>
            </a:r>
            <a:endParaRPr sz="1500">
              <a:solidFill>
                <a:schemeClr val="lt1"/>
              </a:solidFill>
              <a:latin typeface="Maven Pro"/>
              <a:ea typeface="Maven Pro"/>
              <a:cs typeface="Maven Pro"/>
              <a:sym typeface="Maven Pro"/>
            </a:endParaRPr>
          </a:p>
        </p:txBody>
      </p:sp>
      <p:sp>
        <p:nvSpPr>
          <p:cNvPr id="657" name="Google Shape;657;p45">
            <a:hlinkClick r:id="rId3"/>
          </p:cNvPr>
          <p:cNvSpPr txBox="1"/>
          <p:nvPr/>
        </p:nvSpPr>
        <p:spPr>
          <a:xfrm>
            <a:off x="5826600" y="4685825"/>
            <a:ext cx="3085800" cy="3540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100">
                <a:solidFill>
                  <a:schemeClr val="lt1"/>
                </a:solidFill>
                <a:latin typeface="Maven Pro"/>
                <a:ea typeface="Maven Pro"/>
                <a:cs typeface="Maven Pro"/>
                <a:sym typeface="Maven Pro"/>
              </a:rPr>
              <a:t>Reference</a:t>
            </a:r>
            <a:r>
              <a:rPr lang="en" sz="1100">
                <a:solidFill>
                  <a:schemeClr val="lt1"/>
                </a:solidFill>
                <a:latin typeface="Maven Pro"/>
                <a:ea typeface="Maven Pro"/>
                <a:cs typeface="Maven Pro"/>
                <a:sym typeface="Maven Pro"/>
              </a:rPr>
              <a:t>: </a:t>
            </a:r>
            <a:r>
              <a:rPr lang="en" sz="1100" u="sng">
                <a:solidFill>
                  <a:schemeClr val="hlink"/>
                </a:solidFill>
                <a:latin typeface="Maven Pro"/>
                <a:ea typeface="Maven Pro"/>
                <a:cs typeface="Maven Pro"/>
                <a:sym typeface="Maven Pro"/>
                <a:hlinkClick r:id="rId4"/>
              </a:rPr>
              <a:t>47 features selected</a:t>
            </a:r>
            <a:endParaRPr sz="1100">
              <a:solidFill>
                <a:schemeClr val="lt1"/>
              </a:solidFill>
              <a:latin typeface="Maven Pro"/>
              <a:ea typeface="Maven Pro"/>
              <a:cs typeface="Maven Pro"/>
              <a:sym typeface="Maven Pr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655"/>
                                        </p:tgtEl>
                                        <p:attrNameLst>
                                          <p:attrName>style.visibility</p:attrName>
                                        </p:attrNameLst>
                                      </p:cBhvr>
                                      <p:to>
                                        <p:strVal val="visible"/>
                                      </p:to>
                                    </p:set>
                                    <p:animEffect filter="fade" transition="in">
                                      <p:cBhvr>
                                        <p:cTn dur="1000"/>
                                        <p:tgtEl>
                                          <p:spTgt spid="65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56"/>
                                        </p:tgtEl>
                                        <p:attrNameLst>
                                          <p:attrName>style.visibility</p:attrName>
                                        </p:attrNameLst>
                                      </p:cBhvr>
                                      <p:to>
                                        <p:strVal val="visible"/>
                                      </p:to>
                                    </p:set>
                                    <p:animEffect filter="fade" transition="in">
                                      <p:cBhvr>
                                        <p:cTn dur="1000"/>
                                        <p:tgtEl>
                                          <p:spTgt spid="656"/>
                                        </p:tgtEl>
                                      </p:cBhvr>
                                    </p:animEffect>
                                  </p:childTnLst>
                                </p:cTn>
                              </p:par>
                              <p:par>
                                <p:cTn fill="hold" nodeType="withEffect" presetClass="entr" presetID="10" presetSubtype="0">
                                  <p:stCondLst>
                                    <p:cond delay="0"/>
                                  </p:stCondLst>
                                  <p:childTnLst>
                                    <p:set>
                                      <p:cBhvr>
                                        <p:cTn dur="1" fill="hold">
                                          <p:stCondLst>
                                            <p:cond delay="0"/>
                                          </p:stCondLst>
                                        </p:cTn>
                                        <p:tgtEl>
                                          <p:spTgt spid="657"/>
                                        </p:tgtEl>
                                        <p:attrNameLst>
                                          <p:attrName>style.visibility</p:attrName>
                                        </p:attrNameLst>
                                      </p:cBhvr>
                                      <p:to>
                                        <p:strVal val="visible"/>
                                      </p:to>
                                    </p:set>
                                    <p:animEffect filter="fade" transition="in">
                                      <p:cBhvr>
                                        <p:cTn dur="1000"/>
                                        <p:tgtEl>
                                          <p:spTgt spid="65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1" name="Shape 661"/>
        <p:cNvGrpSpPr/>
        <p:nvPr/>
      </p:nvGrpSpPr>
      <p:grpSpPr>
        <a:xfrm>
          <a:off x="0" y="0"/>
          <a:ext cx="0" cy="0"/>
          <a:chOff x="0" y="0"/>
          <a:chExt cx="0" cy="0"/>
        </a:xfrm>
      </p:grpSpPr>
      <p:sp>
        <p:nvSpPr>
          <p:cNvPr id="662" name="Google Shape;662;p46"/>
          <p:cNvSpPr txBox="1"/>
          <p:nvPr>
            <p:ph type="ctrTitle"/>
          </p:nvPr>
        </p:nvSpPr>
        <p:spPr>
          <a:xfrm>
            <a:off x="618825" y="411675"/>
            <a:ext cx="78600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Exploring Available Models</a:t>
            </a:r>
            <a:endParaRPr/>
          </a:p>
        </p:txBody>
      </p:sp>
      <p:sp>
        <p:nvSpPr>
          <p:cNvPr id="663" name="Google Shape;663;p46"/>
          <p:cNvSpPr txBox="1"/>
          <p:nvPr/>
        </p:nvSpPr>
        <p:spPr>
          <a:xfrm>
            <a:off x="642000" y="1712375"/>
            <a:ext cx="7860000" cy="9465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1500">
                <a:solidFill>
                  <a:schemeClr val="lt1"/>
                </a:solidFill>
                <a:latin typeface="Maven Pro"/>
                <a:ea typeface="Maven Pro"/>
                <a:cs typeface="Maven Pro"/>
                <a:sym typeface="Maven Pro"/>
              </a:rPr>
              <a:t>With the feature vectors ready, Alice suggests that they should try the traditional classification models to see how well the models can learn the dataset. Therefore, they begin exploring </a:t>
            </a:r>
            <a:r>
              <a:rPr b="1" lang="en" sz="1500">
                <a:solidFill>
                  <a:schemeClr val="lt2"/>
                </a:solidFill>
                <a:latin typeface="Maven Pro"/>
                <a:ea typeface="Maven Pro"/>
                <a:cs typeface="Maven Pro"/>
                <a:sym typeface="Maven Pro"/>
              </a:rPr>
              <a:t>decision tree</a:t>
            </a:r>
            <a:r>
              <a:rPr lang="en" sz="1500">
                <a:solidFill>
                  <a:schemeClr val="lt1"/>
                </a:solidFill>
                <a:latin typeface="Maven Pro"/>
                <a:ea typeface="Maven Pro"/>
                <a:cs typeface="Maven Pro"/>
                <a:sym typeface="Maven Pro"/>
              </a:rPr>
              <a:t>, </a:t>
            </a:r>
            <a:r>
              <a:rPr b="1" lang="en" sz="1500">
                <a:solidFill>
                  <a:schemeClr val="lt2"/>
                </a:solidFill>
                <a:latin typeface="Maven Pro"/>
                <a:ea typeface="Maven Pro"/>
                <a:cs typeface="Maven Pro"/>
                <a:sym typeface="Maven Pro"/>
              </a:rPr>
              <a:t>k-nearest neighbours</a:t>
            </a:r>
            <a:r>
              <a:rPr lang="en" sz="1500">
                <a:solidFill>
                  <a:schemeClr val="lt1"/>
                </a:solidFill>
                <a:latin typeface="Maven Pro"/>
                <a:ea typeface="Maven Pro"/>
                <a:cs typeface="Maven Pro"/>
                <a:sym typeface="Maven Pro"/>
              </a:rPr>
              <a:t>, and </a:t>
            </a:r>
            <a:r>
              <a:rPr b="1" lang="en" sz="1500">
                <a:solidFill>
                  <a:schemeClr val="lt2"/>
                </a:solidFill>
                <a:latin typeface="Maven Pro"/>
                <a:ea typeface="Maven Pro"/>
                <a:cs typeface="Maven Pro"/>
                <a:sym typeface="Maven Pro"/>
              </a:rPr>
              <a:t>logistic regression</a:t>
            </a:r>
            <a:r>
              <a:rPr lang="en" sz="1500">
                <a:solidFill>
                  <a:schemeClr val="lt1"/>
                </a:solidFill>
                <a:latin typeface="Maven Pro"/>
                <a:ea typeface="Maven Pro"/>
                <a:cs typeface="Maven Pro"/>
                <a:sym typeface="Maven Pro"/>
              </a:rPr>
              <a:t>.</a:t>
            </a:r>
            <a:endParaRPr sz="1500">
              <a:solidFill>
                <a:schemeClr val="lt1"/>
              </a:solidFill>
              <a:latin typeface="Maven Pro"/>
              <a:ea typeface="Maven Pro"/>
              <a:cs typeface="Maven Pro"/>
              <a:sym typeface="Maven Pro"/>
            </a:endParaRPr>
          </a:p>
        </p:txBody>
      </p:sp>
      <p:pic>
        <p:nvPicPr>
          <p:cNvPr id="664" name="Google Shape;664;p46"/>
          <p:cNvPicPr preferRelativeResize="0"/>
          <p:nvPr/>
        </p:nvPicPr>
        <p:blipFill>
          <a:blip r:embed="rId3">
            <a:alphaModFix/>
          </a:blip>
          <a:stretch>
            <a:fillRect/>
          </a:stretch>
        </p:blipFill>
        <p:spPr>
          <a:xfrm>
            <a:off x="6796300" y="2823850"/>
            <a:ext cx="905125" cy="9051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662"/>
                                        </p:tgtEl>
                                        <p:attrNameLst>
                                          <p:attrName>style.visibility</p:attrName>
                                        </p:attrNameLst>
                                      </p:cBhvr>
                                      <p:to>
                                        <p:strVal val="visible"/>
                                      </p:to>
                                    </p:set>
                                    <p:animEffect filter="fade" transition="in">
                                      <p:cBhvr>
                                        <p:cTn dur="1000"/>
                                        <p:tgtEl>
                                          <p:spTgt spid="66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64"/>
                                        </p:tgtEl>
                                        <p:attrNameLst>
                                          <p:attrName>style.visibility</p:attrName>
                                        </p:attrNameLst>
                                      </p:cBhvr>
                                      <p:to>
                                        <p:strVal val="visible"/>
                                      </p:to>
                                    </p:set>
                                    <p:animEffect filter="fade" transition="in">
                                      <p:cBhvr>
                                        <p:cTn dur="1000"/>
                                        <p:tgtEl>
                                          <p:spTgt spid="664"/>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663"/>
                                        </p:tgtEl>
                                        <p:attrNameLst>
                                          <p:attrName>style.visibility</p:attrName>
                                        </p:attrNameLst>
                                      </p:cBhvr>
                                      <p:to>
                                        <p:strVal val="visible"/>
                                      </p:to>
                                    </p:set>
                                    <p:animEffect filter="fade" transition="in">
                                      <p:cBhvr>
                                        <p:cTn dur="1000"/>
                                        <p:tgtEl>
                                          <p:spTgt spid="66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8" name="Shape 668"/>
        <p:cNvGrpSpPr/>
        <p:nvPr/>
      </p:nvGrpSpPr>
      <p:grpSpPr>
        <a:xfrm>
          <a:off x="0" y="0"/>
          <a:ext cx="0" cy="0"/>
          <a:chOff x="0" y="0"/>
          <a:chExt cx="0" cy="0"/>
        </a:xfrm>
      </p:grpSpPr>
      <p:sp>
        <p:nvSpPr>
          <p:cNvPr id="669" name="Google Shape;669;p47"/>
          <p:cNvSpPr txBox="1"/>
          <p:nvPr>
            <p:ph idx="1" type="body"/>
          </p:nvPr>
        </p:nvSpPr>
        <p:spPr>
          <a:xfrm>
            <a:off x="597375" y="1063525"/>
            <a:ext cx="3908700" cy="3786900"/>
          </a:xfrm>
          <a:prstGeom prst="rect">
            <a:avLst/>
          </a:prstGeom>
          <a:solidFill>
            <a:schemeClr val="lt1"/>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2"/>
                </a:solidFill>
              </a:rPr>
              <a:t>Decision Tree </a:t>
            </a:r>
            <a:endParaRPr>
              <a:solidFill>
                <a:schemeClr val="dk2"/>
              </a:solidFill>
            </a:endParaRPr>
          </a:p>
          <a:p>
            <a:pPr indent="0" lvl="0" marL="0" rtl="0" algn="l">
              <a:spcBef>
                <a:spcPts val="1600"/>
              </a:spcBef>
              <a:spcAft>
                <a:spcPts val="1600"/>
              </a:spcAft>
              <a:buNone/>
            </a:pPr>
            <a:r>
              <a:rPr lang="en">
                <a:solidFill>
                  <a:schemeClr val="dk2"/>
                </a:solidFill>
              </a:rPr>
              <a:t># features = 15;</a:t>
            </a:r>
            <a:endParaRPr>
              <a:solidFill>
                <a:schemeClr val="dk2"/>
              </a:solidFill>
            </a:endParaRPr>
          </a:p>
        </p:txBody>
      </p:sp>
      <p:sp>
        <p:nvSpPr>
          <p:cNvPr id="670" name="Google Shape;670;p47"/>
          <p:cNvSpPr txBox="1"/>
          <p:nvPr>
            <p:ph type="ctrTitle"/>
          </p:nvPr>
        </p:nvSpPr>
        <p:spPr>
          <a:xfrm>
            <a:off x="618825" y="411675"/>
            <a:ext cx="47277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Recursive Feature Elimination</a:t>
            </a:r>
            <a:endParaRPr/>
          </a:p>
        </p:txBody>
      </p:sp>
      <p:sp>
        <p:nvSpPr>
          <p:cNvPr id="671" name="Google Shape;671;p47"/>
          <p:cNvSpPr txBox="1"/>
          <p:nvPr>
            <p:ph idx="2" type="body"/>
          </p:nvPr>
        </p:nvSpPr>
        <p:spPr>
          <a:xfrm>
            <a:off x="4690125" y="1063525"/>
            <a:ext cx="3908700" cy="3786900"/>
          </a:xfrm>
          <a:prstGeom prst="rect">
            <a:avLst/>
          </a:prstGeom>
          <a:solidFill>
            <a:schemeClr val="lt1"/>
          </a:solidFill>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2"/>
                </a:solidFill>
              </a:rPr>
              <a:t>Logistic Regression</a:t>
            </a:r>
            <a:endParaRPr b="1">
              <a:solidFill>
                <a:schemeClr val="dk2"/>
              </a:solidFill>
            </a:endParaRPr>
          </a:p>
          <a:p>
            <a:pPr indent="0" lvl="0" marL="0" rtl="0" algn="l">
              <a:spcBef>
                <a:spcPts val="1600"/>
              </a:spcBef>
              <a:spcAft>
                <a:spcPts val="1600"/>
              </a:spcAft>
              <a:buNone/>
            </a:pPr>
            <a:r>
              <a:rPr lang="en">
                <a:solidFill>
                  <a:schemeClr val="dk2"/>
                </a:solidFill>
              </a:rPr>
              <a:t># features = 20;</a:t>
            </a:r>
            <a:endParaRPr>
              <a:solidFill>
                <a:schemeClr val="dk2"/>
              </a:solidFill>
            </a:endParaRPr>
          </a:p>
        </p:txBody>
      </p:sp>
      <p:pic>
        <p:nvPicPr>
          <p:cNvPr id="672" name="Google Shape;672;p47"/>
          <p:cNvPicPr preferRelativeResize="0"/>
          <p:nvPr/>
        </p:nvPicPr>
        <p:blipFill>
          <a:blip r:embed="rId3">
            <a:alphaModFix/>
          </a:blip>
          <a:stretch>
            <a:fillRect/>
          </a:stretch>
        </p:blipFill>
        <p:spPr>
          <a:xfrm>
            <a:off x="665775" y="1900375"/>
            <a:ext cx="3771900" cy="2533650"/>
          </a:xfrm>
          <a:prstGeom prst="rect">
            <a:avLst/>
          </a:prstGeom>
          <a:noFill/>
          <a:ln>
            <a:noFill/>
          </a:ln>
        </p:spPr>
      </p:pic>
      <p:pic>
        <p:nvPicPr>
          <p:cNvPr id="673" name="Google Shape;673;p47"/>
          <p:cNvPicPr preferRelativeResize="0"/>
          <p:nvPr/>
        </p:nvPicPr>
        <p:blipFill>
          <a:blip r:embed="rId4">
            <a:alphaModFix/>
          </a:blip>
          <a:stretch>
            <a:fillRect/>
          </a:stretch>
        </p:blipFill>
        <p:spPr>
          <a:xfrm>
            <a:off x="4791875" y="1900375"/>
            <a:ext cx="3771900" cy="2533650"/>
          </a:xfrm>
          <a:prstGeom prst="rect">
            <a:avLst/>
          </a:prstGeom>
          <a:noFill/>
          <a:ln>
            <a:noFill/>
          </a:ln>
        </p:spPr>
      </p:pic>
      <p:cxnSp>
        <p:nvCxnSpPr>
          <p:cNvPr id="674" name="Google Shape;674;p47"/>
          <p:cNvCxnSpPr/>
          <p:nvPr/>
        </p:nvCxnSpPr>
        <p:spPr>
          <a:xfrm flipH="1" rot="10800000">
            <a:off x="2186350" y="2116350"/>
            <a:ext cx="14100" cy="1962000"/>
          </a:xfrm>
          <a:prstGeom prst="straightConnector1">
            <a:avLst/>
          </a:prstGeom>
          <a:noFill/>
          <a:ln cap="flat" cmpd="sng" w="9525">
            <a:solidFill>
              <a:schemeClr val="accent4"/>
            </a:solidFill>
            <a:prstDash val="lgDash"/>
            <a:round/>
            <a:headEnd len="med" w="med" type="none"/>
            <a:tailEnd len="med" w="med" type="none"/>
          </a:ln>
        </p:spPr>
      </p:cxnSp>
      <p:cxnSp>
        <p:nvCxnSpPr>
          <p:cNvPr id="675" name="Google Shape;675;p47"/>
          <p:cNvCxnSpPr/>
          <p:nvPr/>
        </p:nvCxnSpPr>
        <p:spPr>
          <a:xfrm flipH="1">
            <a:off x="1163350" y="2123275"/>
            <a:ext cx="1044000" cy="14100"/>
          </a:xfrm>
          <a:prstGeom prst="straightConnector1">
            <a:avLst/>
          </a:prstGeom>
          <a:noFill/>
          <a:ln cap="flat" cmpd="sng" w="9525">
            <a:solidFill>
              <a:schemeClr val="accent4"/>
            </a:solidFill>
            <a:prstDash val="dash"/>
            <a:round/>
            <a:headEnd len="med" w="med" type="none"/>
            <a:tailEnd len="med" w="med" type="none"/>
          </a:ln>
        </p:spPr>
      </p:cxnSp>
      <p:cxnSp>
        <p:nvCxnSpPr>
          <p:cNvPr id="676" name="Google Shape;676;p47"/>
          <p:cNvCxnSpPr/>
          <p:nvPr/>
        </p:nvCxnSpPr>
        <p:spPr>
          <a:xfrm rot="10800000">
            <a:off x="6615175" y="2144250"/>
            <a:ext cx="6900" cy="1934100"/>
          </a:xfrm>
          <a:prstGeom prst="straightConnector1">
            <a:avLst/>
          </a:prstGeom>
          <a:noFill/>
          <a:ln cap="flat" cmpd="sng" w="9525">
            <a:solidFill>
              <a:schemeClr val="accent4"/>
            </a:solidFill>
            <a:prstDash val="dash"/>
            <a:round/>
            <a:headEnd len="med" w="med" type="none"/>
            <a:tailEnd len="med" w="med" type="none"/>
          </a:ln>
        </p:spPr>
      </p:cxnSp>
      <p:cxnSp>
        <p:nvCxnSpPr>
          <p:cNvPr id="677" name="Google Shape;677;p47"/>
          <p:cNvCxnSpPr/>
          <p:nvPr/>
        </p:nvCxnSpPr>
        <p:spPr>
          <a:xfrm rot="10800000">
            <a:off x="5297575" y="2144300"/>
            <a:ext cx="1324500" cy="0"/>
          </a:xfrm>
          <a:prstGeom prst="straightConnector1">
            <a:avLst/>
          </a:prstGeom>
          <a:noFill/>
          <a:ln cap="flat" cmpd="sng" w="9525">
            <a:solidFill>
              <a:schemeClr val="accent4"/>
            </a:solidFill>
            <a:prstDash val="dash"/>
            <a:round/>
            <a:headEnd len="med" w="med" type="none"/>
            <a:tailEnd len="med" w="med" type="none"/>
          </a:ln>
        </p:spPr>
      </p:cxnSp>
      <p:sp>
        <p:nvSpPr>
          <p:cNvPr id="678" name="Google Shape;678;p47"/>
          <p:cNvSpPr/>
          <p:nvPr/>
        </p:nvSpPr>
        <p:spPr>
          <a:xfrm>
            <a:off x="694225" y="2194850"/>
            <a:ext cx="168300" cy="5679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47"/>
          <p:cNvSpPr/>
          <p:nvPr/>
        </p:nvSpPr>
        <p:spPr>
          <a:xfrm>
            <a:off x="4791875" y="2194850"/>
            <a:ext cx="168300" cy="5679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670"/>
                                        </p:tgtEl>
                                        <p:attrNameLst>
                                          <p:attrName>style.visibility</p:attrName>
                                        </p:attrNameLst>
                                      </p:cBhvr>
                                      <p:to>
                                        <p:strVal val="visible"/>
                                      </p:to>
                                    </p:set>
                                    <p:animEffect filter="fade" transition="in">
                                      <p:cBhvr>
                                        <p:cTn dur="1000"/>
                                        <p:tgtEl>
                                          <p:spTgt spid="67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69"/>
                                        </p:tgtEl>
                                        <p:attrNameLst>
                                          <p:attrName>style.visibility</p:attrName>
                                        </p:attrNameLst>
                                      </p:cBhvr>
                                      <p:to>
                                        <p:strVal val="visible"/>
                                      </p:to>
                                    </p:set>
                                    <p:animEffect filter="fade" transition="in">
                                      <p:cBhvr>
                                        <p:cTn dur="1000"/>
                                        <p:tgtEl>
                                          <p:spTgt spid="669"/>
                                        </p:tgtEl>
                                      </p:cBhvr>
                                    </p:animEffect>
                                  </p:childTnLst>
                                </p:cTn>
                              </p:par>
                              <p:par>
                                <p:cTn fill="hold" nodeType="withEffect" presetClass="entr" presetID="10" presetSubtype="0">
                                  <p:stCondLst>
                                    <p:cond delay="0"/>
                                  </p:stCondLst>
                                  <p:childTnLst>
                                    <p:set>
                                      <p:cBhvr>
                                        <p:cTn dur="1" fill="hold">
                                          <p:stCondLst>
                                            <p:cond delay="0"/>
                                          </p:stCondLst>
                                        </p:cTn>
                                        <p:tgtEl>
                                          <p:spTgt spid="672"/>
                                        </p:tgtEl>
                                        <p:attrNameLst>
                                          <p:attrName>style.visibility</p:attrName>
                                        </p:attrNameLst>
                                      </p:cBhvr>
                                      <p:to>
                                        <p:strVal val="visible"/>
                                      </p:to>
                                    </p:set>
                                    <p:animEffect filter="fade" transition="in">
                                      <p:cBhvr>
                                        <p:cTn dur="1000"/>
                                        <p:tgtEl>
                                          <p:spTgt spid="672"/>
                                        </p:tgtEl>
                                      </p:cBhvr>
                                    </p:animEffect>
                                  </p:childTnLst>
                                </p:cTn>
                              </p:par>
                              <p:par>
                                <p:cTn fill="hold" nodeType="withEffect" presetClass="entr" presetID="10" presetSubtype="0">
                                  <p:stCondLst>
                                    <p:cond delay="0"/>
                                  </p:stCondLst>
                                  <p:childTnLst>
                                    <p:set>
                                      <p:cBhvr>
                                        <p:cTn dur="1" fill="hold">
                                          <p:stCondLst>
                                            <p:cond delay="0"/>
                                          </p:stCondLst>
                                        </p:cTn>
                                        <p:tgtEl>
                                          <p:spTgt spid="674"/>
                                        </p:tgtEl>
                                        <p:attrNameLst>
                                          <p:attrName>style.visibility</p:attrName>
                                        </p:attrNameLst>
                                      </p:cBhvr>
                                      <p:to>
                                        <p:strVal val="visible"/>
                                      </p:to>
                                    </p:set>
                                    <p:animEffect filter="fade" transition="in">
                                      <p:cBhvr>
                                        <p:cTn dur="1000"/>
                                        <p:tgtEl>
                                          <p:spTgt spid="674"/>
                                        </p:tgtEl>
                                      </p:cBhvr>
                                    </p:animEffect>
                                  </p:childTnLst>
                                </p:cTn>
                              </p:par>
                              <p:par>
                                <p:cTn fill="hold" nodeType="withEffect" presetClass="entr" presetID="10" presetSubtype="0">
                                  <p:stCondLst>
                                    <p:cond delay="0"/>
                                  </p:stCondLst>
                                  <p:childTnLst>
                                    <p:set>
                                      <p:cBhvr>
                                        <p:cTn dur="1" fill="hold">
                                          <p:stCondLst>
                                            <p:cond delay="0"/>
                                          </p:stCondLst>
                                        </p:cTn>
                                        <p:tgtEl>
                                          <p:spTgt spid="675"/>
                                        </p:tgtEl>
                                        <p:attrNameLst>
                                          <p:attrName>style.visibility</p:attrName>
                                        </p:attrNameLst>
                                      </p:cBhvr>
                                      <p:to>
                                        <p:strVal val="visible"/>
                                      </p:to>
                                    </p:set>
                                    <p:animEffect filter="fade" transition="in">
                                      <p:cBhvr>
                                        <p:cTn dur="1000"/>
                                        <p:tgtEl>
                                          <p:spTgt spid="675"/>
                                        </p:tgtEl>
                                      </p:cBhvr>
                                    </p:animEffect>
                                  </p:childTnLst>
                                </p:cTn>
                              </p:par>
                              <p:par>
                                <p:cTn fill="hold" nodeType="withEffect" presetClass="entr" presetID="10" presetSubtype="0">
                                  <p:stCondLst>
                                    <p:cond delay="0"/>
                                  </p:stCondLst>
                                  <p:childTnLst>
                                    <p:set>
                                      <p:cBhvr>
                                        <p:cTn dur="1" fill="hold">
                                          <p:stCondLst>
                                            <p:cond delay="0"/>
                                          </p:stCondLst>
                                        </p:cTn>
                                        <p:tgtEl>
                                          <p:spTgt spid="678"/>
                                        </p:tgtEl>
                                        <p:attrNameLst>
                                          <p:attrName>style.visibility</p:attrName>
                                        </p:attrNameLst>
                                      </p:cBhvr>
                                      <p:to>
                                        <p:strVal val="visible"/>
                                      </p:to>
                                    </p:set>
                                    <p:animEffect filter="fade" transition="in">
                                      <p:cBhvr>
                                        <p:cTn dur="1000"/>
                                        <p:tgtEl>
                                          <p:spTgt spid="678"/>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671"/>
                                        </p:tgtEl>
                                        <p:attrNameLst>
                                          <p:attrName>style.visibility</p:attrName>
                                        </p:attrNameLst>
                                      </p:cBhvr>
                                      <p:to>
                                        <p:strVal val="visible"/>
                                      </p:to>
                                    </p:set>
                                    <p:animEffect filter="fade" transition="in">
                                      <p:cBhvr>
                                        <p:cTn dur="1000"/>
                                        <p:tgtEl>
                                          <p:spTgt spid="671"/>
                                        </p:tgtEl>
                                      </p:cBhvr>
                                    </p:animEffect>
                                  </p:childTnLst>
                                </p:cTn>
                              </p:par>
                              <p:par>
                                <p:cTn fill="hold" nodeType="withEffect" presetClass="entr" presetID="10" presetSubtype="0">
                                  <p:stCondLst>
                                    <p:cond delay="0"/>
                                  </p:stCondLst>
                                  <p:childTnLst>
                                    <p:set>
                                      <p:cBhvr>
                                        <p:cTn dur="1" fill="hold">
                                          <p:stCondLst>
                                            <p:cond delay="0"/>
                                          </p:stCondLst>
                                        </p:cTn>
                                        <p:tgtEl>
                                          <p:spTgt spid="673"/>
                                        </p:tgtEl>
                                        <p:attrNameLst>
                                          <p:attrName>style.visibility</p:attrName>
                                        </p:attrNameLst>
                                      </p:cBhvr>
                                      <p:to>
                                        <p:strVal val="visible"/>
                                      </p:to>
                                    </p:set>
                                    <p:animEffect filter="fade" transition="in">
                                      <p:cBhvr>
                                        <p:cTn dur="1000"/>
                                        <p:tgtEl>
                                          <p:spTgt spid="673"/>
                                        </p:tgtEl>
                                      </p:cBhvr>
                                    </p:animEffect>
                                  </p:childTnLst>
                                </p:cTn>
                              </p:par>
                              <p:par>
                                <p:cTn fill="hold" nodeType="withEffect" presetClass="entr" presetID="10" presetSubtype="0">
                                  <p:stCondLst>
                                    <p:cond delay="0"/>
                                  </p:stCondLst>
                                  <p:childTnLst>
                                    <p:set>
                                      <p:cBhvr>
                                        <p:cTn dur="1" fill="hold">
                                          <p:stCondLst>
                                            <p:cond delay="0"/>
                                          </p:stCondLst>
                                        </p:cTn>
                                        <p:tgtEl>
                                          <p:spTgt spid="676"/>
                                        </p:tgtEl>
                                        <p:attrNameLst>
                                          <p:attrName>style.visibility</p:attrName>
                                        </p:attrNameLst>
                                      </p:cBhvr>
                                      <p:to>
                                        <p:strVal val="visible"/>
                                      </p:to>
                                    </p:set>
                                    <p:animEffect filter="fade" transition="in">
                                      <p:cBhvr>
                                        <p:cTn dur="1000"/>
                                        <p:tgtEl>
                                          <p:spTgt spid="676"/>
                                        </p:tgtEl>
                                      </p:cBhvr>
                                    </p:animEffect>
                                  </p:childTnLst>
                                </p:cTn>
                              </p:par>
                              <p:par>
                                <p:cTn fill="hold" nodeType="withEffect" presetClass="entr" presetID="10" presetSubtype="0">
                                  <p:stCondLst>
                                    <p:cond delay="0"/>
                                  </p:stCondLst>
                                  <p:childTnLst>
                                    <p:set>
                                      <p:cBhvr>
                                        <p:cTn dur="1" fill="hold">
                                          <p:stCondLst>
                                            <p:cond delay="0"/>
                                          </p:stCondLst>
                                        </p:cTn>
                                        <p:tgtEl>
                                          <p:spTgt spid="677"/>
                                        </p:tgtEl>
                                        <p:attrNameLst>
                                          <p:attrName>style.visibility</p:attrName>
                                        </p:attrNameLst>
                                      </p:cBhvr>
                                      <p:to>
                                        <p:strVal val="visible"/>
                                      </p:to>
                                    </p:set>
                                    <p:animEffect filter="fade" transition="in">
                                      <p:cBhvr>
                                        <p:cTn dur="1000"/>
                                        <p:tgtEl>
                                          <p:spTgt spid="677"/>
                                        </p:tgtEl>
                                      </p:cBhvr>
                                    </p:animEffect>
                                  </p:childTnLst>
                                </p:cTn>
                              </p:par>
                              <p:par>
                                <p:cTn fill="hold" nodeType="withEffect" presetClass="entr" presetID="10" presetSubtype="0">
                                  <p:stCondLst>
                                    <p:cond delay="0"/>
                                  </p:stCondLst>
                                  <p:childTnLst>
                                    <p:set>
                                      <p:cBhvr>
                                        <p:cTn dur="1" fill="hold">
                                          <p:stCondLst>
                                            <p:cond delay="0"/>
                                          </p:stCondLst>
                                        </p:cTn>
                                        <p:tgtEl>
                                          <p:spTgt spid="679"/>
                                        </p:tgtEl>
                                        <p:attrNameLst>
                                          <p:attrName>style.visibility</p:attrName>
                                        </p:attrNameLst>
                                      </p:cBhvr>
                                      <p:to>
                                        <p:strVal val="visible"/>
                                      </p:to>
                                    </p:set>
                                    <p:animEffect filter="fade" transition="in">
                                      <p:cBhvr>
                                        <p:cTn dur="1000"/>
                                        <p:tgtEl>
                                          <p:spTgt spid="67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3" name="Shape 683"/>
        <p:cNvGrpSpPr/>
        <p:nvPr/>
      </p:nvGrpSpPr>
      <p:grpSpPr>
        <a:xfrm>
          <a:off x="0" y="0"/>
          <a:ext cx="0" cy="0"/>
          <a:chOff x="0" y="0"/>
          <a:chExt cx="0" cy="0"/>
        </a:xfrm>
      </p:grpSpPr>
      <p:sp>
        <p:nvSpPr>
          <p:cNvPr id="684" name="Google Shape;684;p48"/>
          <p:cNvSpPr txBox="1"/>
          <p:nvPr>
            <p:ph type="ctrTitle"/>
          </p:nvPr>
        </p:nvSpPr>
        <p:spPr>
          <a:xfrm>
            <a:off x="618825" y="411675"/>
            <a:ext cx="78600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Recursive Feature Elimination</a:t>
            </a:r>
            <a:endParaRPr/>
          </a:p>
        </p:txBody>
      </p:sp>
      <p:sp>
        <p:nvSpPr>
          <p:cNvPr id="685" name="Google Shape;685;p48"/>
          <p:cNvSpPr txBox="1"/>
          <p:nvPr/>
        </p:nvSpPr>
        <p:spPr>
          <a:xfrm>
            <a:off x="618825" y="1788575"/>
            <a:ext cx="7860000" cy="12120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1500">
                <a:solidFill>
                  <a:schemeClr val="lt1"/>
                </a:solidFill>
                <a:latin typeface="Maven Pro"/>
                <a:ea typeface="Maven Pro"/>
                <a:cs typeface="Maven Pro"/>
                <a:sym typeface="Maven Pro"/>
              </a:rPr>
              <a:t>KNN? </a:t>
            </a:r>
            <a:endParaRPr sz="1500">
              <a:solidFill>
                <a:schemeClr val="lt1"/>
              </a:solidFill>
              <a:latin typeface="Maven Pro"/>
              <a:ea typeface="Maven Pro"/>
              <a:cs typeface="Maven Pro"/>
              <a:sym typeface="Maven Pro"/>
            </a:endParaRPr>
          </a:p>
          <a:p>
            <a:pPr indent="0" lvl="0" marL="0" rtl="0" algn="ctr">
              <a:lnSpc>
                <a:spcPct val="115000"/>
              </a:lnSpc>
              <a:spcBef>
                <a:spcPts val="0"/>
              </a:spcBef>
              <a:spcAft>
                <a:spcPts val="0"/>
              </a:spcAft>
              <a:buNone/>
            </a:pPr>
            <a:r>
              <a:rPr lang="en" sz="1500">
                <a:solidFill>
                  <a:schemeClr val="lt1"/>
                </a:solidFill>
                <a:latin typeface="Maven Pro"/>
                <a:ea typeface="Maven Pro"/>
                <a:cs typeface="Maven Pro"/>
                <a:sym typeface="Maven Pro"/>
              </a:rPr>
              <a:t>Sklearn’s implementation does not have </a:t>
            </a:r>
            <a:r>
              <a:rPr b="1" i="1" lang="en" sz="1500">
                <a:solidFill>
                  <a:schemeClr val="lt1"/>
                </a:solidFill>
                <a:latin typeface="Maven Pro"/>
                <a:ea typeface="Maven Pro"/>
                <a:cs typeface="Maven Pro"/>
                <a:sym typeface="Maven Pro"/>
              </a:rPr>
              <a:t>feature importance</a:t>
            </a:r>
            <a:r>
              <a:rPr lang="en" sz="1500">
                <a:solidFill>
                  <a:schemeClr val="lt1"/>
                </a:solidFill>
                <a:latin typeface="Maven Pro"/>
                <a:ea typeface="Maven Pro"/>
                <a:cs typeface="Maven Pro"/>
                <a:sym typeface="Maven Pro"/>
              </a:rPr>
              <a:t> metrics </a:t>
            </a:r>
            <a:endParaRPr sz="1500">
              <a:solidFill>
                <a:schemeClr val="lt1"/>
              </a:solidFill>
              <a:latin typeface="Maven Pro"/>
              <a:ea typeface="Maven Pro"/>
              <a:cs typeface="Maven Pro"/>
              <a:sym typeface="Maven Pro"/>
            </a:endParaRPr>
          </a:p>
          <a:p>
            <a:pPr indent="0" lvl="0" marL="0" rtl="0" algn="ctr">
              <a:lnSpc>
                <a:spcPct val="115000"/>
              </a:lnSpc>
              <a:spcBef>
                <a:spcPts val="0"/>
              </a:spcBef>
              <a:spcAft>
                <a:spcPts val="0"/>
              </a:spcAft>
              <a:buNone/>
            </a:pPr>
            <a:r>
              <a:rPr lang="en" sz="1500">
                <a:solidFill>
                  <a:schemeClr val="lt1"/>
                </a:solidFill>
                <a:latin typeface="Maven Pro"/>
                <a:ea typeface="Maven Pro"/>
                <a:cs typeface="Maven Pro"/>
                <a:sym typeface="Maven Pro"/>
              </a:rPr>
              <a:t>to undergo feature selection</a:t>
            </a:r>
            <a:r>
              <a:rPr lang="en" sz="1500">
                <a:solidFill>
                  <a:schemeClr val="lt1"/>
                </a:solidFill>
                <a:latin typeface="Maven Pro"/>
                <a:ea typeface="Maven Pro"/>
                <a:cs typeface="Maven Pro"/>
                <a:sym typeface="Maven Pro"/>
              </a:rPr>
              <a:t>.</a:t>
            </a:r>
            <a:endParaRPr sz="1500">
              <a:solidFill>
                <a:schemeClr val="lt1"/>
              </a:solidFill>
              <a:latin typeface="Maven Pro"/>
              <a:ea typeface="Maven Pro"/>
              <a:cs typeface="Maven Pro"/>
              <a:sym typeface="Maven Pro"/>
            </a:endParaRPr>
          </a:p>
          <a:p>
            <a:pPr indent="0" lvl="0" marL="0" rtl="0" algn="l">
              <a:lnSpc>
                <a:spcPct val="115000"/>
              </a:lnSpc>
              <a:spcBef>
                <a:spcPts val="0"/>
              </a:spcBef>
              <a:spcAft>
                <a:spcPts val="0"/>
              </a:spcAft>
              <a:buNone/>
            </a:pPr>
            <a:r>
              <a:rPr lang="en" sz="1500">
                <a:solidFill>
                  <a:schemeClr val="lt1"/>
                </a:solidFill>
                <a:latin typeface="Maven Pro"/>
                <a:ea typeface="Maven Pro"/>
                <a:cs typeface="Maven Pro"/>
                <a:sym typeface="Maven Pro"/>
              </a:rPr>
              <a:t>								</a:t>
            </a:r>
            <a:endParaRPr sz="1500">
              <a:solidFill>
                <a:schemeClr val="lt1"/>
              </a:solidFill>
              <a:latin typeface="Maven Pro"/>
              <a:ea typeface="Maven Pro"/>
              <a:cs typeface="Maven Pro"/>
              <a:sym typeface="Maven Pro"/>
            </a:endParaRPr>
          </a:p>
        </p:txBody>
      </p:sp>
      <p:sp>
        <p:nvSpPr>
          <p:cNvPr id="686" name="Google Shape;686;p48"/>
          <p:cNvSpPr txBox="1"/>
          <p:nvPr/>
        </p:nvSpPr>
        <p:spPr>
          <a:xfrm>
            <a:off x="3005300" y="4646825"/>
            <a:ext cx="59550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lt1"/>
                </a:solidFill>
                <a:latin typeface="Maven Pro"/>
                <a:ea typeface="Maven Pro"/>
                <a:cs typeface="Maven Pro"/>
                <a:sym typeface="Maven Pro"/>
              </a:rPr>
              <a:t>Reference: </a:t>
            </a:r>
            <a:r>
              <a:rPr lang="en" sz="1100" u="sng">
                <a:solidFill>
                  <a:schemeClr val="lt1"/>
                </a:solidFill>
                <a:latin typeface="Maven Pro"/>
                <a:ea typeface="Maven Pro"/>
                <a:cs typeface="Maven Pro"/>
                <a:sym typeface="Maven Pro"/>
                <a:hlinkClick r:id="rId3">
                  <a:extLst>
                    <a:ext uri="{A12FA001-AC4F-418D-AE19-62706E023703}">
                      <ahyp:hlinkClr val="tx"/>
                    </a:ext>
                  </a:extLst>
                </a:hlinkClick>
              </a:rPr>
              <a:t>sklearn.neighbors.KNeighborsClassifier — scikit-learn 1.1.3 documentation</a:t>
            </a:r>
            <a:endParaRPr sz="1100">
              <a:solidFill>
                <a:schemeClr val="lt1"/>
              </a:solidFill>
              <a:latin typeface="Maven Pro"/>
              <a:ea typeface="Maven Pro"/>
              <a:cs typeface="Maven Pro"/>
              <a:sym typeface="Maven Pr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685"/>
                                        </p:tgtEl>
                                        <p:attrNameLst>
                                          <p:attrName>style.visibility</p:attrName>
                                        </p:attrNameLst>
                                      </p:cBhvr>
                                      <p:to>
                                        <p:strVal val="visible"/>
                                      </p:to>
                                    </p:set>
                                    <p:animEffect filter="fade" transition="in">
                                      <p:cBhvr>
                                        <p:cTn dur="1000"/>
                                        <p:tgtEl>
                                          <p:spTgt spid="685"/>
                                        </p:tgtEl>
                                      </p:cBhvr>
                                    </p:animEffect>
                                  </p:childTnLst>
                                </p:cTn>
                              </p:par>
                              <p:par>
                                <p:cTn fill="hold" nodeType="withEffect" presetClass="entr" presetID="10" presetSubtype="0">
                                  <p:stCondLst>
                                    <p:cond delay="0"/>
                                  </p:stCondLst>
                                  <p:childTnLst>
                                    <p:set>
                                      <p:cBhvr>
                                        <p:cTn dur="1" fill="hold">
                                          <p:stCondLst>
                                            <p:cond delay="0"/>
                                          </p:stCondLst>
                                        </p:cTn>
                                        <p:tgtEl>
                                          <p:spTgt spid="686"/>
                                        </p:tgtEl>
                                        <p:attrNameLst>
                                          <p:attrName>style.visibility</p:attrName>
                                        </p:attrNameLst>
                                      </p:cBhvr>
                                      <p:to>
                                        <p:strVal val="visible"/>
                                      </p:to>
                                    </p:set>
                                    <p:animEffect filter="fade" transition="in">
                                      <p:cBhvr>
                                        <p:cTn dur="1000"/>
                                        <p:tgtEl>
                                          <p:spTgt spid="68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0" name="Shape 690"/>
        <p:cNvGrpSpPr/>
        <p:nvPr/>
      </p:nvGrpSpPr>
      <p:grpSpPr>
        <a:xfrm>
          <a:off x="0" y="0"/>
          <a:ext cx="0" cy="0"/>
          <a:chOff x="0" y="0"/>
          <a:chExt cx="0" cy="0"/>
        </a:xfrm>
      </p:grpSpPr>
      <p:sp>
        <p:nvSpPr>
          <p:cNvPr id="691" name="Google Shape;691;p49"/>
          <p:cNvSpPr txBox="1"/>
          <p:nvPr>
            <p:ph type="ctrTitle"/>
          </p:nvPr>
        </p:nvSpPr>
        <p:spPr>
          <a:xfrm>
            <a:off x="618825" y="411675"/>
            <a:ext cx="78600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Mitigate Issue 3 🧹</a:t>
            </a:r>
            <a:endParaRPr/>
          </a:p>
        </p:txBody>
      </p:sp>
      <p:graphicFrame>
        <p:nvGraphicFramePr>
          <p:cNvPr id="692" name="Google Shape;692;p49"/>
          <p:cNvGraphicFramePr/>
          <p:nvPr/>
        </p:nvGraphicFramePr>
        <p:xfrm>
          <a:off x="756275" y="1354275"/>
          <a:ext cx="3000000" cy="3000000"/>
        </p:xfrm>
        <a:graphic>
          <a:graphicData uri="http://schemas.openxmlformats.org/drawingml/2006/table">
            <a:tbl>
              <a:tblPr>
                <a:noFill/>
                <a:tableStyleId>{A5967D9B-C152-449C-842C-B666D6E5674E}</a:tableStyleId>
              </a:tblPr>
              <a:tblGrid>
                <a:gridCol w="2421225"/>
                <a:gridCol w="4817775"/>
              </a:tblGrid>
              <a:tr h="381000">
                <a:tc>
                  <a:txBody>
                    <a:bodyPr/>
                    <a:lstStyle/>
                    <a:p>
                      <a:pPr indent="0" lvl="0" marL="0" rtl="0" algn="ctr">
                        <a:spcBef>
                          <a:spcPts val="0"/>
                        </a:spcBef>
                        <a:spcAft>
                          <a:spcPts val="0"/>
                        </a:spcAft>
                        <a:buNone/>
                      </a:pPr>
                      <a:r>
                        <a:rPr b="1" lang="en">
                          <a:solidFill>
                            <a:schemeClr val="lt1"/>
                          </a:solidFill>
                          <a:latin typeface="Maven Pro"/>
                          <a:ea typeface="Maven Pro"/>
                          <a:cs typeface="Maven Pro"/>
                          <a:sym typeface="Maven Pro"/>
                        </a:rPr>
                        <a:t>Models</a:t>
                      </a:r>
                      <a:endParaRPr b="1">
                        <a:solidFill>
                          <a:schemeClr val="lt1"/>
                        </a:solidFill>
                        <a:latin typeface="Maven Pro"/>
                        <a:ea typeface="Maven Pro"/>
                        <a:cs typeface="Maven Pro"/>
                        <a:sym typeface="Maven Pro"/>
                      </a:endParaRPr>
                    </a:p>
                  </a:txBody>
                  <a:tcPr marT="91425" marB="91425" marR="91425" marL="91425"/>
                </a:tc>
                <a:tc>
                  <a:txBody>
                    <a:bodyPr/>
                    <a:lstStyle/>
                    <a:p>
                      <a:pPr indent="0" lvl="0" marL="0" rtl="0" algn="ctr">
                        <a:spcBef>
                          <a:spcPts val="0"/>
                        </a:spcBef>
                        <a:spcAft>
                          <a:spcPts val="0"/>
                        </a:spcAft>
                        <a:buNone/>
                      </a:pPr>
                      <a:r>
                        <a:rPr b="1" lang="en">
                          <a:solidFill>
                            <a:schemeClr val="lt1"/>
                          </a:solidFill>
                          <a:latin typeface="Maven Pro"/>
                          <a:ea typeface="Maven Pro"/>
                          <a:cs typeface="Maven Pro"/>
                          <a:sym typeface="Maven Pro"/>
                        </a:rPr>
                        <a:t>Features</a:t>
                      </a:r>
                      <a:r>
                        <a:rPr b="1" lang="en">
                          <a:solidFill>
                            <a:schemeClr val="lt1"/>
                          </a:solidFill>
                          <a:latin typeface="Maven Pro"/>
                          <a:ea typeface="Maven Pro"/>
                          <a:cs typeface="Maven Pro"/>
                          <a:sym typeface="Maven Pro"/>
                        </a:rPr>
                        <a:t> Selected</a:t>
                      </a:r>
                      <a:endParaRPr b="1">
                        <a:solidFill>
                          <a:schemeClr val="lt1"/>
                        </a:solidFill>
                        <a:latin typeface="Maven Pro"/>
                        <a:ea typeface="Maven Pro"/>
                        <a:cs typeface="Maven Pro"/>
                        <a:sym typeface="Maven Pro"/>
                      </a:endParaRPr>
                    </a:p>
                  </a:txBody>
                  <a:tcPr marT="91425" marB="91425" marR="91425" marL="91425"/>
                </a:tc>
              </a:tr>
              <a:tr h="381000">
                <a:tc>
                  <a:txBody>
                    <a:bodyPr/>
                    <a:lstStyle/>
                    <a:p>
                      <a:pPr indent="0" lvl="0" marL="0" rtl="0" algn="ctr">
                        <a:spcBef>
                          <a:spcPts val="0"/>
                        </a:spcBef>
                        <a:spcAft>
                          <a:spcPts val="0"/>
                        </a:spcAft>
                        <a:buNone/>
                      </a:pPr>
                      <a:r>
                        <a:rPr lang="en">
                          <a:solidFill>
                            <a:schemeClr val="lt1"/>
                          </a:solidFill>
                          <a:latin typeface="Maven Pro"/>
                          <a:ea typeface="Maven Pro"/>
                          <a:cs typeface="Maven Pro"/>
                          <a:sym typeface="Maven Pro"/>
                        </a:rPr>
                        <a:t>KNN</a:t>
                      </a:r>
                      <a:endParaRPr>
                        <a:solidFill>
                          <a:schemeClr val="lt1"/>
                        </a:solidFill>
                        <a:latin typeface="Maven Pro"/>
                        <a:ea typeface="Maven Pro"/>
                        <a:cs typeface="Maven Pro"/>
                        <a:sym typeface="Maven Pro"/>
                      </a:endParaRPr>
                    </a:p>
                  </a:txBody>
                  <a:tcPr marT="91425" marB="91425" marR="91425" marL="91425"/>
                </a:tc>
                <a:tc>
                  <a:txBody>
                    <a:bodyPr/>
                    <a:lstStyle/>
                    <a:p>
                      <a:pPr indent="0" lvl="0" marL="0" rtl="0" algn="ctr">
                        <a:spcBef>
                          <a:spcPts val="0"/>
                        </a:spcBef>
                        <a:spcAft>
                          <a:spcPts val="0"/>
                        </a:spcAft>
                        <a:buNone/>
                      </a:pPr>
                      <a:r>
                        <a:rPr lang="en">
                          <a:solidFill>
                            <a:schemeClr val="lt1"/>
                          </a:solidFill>
                          <a:latin typeface="Maven Pro"/>
                          <a:ea typeface="Maven Pro"/>
                          <a:cs typeface="Maven Pro"/>
                          <a:sym typeface="Maven Pro"/>
                        </a:rPr>
                        <a:t>All 47 features</a:t>
                      </a:r>
                      <a:endParaRPr>
                        <a:solidFill>
                          <a:schemeClr val="lt1"/>
                        </a:solidFill>
                        <a:latin typeface="Maven Pro"/>
                        <a:ea typeface="Maven Pro"/>
                        <a:cs typeface="Maven Pro"/>
                        <a:sym typeface="Maven Pro"/>
                      </a:endParaRPr>
                    </a:p>
                  </a:txBody>
                  <a:tcPr marT="91425" marB="91425" marR="91425" marL="91425"/>
                </a:tc>
              </a:tr>
              <a:tr h="381000">
                <a:tc>
                  <a:txBody>
                    <a:bodyPr/>
                    <a:lstStyle/>
                    <a:p>
                      <a:pPr indent="0" lvl="0" marL="0" rtl="0" algn="ctr">
                        <a:spcBef>
                          <a:spcPts val="0"/>
                        </a:spcBef>
                        <a:spcAft>
                          <a:spcPts val="0"/>
                        </a:spcAft>
                        <a:buNone/>
                      </a:pPr>
                      <a:r>
                        <a:rPr lang="en">
                          <a:solidFill>
                            <a:schemeClr val="lt1"/>
                          </a:solidFill>
                          <a:latin typeface="Maven Pro"/>
                          <a:ea typeface="Maven Pro"/>
                          <a:cs typeface="Maven Pro"/>
                          <a:sym typeface="Maven Pro"/>
                        </a:rPr>
                        <a:t>Decision Tree</a:t>
                      </a:r>
                      <a:endParaRPr>
                        <a:solidFill>
                          <a:schemeClr val="lt1"/>
                        </a:solidFill>
                        <a:latin typeface="Maven Pro"/>
                        <a:ea typeface="Maven Pro"/>
                        <a:cs typeface="Maven Pro"/>
                        <a:sym typeface="Maven Pro"/>
                      </a:endParaRPr>
                    </a:p>
                  </a:txBody>
                  <a:tcPr marT="91425" marB="91425" marR="91425" marL="91425"/>
                </a:tc>
                <a:tc>
                  <a:txBody>
                    <a:bodyPr/>
                    <a:lstStyle/>
                    <a:p>
                      <a:pPr indent="0" lvl="0" marL="0" rtl="0" algn="ctr">
                        <a:spcBef>
                          <a:spcPts val="0"/>
                        </a:spcBef>
                        <a:spcAft>
                          <a:spcPts val="0"/>
                        </a:spcAft>
                        <a:buNone/>
                      </a:pPr>
                      <a:r>
                        <a:rPr lang="en">
                          <a:solidFill>
                            <a:schemeClr val="lt1"/>
                          </a:solidFill>
                          <a:latin typeface="Maven Pro"/>
                          <a:ea typeface="Maven Pro"/>
                          <a:cs typeface="Maven Pro"/>
                          <a:sym typeface="Maven Pro"/>
                        </a:rPr>
                        <a:t>'freq_qid1', 'freq_qid2', 'q1len', 'q2len', 'chebyshev', 'canberra', 'cityblock', 'word_mover_distance', 'skew_q1', 'skew_q2', 'cwc_max', 'csc_max', 'ctc_max', 'token_set_ratio', 'longest_substr_ratio'</a:t>
                      </a:r>
                      <a:endParaRPr>
                        <a:solidFill>
                          <a:schemeClr val="lt1"/>
                        </a:solidFill>
                        <a:latin typeface="Maven Pro"/>
                        <a:ea typeface="Maven Pro"/>
                        <a:cs typeface="Maven Pro"/>
                        <a:sym typeface="Maven Pro"/>
                      </a:endParaRPr>
                    </a:p>
                  </a:txBody>
                  <a:tcPr marT="91425" marB="91425" marR="91425" marL="91425"/>
                </a:tc>
              </a:tr>
              <a:tr h="381000">
                <a:tc>
                  <a:txBody>
                    <a:bodyPr/>
                    <a:lstStyle/>
                    <a:p>
                      <a:pPr indent="0" lvl="0" marL="0" rtl="0" algn="ctr">
                        <a:spcBef>
                          <a:spcPts val="0"/>
                        </a:spcBef>
                        <a:spcAft>
                          <a:spcPts val="0"/>
                        </a:spcAft>
                        <a:buNone/>
                      </a:pPr>
                      <a:r>
                        <a:rPr lang="en">
                          <a:solidFill>
                            <a:schemeClr val="lt1"/>
                          </a:solidFill>
                          <a:latin typeface="Maven Pro"/>
                          <a:ea typeface="Maven Pro"/>
                          <a:cs typeface="Maven Pro"/>
                          <a:sym typeface="Maven Pro"/>
                        </a:rPr>
                        <a:t>Logistic Regression</a:t>
                      </a:r>
                      <a:endParaRPr>
                        <a:solidFill>
                          <a:schemeClr val="lt1"/>
                        </a:solidFill>
                        <a:latin typeface="Maven Pro"/>
                        <a:ea typeface="Maven Pro"/>
                        <a:cs typeface="Maven Pro"/>
                        <a:sym typeface="Maven Pro"/>
                      </a:endParaRPr>
                    </a:p>
                  </a:txBody>
                  <a:tcPr marT="91425" marB="91425" marR="91425" marL="91425"/>
                </a:tc>
                <a:tc>
                  <a:txBody>
                    <a:bodyPr/>
                    <a:lstStyle/>
                    <a:p>
                      <a:pPr indent="0" lvl="0" marL="0" rtl="0" algn="ctr">
                        <a:spcBef>
                          <a:spcPts val="0"/>
                        </a:spcBef>
                        <a:spcAft>
                          <a:spcPts val="0"/>
                        </a:spcAft>
                        <a:buNone/>
                      </a:pPr>
                      <a:r>
                        <a:rPr lang="en">
                          <a:solidFill>
                            <a:schemeClr val="lt1"/>
                          </a:solidFill>
                          <a:latin typeface="Maven Pro"/>
                          <a:ea typeface="Maven Pro"/>
                          <a:cs typeface="Maven Pro"/>
                          <a:sym typeface="Maven Pro"/>
                        </a:rPr>
                        <a:t>'freq_qid1', 'freq_qid2', 'word_share', 'freq_sum', 'freq_diff', 'braycurtis', 'cosine', 'correlation', 'euclidean', 'squared_euclidean', 'skew_q1', 'kurtosis_q1', 'cwc_min', 'csc_max', 'ctc_min', 'ctc_max', 'abs_len_diff', 'token_sort_ratio', 'token_set_ratio', 'longest_substr_ratio'</a:t>
                      </a:r>
                      <a:endParaRPr>
                        <a:solidFill>
                          <a:schemeClr val="lt1"/>
                        </a:solidFill>
                        <a:latin typeface="Maven Pro"/>
                        <a:ea typeface="Maven Pro"/>
                        <a:cs typeface="Maven Pro"/>
                        <a:sym typeface="Maven Pro"/>
                      </a:endParaRPr>
                    </a:p>
                  </a:txBody>
                  <a:tcPr marT="91425" marB="91425" marR="91425" marL="91425"/>
                </a:tc>
              </a:tr>
            </a:tbl>
          </a:graphicData>
        </a:graphic>
      </p:graphicFrame>
      <p:sp>
        <p:nvSpPr>
          <p:cNvPr id="693" name="Google Shape;693;p49"/>
          <p:cNvSpPr txBox="1"/>
          <p:nvPr/>
        </p:nvSpPr>
        <p:spPr>
          <a:xfrm>
            <a:off x="6214550" y="4797425"/>
            <a:ext cx="2264400" cy="3540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100">
                <a:solidFill>
                  <a:schemeClr val="lt1"/>
                </a:solidFill>
                <a:latin typeface="Maven Pro"/>
                <a:ea typeface="Maven Pro"/>
                <a:cs typeface="Maven Pro"/>
                <a:sym typeface="Maven Pro"/>
              </a:rPr>
              <a:t>Reference</a:t>
            </a:r>
            <a:r>
              <a:rPr lang="en" sz="1100">
                <a:solidFill>
                  <a:schemeClr val="lt1"/>
                </a:solidFill>
                <a:latin typeface="Maven Pro"/>
                <a:ea typeface="Maven Pro"/>
                <a:cs typeface="Maven Pro"/>
                <a:sym typeface="Maven Pro"/>
              </a:rPr>
              <a:t>: </a:t>
            </a:r>
            <a:r>
              <a:rPr lang="en" sz="1100" u="sng">
                <a:solidFill>
                  <a:schemeClr val="hlink"/>
                </a:solidFill>
                <a:latin typeface="Maven Pro"/>
                <a:ea typeface="Maven Pro"/>
                <a:cs typeface="Maven Pro"/>
                <a:sym typeface="Maven Pro"/>
                <a:hlinkClick r:id="rId3"/>
              </a:rPr>
              <a:t>47 features selected</a:t>
            </a:r>
            <a:endParaRPr sz="1100">
              <a:solidFill>
                <a:schemeClr val="lt1"/>
              </a:solidFill>
              <a:latin typeface="Maven Pro"/>
              <a:ea typeface="Maven Pro"/>
              <a:cs typeface="Maven Pro"/>
              <a:sym typeface="Maven Pr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691"/>
                                        </p:tgtEl>
                                        <p:attrNameLst>
                                          <p:attrName>style.visibility</p:attrName>
                                        </p:attrNameLst>
                                      </p:cBhvr>
                                      <p:to>
                                        <p:strVal val="visible"/>
                                      </p:to>
                                    </p:set>
                                    <p:animEffect filter="fade" transition="in">
                                      <p:cBhvr>
                                        <p:cTn dur="1000"/>
                                        <p:tgtEl>
                                          <p:spTgt spid="69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92"/>
                                        </p:tgtEl>
                                        <p:attrNameLst>
                                          <p:attrName>style.visibility</p:attrName>
                                        </p:attrNameLst>
                                      </p:cBhvr>
                                      <p:to>
                                        <p:strVal val="visible"/>
                                      </p:to>
                                    </p:set>
                                    <p:animEffect filter="fade" transition="in">
                                      <p:cBhvr>
                                        <p:cTn dur="1000"/>
                                        <p:tgtEl>
                                          <p:spTgt spid="692"/>
                                        </p:tgtEl>
                                      </p:cBhvr>
                                    </p:animEffect>
                                  </p:childTnLst>
                                </p:cTn>
                              </p:par>
                              <p:par>
                                <p:cTn fill="hold" nodeType="withEffect" presetClass="entr" presetID="10" presetSubtype="0">
                                  <p:stCondLst>
                                    <p:cond delay="0"/>
                                  </p:stCondLst>
                                  <p:childTnLst>
                                    <p:set>
                                      <p:cBhvr>
                                        <p:cTn dur="1" fill="hold">
                                          <p:stCondLst>
                                            <p:cond delay="0"/>
                                          </p:stCondLst>
                                        </p:cTn>
                                        <p:tgtEl>
                                          <p:spTgt spid="693"/>
                                        </p:tgtEl>
                                        <p:attrNameLst>
                                          <p:attrName>style.visibility</p:attrName>
                                        </p:attrNameLst>
                                      </p:cBhvr>
                                      <p:to>
                                        <p:strVal val="visible"/>
                                      </p:to>
                                    </p:set>
                                    <p:animEffect filter="fade" transition="in">
                                      <p:cBhvr>
                                        <p:cTn dur="1000"/>
                                        <p:tgtEl>
                                          <p:spTgt spid="69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7" name="Shape 697"/>
        <p:cNvGrpSpPr/>
        <p:nvPr/>
      </p:nvGrpSpPr>
      <p:grpSpPr>
        <a:xfrm>
          <a:off x="0" y="0"/>
          <a:ext cx="0" cy="0"/>
          <a:chOff x="0" y="0"/>
          <a:chExt cx="0" cy="0"/>
        </a:xfrm>
      </p:grpSpPr>
      <p:sp>
        <p:nvSpPr>
          <p:cNvPr id="698" name="Google Shape;698;p50"/>
          <p:cNvSpPr txBox="1"/>
          <p:nvPr>
            <p:ph type="ctrTitle"/>
          </p:nvPr>
        </p:nvSpPr>
        <p:spPr>
          <a:xfrm>
            <a:off x="618825" y="411675"/>
            <a:ext cx="78600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Let’s start training!</a:t>
            </a:r>
            <a:r>
              <a:rPr lang="en">
                <a:solidFill>
                  <a:schemeClr val="accent3"/>
                </a:solidFill>
              </a:rPr>
              <a:t> </a:t>
            </a:r>
            <a:r>
              <a:rPr lang="en">
                <a:solidFill>
                  <a:schemeClr val="accent3"/>
                </a:solidFill>
              </a:rPr>
              <a:t>🏋️</a:t>
            </a:r>
            <a:endParaRPr>
              <a:solidFill>
                <a:schemeClr val="accent3"/>
              </a:solidFill>
            </a:endParaRPr>
          </a:p>
        </p:txBody>
      </p:sp>
      <p:sp>
        <p:nvSpPr>
          <p:cNvPr id="699" name="Google Shape;699;p50"/>
          <p:cNvSpPr txBox="1"/>
          <p:nvPr/>
        </p:nvSpPr>
        <p:spPr>
          <a:xfrm>
            <a:off x="792800" y="1447025"/>
            <a:ext cx="76860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lt1"/>
                </a:solidFill>
                <a:latin typeface="Maven Pro"/>
                <a:ea typeface="Maven Pro"/>
                <a:cs typeface="Maven Pro"/>
                <a:sym typeface="Maven Pro"/>
              </a:rPr>
              <a:t>Summary of data cleaning done:</a:t>
            </a:r>
            <a:endParaRPr sz="1800">
              <a:solidFill>
                <a:schemeClr val="lt1"/>
              </a:solidFill>
              <a:latin typeface="Maven Pro"/>
              <a:ea typeface="Maven Pro"/>
              <a:cs typeface="Maven Pro"/>
              <a:sym typeface="Maven Pro"/>
            </a:endParaRPr>
          </a:p>
          <a:p>
            <a:pPr indent="-342900" lvl="0" marL="457200" rtl="0" algn="l">
              <a:spcBef>
                <a:spcPts val="0"/>
              </a:spcBef>
              <a:spcAft>
                <a:spcPts val="0"/>
              </a:spcAft>
              <a:buClr>
                <a:schemeClr val="lt1"/>
              </a:buClr>
              <a:buSzPts val="1800"/>
              <a:buFont typeface="Maven Pro"/>
              <a:buAutoNum type="arabicPeriod"/>
            </a:pPr>
            <a:r>
              <a:rPr lang="en" sz="1800">
                <a:solidFill>
                  <a:schemeClr val="lt1"/>
                </a:solidFill>
                <a:latin typeface="Maven Pro"/>
                <a:ea typeface="Maven Pro"/>
                <a:cs typeface="Maven Pro"/>
                <a:sym typeface="Maven Pro"/>
              </a:rPr>
              <a:t>correct labels of erroneous data</a:t>
            </a:r>
            <a:endParaRPr sz="1800">
              <a:solidFill>
                <a:schemeClr val="lt1"/>
              </a:solidFill>
              <a:latin typeface="Maven Pro"/>
              <a:ea typeface="Maven Pro"/>
              <a:cs typeface="Maven Pro"/>
              <a:sym typeface="Maven Pro"/>
            </a:endParaRPr>
          </a:p>
          <a:p>
            <a:pPr indent="-342900" lvl="0" marL="457200" rtl="0" algn="l">
              <a:spcBef>
                <a:spcPts val="0"/>
              </a:spcBef>
              <a:spcAft>
                <a:spcPts val="0"/>
              </a:spcAft>
              <a:buClr>
                <a:schemeClr val="lt1"/>
              </a:buClr>
              <a:buSzPts val="1800"/>
              <a:buFont typeface="Maven Pro"/>
              <a:buAutoNum type="arabicPeriod"/>
            </a:pPr>
            <a:r>
              <a:rPr lang="en" sz="1800">
                <a:solidFill>
                  <a:schemeClr val="lt1"/>
                </a:solidFill>
                <a:latin typeface="Maven Pro"/>
                <a:ea typeface="Maven Pro"/>
                <a:cs typeface="Maven Pro"/>
                <a:sym typeface="Maven Pro"/>
              </a:rPr>
              <a:t>undersampling to mitigate data imbalance issue</a:t>
            </a:r>
            <a:endParaRPr sz="1800">
              <a:solidFill>
                <a:schemeClr val="lt1"/>
              </a:solidFill>
              <a:latin typeface="Maven Pro"/>
              <a:ea typeface="Maven Pro"/>
              <a:cs typeface="Maven Pro"/>
              <a:sym typeface="Maven Pro"/>
            </a:endParaRPr>
          </a:p>
          <a:p>
            <a:pPr indent="-342900" lvl="0" marL="457200" rtl="0" algn="l">
              <a:spcBef>
                <a:spcPts val="0"/>
              </a:spcBef>
              <a:spcAft>
                <a:spcPts val="0"/>
              </a:spcAft>
              <a:buClr>
                <a:schemeClr val="lt1"/>
              </a:buClr>
              <a:buSzPts val="1800"/>
              <a:buFont typeface="Maven Pro"/>
              <a:buAutoNum type="arabicPeriod"/>
            </a:pPr>
            <a:r>
              <a:rPr lang="en" sz="1800">
                <a:solidFill>
                  <a:schemeClr val="lt1"/>
                </a:solidFill>
                <a:latin typeface="Maven Pro"/>
                <a:ea typeface="Maven Pro"/>
                <a:cs typeface="Maven Pro"/>
                <a:sym typeface="Maven Pro"/>
              </a:rPr>
              <a:t>feature selection to mitigate Curse of Dimensionality</a:t>
            </a:r>
            <a:endParaRPr sz="1800">
              <a:solidFill>
                <a:schemeClr val="lt1"/>
              </a:solidFill>
              <a:latin typeface="Maven Pro"/>
              <a:ea typeface="Maven Pro"/>
              <a:cs typeface="Maven Pro"/>
              <a:sym typeface="Maven Pro"/>
            </a:endParaRPr>
          </a:p>
        </p:txBody>
      </p:sp>
      <p:sp>
        <p:nvSpPr>
          <p:cNvPr id="700" name="Google Shape;700;p50"/>
          <p:cNvSpPr/>
          <p:nvPr/>
        </p:nvSpPr>
        <p:spPr>
          <a:xfrm>
            <a:off x="5808701" y="3076600"/>
            <a:ext cx="2366700" cy="966900"/>
          </a:xfrm>
          <a:prstGeom prst="wedgeEllipseCallout">
            <a:avLst>
              <a:gd fmla="val 45772" name="adj1"/>
              <a:gd fmla="val 50175" name="adj2"/>
            </a:avLst>
          </a:prstGeom>
          <a:solidFill>
            <a:srgbClr val="D0E0E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chemeClr val="dk2"/>
              </a:solidFill>
              <a:latin typeface="Maven Pro"/>
              <a:ea typeface="Maven Pro"/>
              <a:cs typeface="Maven Pro"/>
              <a:sym typeface="Maven Pro"/>
            </a:endParaRPr>
          </a:p>
          <a:p>
            <a:pPr indent="0" lvl="0" marL="0" rtl="0" algn="ctr">
              <a:spcBef>
                <a:spcPts val="0"/>
              </a:spcBef>
              <a:spcAft>
                <a:spcPts val="0"/>
              </a:spcAft>
              <a:buNone/>
            </a:pPr>
            <a:r>
              <a:t/>
            </a:r>
            <a:endParaRPr>
              <a:solidFill>
                <a:schemeClr val="dk2"/>
              </a:solidFill>
              <a:latin typeface="Maven Pro"/>
              <a:ea typeface="Maven Pro"/>
              <a:cs typeface="Maven Pro"/>
              <a:sym typeface="Maven Pro"/>
            </a:endParaRPr>
          </a:p>
          <a:p>
            <a:pPr indent="0" lvl="0" marL="0" rtl="0" algn="ctr">
              <a:spcBef>
                <a:spcPts val="0"/>
              </a:spcBef>
              <a:spcAft>
                <a:spcPts val="0"/>
              </a:spcAft>
              <a:buNone/>
            </a:pPr>
            <a:r>
              <a:rPr lang="en">
                <a:solidFill>
                  <a:schemeClr val="dk2"/>
                </a:solidFill>
                <a:latin typeface="Maven Pro"/>
                <a:ea typeface="Maven Pro"/>
                <a:cs typeface="Maven Pro"/>
                <a:sym typeface="Maven Pro"/>
              </a:rPr>
              <a:t>We are ready to train!</a:t>
            </a:r>
            <a:endParaRPr>
              <a:solidFill>
                <a:schemeClr val="dk2"/>
              </a:solidFill>
              <a:latin typeface="Maven Pro"/>
              <a:ea typeface="Maven Pro"/>
              <a:cs typeface="Maven Pro"/>
              <a:sym typeface="Maven Pro"/>
            </a:endParaRPr>
          </a:p>
          <a:p>
            <a:pPr indent="0" lvl="0" marL="0" rtl="0" algn="ctr">
              <a:spcBef>
                <a:spcPts val="0"/>
              </a:spcBef>
              <a:spcAft>
                <a:spcPts val="0"/>
              </a:spcAft>
              <a:buNone/>
            </a:pPr>
            <a:r>
              <a:t/>
            </a:r>
            <a:endParaRPr sz="1200">
              <a:solidFill>
                <a:schemeClr val="dk2"/>
              </a:solidFill>
              <a:latin typeface="Maven Pro"/>
              <a:ea typeface="Maven Pro"/>
              <a:cs typeface="Maven Pro"/>
              <a:sym typeface="Maven Pro"/>
            </a:endParaRPr>
          </a:p>
          <a:p>
            <a:pPr indent="0" lvl="0" marL="0" rtl="0" algn="ctr">
              <a:spcBef>
                <a:spcPts val="0"/>
              </a:spcBef>
              <a:spcAft>
                <a:spcPts val="0"/>
              </a:spcAft>
              <a:buNone/>
            </a:pPr>
            <a:r>
              <a:t/>
            </a:r>
            <a:endParaRPr sz="1200">
              <a:solidFill>
                <a:schemeClr val="dk2"/>
              </a:solidFill>
              <a:latin typeface="Maven Pro"/>
              <a:ea typeface="Maven Pro"/>
              <a:cs typeface="Maven Pro"/>
              <a:sym typeface="Maven Pro"/>
            </a:endParaRPr>
          </a:p>
        </p:txBody>
      </p:sp>
      <p:pic>
        <p:nvPicPr>
          <p:cNvPr id="701" name="Google Shape;701;p50"/>
          <p:cNvPicPr preferRelativeResize="0"/>
          <p:nvPr/>
        </p:nvPicPr>
        <p:blipFill>
          <a:blip r:embed="rId3">
            <a:alphaModFix/>
          </a:blip>
          <a:stretch>
            <a:fillRect/>
          </a:stretch>
        </p:blipFill>
        <p:spPr>
          <a:xfrm>
            <a:off x="7973650" y="3843550"/>
            <a:ext cx="1048600" cy="10486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698"/>
                                        </p:tgtEl>
                                        <p:attrNameLst>
                                          <p:attrName>style.visibility</p:attrName>
                                        </p:attrNameLst>
                                      </p:cBhvr>
                                      <p:to>
                                        <p:strVal val="visible"/>
                                      </p:to>
                                    </p:set>
                                    <p:animEffect filter="fade" transition="in">
                                      <p:cBhvr>
                                        <p:cTn dur="1000"/>
                                        <p:tgtEl>
                                          <p:spTgt spid="69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99"/>
                                        </p:tgtEl>
                                        <p:attrNameLst>
                                          <p:attrName>style.visibility</p:attrName>
                                        </p:attrNameLst>
                                      </p:cBhvr>
                                      <p:to>
                                        <p:strVal val="visible"/>
                                      </p:to>
                                    </p:set>
                                    <p:animEffect filter="fade" transition="in">
                                      <p:cBhvr>
                                        <p:cTn dur="1000"/>
                                        <p:tgtEl>
                                          <p:spTgt spid="699"/>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700"/>
                                        </p:tgtEl>
                                        <p:attrNameLst>
                                          <p:attrName>style.visibility</p:attrName>
                                        </p:attrNameLst>
                                      </p:cBhvr>
                                      <p:to>
                                        <p:strVal val="visible"/>
                                      </p:to>
                                    </p:set>
                                    <p:animEffect filter="fade" transition="in">
                                      <p:cBhvr>
                                        <p:cTn dur="1000"/>
                                        <p:tgtEl>
                                          <p:spTgt spid="700"/>
                                        </p:tgtEl>
                                      </p:cBhvr>
                                    </p:animEffect>
                                  </p:childTnLst>
                                </p:cTn>
                              </p:par>
                              <p:par>
                                <p:cTn fill="hold" nodeType="withEffect" presetClass="entr" presetID="10" presetSubtype="0">
                                  <p:stCondLst>
                                    <p:cond delay="0"/>
                                  </p:stCondLst>
                                  <p:childTnLst>
                                    <p:set>
                                      <p:cBhvr>
                                        <p:cTn dur="1" fill="hold">
                                          <p:stCondLst>
                                            <p:cond delay="0"/>
                                          </p:stCondLst>
                                        </p:cTn>
                                        <p:tgtEl>
                                          <p:spTgt spid="701"/>
                                        </p:tgtEl>
                                        <p:attrNameLst>
                                          <p:attrName>style.visibility</p:attrName>
                                        </p:attrNameLst>
                                      </p:cBhvr>
                                      <p:to>
                                        <p:strVal val="visible"/>
                                      </p:to>
                                    </p:set>
                                    <p:animEffect filter="fade" transition="in">
                                      <p:cBhvr>
                                        <p:cTn dur="1000"/>
                                        <p:tgtEl>
                                          <p:spTgt spid="70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5" name="Shape 705"/>
        <p:cNvGrpSpPr/>
        <p:nvPr/>
      </p:nvGrpSpPr>
      <p:grpSpPr>
        <a:xfrm>
          <a:off x="0" y="0"/>
          <a:ext cx="0" cy="0"/>
          <a:chOff x="0" y="0"/>
          <a:chExt cx="0" cy="0"/>
        </a:xfrm>
      </p:grpSpPr>
      <p:sp>
        <p:nvSpPr>
          <p:cNvPr id="706" name="Google Shape;706;p51"/>
          <p:cNvSpPr txBox="1"/>
          <p:nvPr>
            <p:ph type="ctrTitle"/>
          </p:nvPr>
        </p:nvSpPr>
        <p:spPr>
          <a:xfrm>
            <a:off x="618825" y="411675"/>
            <a:ext cx="79734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Hyperparameter Optimization</a:t>
            </a:r>
            <a:r>
              <a:rPr lang="en">
                <a:solidFill>
                  <a:schemeClr val="accent2"/>
                </a:solidFill>
              </a:rPr>
              <a:t> </a:t>
            </a:r>
            <a:r>
              <a:rPr lang="en">
                <a:solidFill>
                  <a:schemeClr val="accent2"/>
                </a:solidFill>
              </a:rPr>
              <a:t>📈</a:t>
            </a:r>
            <a:endParaRPr>
              <a:solidFill>
                <a:schemeClr val="accent2"/>
              </a:solidFill>
            </a:endParaRPr>
          </a:p>
        </p:txBody>
      </p:sp>
      <p:sp>
        <p:nvSpPr>
          <p:cNvPr id="707" name="Google Shape;707;p51"/>
          <p:cNvSpPr txBox="1"/>
          <p:nvPr/>
        </p:nvSpPr>
        <p:spPr>
          <a:xfrm>
            <a:off x="618825" y="1788575"/>
            <a:ext cx="7860000" cy="1743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500">
                <a:solidFill>
                  <a:schemeClr val="lt1"/>
                </a:solidFill>
                <a:latin typeface="Maven Pro"/>
                <a:ea typeface="Maven Pro"/>
                <a:cs typeface="Maven Pro"/>
                <a:sym typeface="Maven Pro"/>
              </a:rPr>
              <a:t>Find out the most optimal value of hyperparameters: </a:t>
            </a:r>
            <a:endParaRPr sz="1500">
              <a:solidFill>
                <a:schemeClr val="lt1"/>
              </a:solidFill>
              <a:latin typeface="Maven Pro"/>
              <a:ea typeface="Maven Pro"/>
              <a:cs typeface="Maven Pro"/>
              <a:sym typeface="Maven Pro"/>
            </a:endParaRPr>
          </a:p>
          <a:p>
            <a:pPr indent="-323850" lvl="0" marL="457200" rtl="0" algn="l">
              <a:lnSpc>
                <a:spcPct val="115000"/>
              </a:lnSpc>
              <a:spcBef>
                <a:spcPts val="0"/>
              </a:spcBef>
              <a:spcAft>
                <a:spcPts val="0"/>
              </a:spcAft>
              <a:buClr>
                <a:schemeClr val="lt1"/>
              </a:buClr>
              <a:buSzPts val="1500"/>
              <a:buFont typeface="Maven Pro"/>
              <a:buAutoNum type="arabicPeriod"/>
            </a:pPr>
            <a:r>
              <a:rPr lang="en" sz="1500">
                <a:solidFill>
                  <a:schemeClr val="lt1"/>
                </a:solidFill>
                <a:latin typeface="Maven Pro"/>
                <a:ea typeface="Maven Pro"/>
                <a:cs typeface="Maven Pro"/>
                <a:sym typeface="Maven Pro"/>
              </a:rPr>
              <a:t>KNN - n_neighbours</a:t>
            </a:r>
            <a:endParaRPr sz="1500">
              <a:solidFill>
                <a:schemeClr val="lt1"/>
              </a:solidFill>
              <a:latin typeface="Maven Pro"/>
              <a:ea typeface="Maven Pro"/>
              <a:cs typeface="Maven Pro"/>
              <a:sym typeface="Maven Pro"/>
            </a:endParaRPr>
          </a:p>
          <a:p>
            <a:pPr indent="-323850" lvl="0" marL="457200" rtl="0" algn="l">
              <a:lnSpc>
                <a:spcPct val="115000"/>
              </a:lnSpc>
              <a:spcBef>
                <a:spcPts val="0"/>
              </a:spcBef>
              <a:spcAft>
                <a:spcPts val="0"/>
              </a:spcAft>
              <a:buClr>
                <a:schemeClr val="lt1"/>
              </a:buClr>
              <a:buSzPts val="1500"/>
              <a:buFont typeface="Maven Pro"/>
              <a:buAutoNum type="arabicPeriod"/>
            </a:pPr>
            <a:r>
              <a:rPr lang="en" sz="1500">
                <a:solidFill>
                  <a:schemeClr val="lt1"/>
                </a:solidFill>
                <a:latin typeface="Maven Pro"/>
                <a:ea typeface="Maven Pro"/>
                <a:cs typeface="Maven Pro"/>
                <a:sym typeface="Maven Pro"/>
              </a:rPr>
              <a:t>Decision Tree - max_depth</a:t>
            </a:r>
            <a:endParaRPr sz="1500">
              <a:solidFill>
                <a:schemeClr val="lt1"/>
              </a:solidFill>
              <a:latin typeface="Maven Pro"/>
              <a:ea typeface="Maven Pro"/>
              <a:cs typeface="Maven Pro"/>
              <a:sym typeface="Maven Pro"/>
            </a:endParaRPr>
          </a:p>
          <a:p>
            <a:pPr indent="-323850" lvl="0" marL="457200" rtl="0" algn="l">
              <a:lnSpc>
                <a:spcPct val="115000"/>
              </a:lnSpc>
              <a:spcBef>
                <a:spcPts val="0"/>
              </a:spcBef>
              <a:spcAft>
                <a:spcPts val="0"/>
              </a:spcAft>
              <a:buClr>
                <a:schemeClr val="lt1"/>
              </a:buClr>
              <a:buSzPts val="1500"/>
              <a:buFont typeface="Maven Pro"/>
              <a:buAutoNum type="arabicPeriod"/>
            </a:pPr>
            <a:r>
              <a:rPr lang="en" sz="1500">
                <a:solidFill>
                  <a:schemeClr val="lt1"/>
                </a:solidFill>
                <a:latin typeface="Maven Pro"/>
                <a:ea typeface="Maven Pro"/>
                <a:cs typeface="Maven Pro"/>
                <a:sym typeface="Maven Pro"/>
              </a:rPr>
              <a:t>Logistic Regression - C (inverse of regularisation parameter)</a:t>
            </a:r>
            <a:endParaRPr sz="1500">
              <a:solidFill>
                <a:schemeClr val="lt1"/>
              </a:solidFill>
              <a:latin typeface="Maven Pro"/>
              <a:ea typeface="Maven Pro"/>
              <a:cs typeface="Maven Pro"/>
              <a:sym typeface="Maven Pro"/>
            </a:endParaRPr>
          </a:p>
          <a:p>
            <a:pPr indent="0" lvl="0" marL="0" rtl="0" algn="l">
              <a:lnSpc>
                <a:spcPct val="115000"/>
              </a:lnSpc>
              <a:spcBef>
                <a:spcPts val="0"/>
              </a:spcBef>
              <a:spcAft>
                <a:spcPts val="0"/>
              </a:spcAft>
              <a:buNone/>
            </a:pPr>
            <a:r>
              <a:t/>
            </a:r>
            <a:endParaRPr sz="1500">
              <a:solidFill>
                <a:schemeClr val="lt1"/>
              </a:solidFill>
              <a:latin typeface="Maven Pro"/>
              <a:ea typeface="Maven Pro"/>
              <a:cs typeface="Maven Pro"/>
              <a:sym typeface="Maven Pro"/>
            </a:endParaRPr>
          </a:p>
          <a:p>
            <a:pPr indent="0" lvl="0" marL="0" rtl="0" algn="l">
              <a:lnSpc>
                <a:spcPct val="115000"/>
              </a:lnSpc>
              <a:spcBef>
                <a:spcPts val="0"/>
              </a:spcBef>
              <a:spcAft>
                <a:spcPts val="0"/>
              </a:spcAft>
              <a:buNone/>
            </a:pPr>
            <a:r>
              <a:rPr lang="en" sz="1500">
                <a:solidFill>
                  <a:schemeClr val="lt1"/>
                </a:solidFill>
                <a:latin typeface="Maven Pro"/>
                <a:ea typeface="Maven Pro"/>
                <a:cs typeface="Maven Pro"/>
                <a:sym typeface="Maven Pro"/>
              </a:rPr>
              <a:t>Settings: Cross Validation on the training set</a:t>
            </a:r>
            <a:r>
              <a:rPr lang="en" sz="1500">
                <a:solidFill>
                  <a:schemeClr val="lt1"/>
                </a:solidFill>
                <a:latin typeface="Maven Pro"/>
                <a:ea typeface="Maven Pro"/>
                <a:cs typeface="Maven Pro"/>
                <a:sym typeface="Maven Pro"/>
              </a:rPr>
              <a:t>					</a:t>
            </a:r>
            <a:endParaRPr sz="1500">
              <a:solidFill>
                <a:schemeClr val="lt1"/>
              </a:solidFill>
              <a:latin typeface="Maven Pro"/>
              <a:ea typeface="Maven Pro"/>
              <a:cs typeface="Maven Pro"/>
              <a:sym typeface="Maven Pr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706"/>
                                        </p:tgtEl>
                                        <p:attrNameLst>
                                          <p:attrName>style.visibility</p:attrName>
                                        </p:attrNameLst>
                                      </p:cBhvr>
                                      <p:to>
                                        <p:strVal val="visible"/>
                                      </p:to>
                                    </p:set>
                                    <p:animEffect filter="fade" transition="in">
                                      <p:cBhvr>
                                        <p:cTn dur="1000"/>
                                        <p:tgtEl>
                                          <p:spTgt spid="70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07"/>
                                        </p:tgtEl>
                                        <p:attrNameLst>
                                          <p:attrName>style.visibility</p:attrName>
                                        </p:attrNameLst>
                                      </p:cBhvr>
                                      <p:to>
                                        <p:strVal val="visible"/>
                                      </p:to>
                                    </p:set>
                                    <p:animEffect filter="fade" transition="in">
                                      <p:cBhvr>
                                        <p:cTn dur="1000"/>
                                        <p:tgtEl>
                                          <p:spTgt spid="70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1" name="Shape 711"/>
        <p:cNvGrpSpPr/>
        <p:nvPr/>
      </p:nvGrpSpPr>
      <p:grpSpPr>
        <a:xfrm>
          <a:off x="0" y="0"/>
          <a:ext cx="0" cy="0"/>
          <a:chOff x="0" y="0"/>
          <a:chExt cx="0" cy="0"/>
        </a:xfrm>
      </p:grpSpPr>
      <p:sp>
        <p:nvSpPr>
          <p:cNvPr id="712" name="Google Shape;712;p52"/>
          <p:cNvSpPr txBox="1"/>
          <p:nvPr>
            <p:ph type="ctrTitle"/>
          </p:nvPr>
        </p:nvSpPr>
        <p:spPr>
          <a:xfrm>
            <a:off x="618825" y="411675"/>
            <a:ext cx="79734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Hyperparameter Optimization</a:t>
            </a:r>
            <a:r>
              <a:rPr lang="en"/>
              <a:t> </a:t>
            </a:r>
            <a:r>
              <a:rPr lang="en">
                <a:solidFill>
                  <a:schemeClr val="accent2"/>
                </a:solidFill>
              </a:rPr>
              <a:t>📈</a:t>
            </a:r>
            <a:endParaRPr/>
          </a:p>
        </p:txBody>
      </p:sp>
      <p:sp>
        <p:nvSpPr>
          <p:cNvPr id="713" name="Google Shape;713;p52"/>
          <p:cNvSpPr txBox="1"/>
          <p:nvPr>
            <p:ph idx="4294967295" type="body"/>
          </p:nvPr>
        </p:nvSpPr>
        <p:spPr>
          <a:xfrm>
            <a:off x="597375" y="1063525"/>
            <a:ext cx="3908700" cy="3786900"/>
          </a:xfrm>
          <a:prstGeom prst="rect">
            <a:avLst/>
          </a:prstGeom>
          <a:solidFill>
            <a:schemeClr val="lt1"/>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1200">
                <a:solidFill>
                  <a:schemeClr val="dk2"/>
                </a:solidFill>
              </a:rPr>
              <a:t>KNN</a:t>
            </a:r>
            <a:endParaRPr b="1" sz="1200">
              <a:solidFill>
                <a:schemeClr val="dk2"/>
              </a:solidFill>
            </a:endParaRPr>
          </a:p>
          <a:p>
            <a:pPr indent="0" lvl="0" marL="0" rtl="0" algn="l">
              <a:lnSpc>
                <a:spcPct val="100000"/>
              </a:lnSpc>
              <a:spcBef>
                <a:spcPts val="0"/>
              </a:spcBef>
              <a:spcAft>
                <a:spcPts val="0"/>
              </a:spcAft>
              <a:buNone/>
            </a:pPr>
            <a:r>
              <a:t/>
            </a:r>
            <a:endParaRPr b="1" sz="1200">
              <a:solidFill>
                <a:schemeClr val="dk2"/>
              </a:solidFill>
            </a:endParaRPr>
          </a:p>
          <a:p>
            <a:pPr indent="0" lvl="0" marL="0" rtl="0" algn="l">
              <a:lnSpc>
                <a:spcPct val="100000"/>
              </a:lnSpc>
              <a:spcBef>
                <a:spcPts val="0"/>
              </a:spcBef>
              <a:spcAft>
                <a:spcPts val="0"/>
              </a:spcAft>
              <a:buNone/>
            </a:pPr>
            <a:r>
              <a:rPr lang="en" sz="1200">
                <a:solidFill>
                  <a:schemeClr val="dk2"/>
                </a:solidFill>
              </a:rPr>
              <a:t>n</a:t>
            </a:r>
            <a:r>
              <a:rPr lang="en" sz="1200">
                <a:solidFill>
                  <a:schemeClr val="dk2"/>
                </a:solidFill>
              </a:rPr>
              <a:t>_neighbours = 4</a:t>
            </a:r>
            <a:endParaRPr sz="1200">
              <a:solidFill>
                <a:schemeClr val="dk2"/>
              </a:solidFill>
            </a:endParaRPr>
          </a:p>
          <a:p>
            <a:pPr indent="0" lvl="0" marL="0" rtl="0" algn="l">
              <a:lnSpc>
                <a:spcPct val="100000"/>
              </a:lnSpc>
              <a:spcBef>
                <a:spcPts val="0"/>
              </a:spcBef>
              <a:spcAft>
                <a:spcPts val="0"/>
              </a:spcAft>
              <a:buNone/>
            </a:pPr>
            <a:r>
              <a:t/>
            </a:r>
            <a:endParaRPr sz="1200">
              <a:solidFill>
                <a:schemeClr val="dk2"/>
              </a:solidFill>
            </a:endParaRPr>
          </a:p>
          <a:p>
            <a:pPr indent="0" lvl="0" marL="0" rtl="0" algn="l">
              <a:lnSpc>
                <a:spcPct val="100000"/>
              </a:lnSpc>
              <a:spcBef>
                <a:spcPts val="0"/>
              </a:spcBef>
              <a:spcAft>
                <a:spcPts val="0"/>
              </a:spcAft>
              <a:buNone/>
            </a:pPr>
            <a:r>
              <a:t/>
            </a:r>
            <a:endParaRPr sz="1200">
              <a:solidFill>
                <a:schemeClr val="dk2"/>
              </a:solidFill>
            </a:endParaRPr>
          </a:p>
        </p:txBody>
      </p:sp>
      <p:sp>
        <p:nvSpPr>
          <p:cNvPr id="714" name="Google Shape;714;p52"/>
          <p:cNvSpPr txBox="1"/>
          <p:nvPr>
            <p:ph idx="1" type="body"/>
          </p:nvPr>
        </p:nvSpPr>
        <p:spPr>
          <a:xfrm>
            <a:off x="4690125" y="1063525"/>
            <a:ext cx="3908700" cy="3786900"/>
          </a:xfrm>
          <a:prstGeom prst="rect">
            <a:avLst/>
          </a:prstGeom>
          <a:solidFill>
            <a:schemeClr val="lt1"/>
          </a:solidFill>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chemeClr val="dk2"/>
                </a:solidFill>
              </a:rPr>
              <a:t>Decision Tree</a:t>
            </a:r>
            <a:endParaRPr b="1" sz="1200">
              <a:solidFill>
                <a:schemeClr val="dk2"/>
              </a:solidFill>
            </a:endParaRPr>
          </a:p>
          <a:p>
            <a:pPr indent="0" lvl="0" marL="0" rtl="0" algn="l">
              <a:spcBef>
                <a:spcPts val="0"/>
              </a:spcBef>
              <a:spcAft>
                <a:spcPts val="0"/>
              </a:spcAft>
              <a:buNone/>
            </a:pPr>
            <a:r>
              <a:t/>
            </a:r>
            <a:endParaRPr sz="1200">
              <a:solidFill>
                <a:schemeClr val="dk2"/>
              </a:solidFill>
            </a:endParaRPr>
          </a:p>
          <a:p>
            <a:pPr indent="0" lvl="0" marL="0" rtl="0" algn="l">
              <a:spcBef>
                <a:spcPts val="0"/>
              </a:spcBef>
              <a:spcAft>
                <a:spcPts val="0"/>
              </a:spcAft>
              <a:buNone/>
            </a:pPr>
            <a:r>
              <a:rPr lang="en" sz="1200">
                <a:solidFill>
                  <a:schemeClr val="dk2"/>
                </a:solidFill>
              </a:rPr>
              <a:t>m</a:t>
            </a:r>
            <a:r>
              <a:rPr lang="en" sz="1200">
                <a:solidFill>
                  <a:schemeClr val="dk2"/>
                </a:solidFill>
              </a:rPr>
              <a:t>ax_depth = 8</a:t>
            </a:r>
            <a:endParaRPr sz="1200">
              <a:solidFill>
                <a:schemeClr val="dk2"/>
              </a:solidFill>
            </a:endParaRPr>
          </a:p>
          <a:p>
            <a:pPr indent="0" lvl="0" marL="0" rtl="0" algn="l">
              <a:spcBef>
                <a:spcPts val="0"/>
              </a:spcBef>
              <a:spcAft>
                <a:spcPts val="0"/>
              </a:spcAft>
              <a:buNone/>
            </a:pPr>
            <a:r>
              <a:t/>
            </a:r>
            <a:endParaRPr sz="1200">
              <a:solidFill>
                <a:schemeClr val="dk2"/>
              </a:solidFill>
            </a:endParaRPr>
          </a:p>
        </p:txBody>
      </p:sp>
      <p:sp>
        <p:nvSpPr>
          <p:cNvPr id="715" name="Google Shape;715;p52"/>
          <p:cNvSpPr txBox="1"/>
          <p:nvPr/>
        </p:nvSpPr>
        <p:spPr>
          <a:xfrm>
            <a:off x="3924200" y="4371275"/>
            <a:ext cx="341400" cy="3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t>20</a:t>
            </a:r>
            <a:endParaRPr sz="100"/>
          </a:p>
        </p:txBody>
      </p:sp>
      <p:pic>
        <p:nvPicPr>
          <p:cNvPr id="716" name="Google Shape;716;p52"/>
          <p:cNvPicPr preferRelativeResize="0"/>
          <p:nvPr/>
        </p:nvPicPr>
        <p:blipFill>
          <a:blip r:embed="rId3">
            <a:alphaModFix/>
          </a:blip>
          <a:stretch>
            <a:fillRect/>
          </a:stretch>
        </p:blipFill>
        <p:spPr>
          <a:xfrm>
            <a:off x="774799" y="1898133"/>
            <a:ext cx="3406900" cy="2757978"/>
          </a:xfrm>
          <a:prstGeom prst="rect">
            <a:avLst/>
          </a:prstGeom>
          <a:noFill/>
          <a:ln>
            <a:noFill/>
          </a:ln>
        </p:spPr>
      </p:pic>
      <p:cxnSp>
        <p:nvCxnSpPr>
          <p:cNvPr id="717" name="Google Shape;717;p52"/>
          <p:cNvCxnSpPr/>
          <p:nvPr/>
        </p:nvCxnSpPr>
        <p:spPr>
          <a:xfrm rot="10800000">
            <a:off x="1141250" y="2634850"/>
            <a:ext cx="1373700" cy="1800"/>
          </a:xfrm>
          <a:prstGeom prst="straightConnector1">
            <a:avLst/>
          </a:prstGeom>
          <a:noFill/>
          <a:ln cap="flat" cmpd="sng" w="9525">
            <a:solidFill>
              <a:schemeClr val="accent4"/>
            </a:solidFill>
            <a:prstDash val="dash"/>
            <a:round/>
            <a:headEnd len="med" w="med" type="none"/>
            <a:tailEnd len="med" w="med" type="none"/>
          </a:ln>
        </p:spPr>
      </p:cxnSp>
      <p:cxnSp>
        <p:nvCxnSpPr>
          <p:cNvPr id="718" name="Google Shape;718;p52"/>
          <p:cNvCxnSpPr/>
          <p:nvPr/>
        </p:nvCxnSpPr>
        <p:spPr>
          <a:xfrm>
            <a:off x="2551725" y="2648875"/>
            <a:ext cx="3900" cy="1667100"/>
          </a:xfrm>
          <a:prstGeom prst="straightConnector1">
            <a:avLst/>
          </a:prstGeom>
          <a:noFill/>
          <a:ln cap="flat" cmpd="sng" w="9525">
            <a:solidFill>
              <a:schemeClr val="accent4"/>
            </a:solidFill>
            <a:prstDash val="dash"/>
            <a:round/>
            <a:headEnd len="med" w="med" type="none"/>
            <a:tailEnd len="med" w="med" type="none"/>
          </a:ln>
        </p:spPr>
      </p:cxnSp>
      <p:pic>
        <p:nvPicPr>
          <p:cNvPr id="719" name="Google Shape;719;p52"/>
          <p:cNvPicPr preferRelativeResize="0"/>
          <p:nvPr/>
        </p:nvPicPr>
        <p:blipFill>
          <a:blip r:embed="rId4">
            <a:alphaModFix/>
          </a:blip>
          <a:stretch>
            <a:fillRect/>
          </a:stretch>
        </p:blipFill>
        <p:spPr>
          <a:xfrm>
            <a:off x="4730675" y="1898125"/>
            <a:ext cx="3609250" cy="2646150"/>
          </a:xfrm>
          <a:prstGeom prst="rect">
            <a:avLst/>
          </a:prstGeom>
          <a:noFill/>
          <a:ln>
            <a:noFill/>
          </a:ln>
        </p:spPr>
      </p:pic>
      <p:cxnSp>
        <p:nvCxnSpPr>
          <p:cNvPr id="720" name="Google Shape;720;p52"/>
          <p:cNvCxnSpPr/>
          <p:nvPr/>
        </p:nvCxnSpPr>
        <p:spPr>
          <a:xfrm>
            <a:off x="7295950" y="2634850"/>
            <a:ext cx="5700" cy="1518900"/>
          </a:xfrm>
          <a:prstGeom prst="straightConnector1">
            <a:avLst/>
          </a:prstGeom>
          <a:noFill/>
          <a:ln cap="flat" cmpd="sng" w="9525">
            <a:solidFill>
              <a:schemeClr val="accent4"/>
            </a:solidFill>
            <a:prstDash val="dash"/>
            <a:round/>
            <a:headEnd len="med" w="med" type="none"/>
            <a:tailEnd len="med" w="med" type="none"/>
          </a:ln>
        </p:spPr>
      </p:cxnSp>
      <p:cxnSp>
        <p:nvCxnSpPr>
          <p:cNvPr id="721" name="Google Shape;721;p52"/>
          <p:cNvCxnSpPr/>
          <p:nvPr/>
        </p:nvCxnSpPr>
        <p:spPr>
          <a:xfrm rot="10800000">
            <a:off x="5135350" y="2628550"/>
            <a:ext cx="2160600" cy="8100"/>
          </a:xfrm>
          <a:prstGeom prst="straightConnector1">
            <a:avLst/>
          </a:prstGeom>
          <a:noFill/>
          <a:ln cap="flat" cmpd="sng" w="9525">
            <a:solidFill>
              <a:schemeClr val="accent4"/>
            </a:solidFill>
            <a:prstDash val="dash"/>
            <a:round/>
            <a:headEnd len="med" w="med" type="none"/>
            <a:tailEnd len="med" w="med"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713"/>
                                        </p:tgtEl>
                                        <p:attrNameLst>
                                          <p:attrName>style.visibility</p:attrName>
                                        </p:attrNameLst>
                                      </p:cBhvr>
                                      <p:to>
                                        <p:strVal val="visible"/>
                                      </p:to>
                                    </p:set>
                                    <p:animEffect filter="fade" transition="in">
                                      <p:cBhvr>
                                        <p:cTn dur="1000"/>
                                        <p:tgtEl>
                                          <p:spTgt spid="713"/>
                                        </p:tgtEl>
                                      </p:cBhvr>
                                    </p:animEffect>
                                  </p:childTnLst>
                                </p:cTn>
                              </p:par>
                              <p:par>
                                <p:cTn fill="hold" nodeType="withEffect" presetClass="entr" presetID="10" presetSubtype="0">
                                  <p:stCondLst>
                                    <p:cond delay="0"/>
                                  </p:stCondLst>
                                  <p:childTnLst>
                                    <p:set>
                                      <p:cBhvr>
                                        <p:cTn dur="1" fill="hold">
                                          <p:stCondLst>
                                            <p:cond delay="0"/>
                                          </p:stCondLst>
                                        </p:cTn>
                                        <p:tgtEl>
                                          <p:spTgt spid="715"/>
                                        </p:tgtEl>
                                        <p:attrNameLst>
                                          <p:attrName>style.visibility</p:attrName>
                                        </p:attrNameLst>
                                      </p:cBhvr>
                                      <p:to>
                                        <p:strVal val="visible"/>
                                      </p:to>
                                    </p:set>
                                    <p:animEffect filter="fade" transition="in">
                                      <p:cBhvr>
                                        <p:cTn dur="1000"/>
                                        <p:tgtEl>
                                          <p:spTgt spid="715"/>
                                        </p:tgtEl>
                                      </p:cBhvr>
                                    </p:animEffect>
                                  </p:childTnLst>
                                </p:cTn>
                              </p:par>
                              <p:par>
                                <p:cTn fill="hold" nodeType="withEffect" presetClass="entr" presetID="10" presetSubtype="0">
                                  <p:stCondLst>
                                    <p:cond delay="0"/>
                                  </p:stCondLst>
                                  <p:childTnLst>
                                    <p:set>
                                      <p:cBhvr>
                                        <p:cTn dur="1" fill="hold">
                                          <p:stCondLst>
                                            <p:cond delay="0"/>
                                          </p:stCondLst>
                                        </p:cTn>
                                        <p:tgtEl>
                                          <p:spTgt spid="716"/>
                                        </p:tgtEl>
                                        <p:attrNameLst>
                                          <p:attrName>style.visibility</p:attrName>
                                        </p:attrNameLst>
                                      </p:cBhvr>
                                      <p:to>
                                        <p:strVal val="visible"/>
                                      </p:to>
                                    </p:set>
                                    <p:animEffect filter="fade" transition="in">
                                      <p:cBhvr>
                                        <p:cTn dur="1000"/>
                                        <p:tgtEl>
                                          <p:spTgt spid="716"/>
                                        </p:tgtEl>
                                      </p:cBhvr>
                                    </p:animEffect>
                                  </p:childTnLst>
                                </p:cTn>
                              </p:par>
                              <p:par>
                                <p:cTn fill="hold" nodeType="withEffect" presetClass="entr" presetID="10" presetSubtype="0">
                                  <p:stCondLst>
                                    <p:cond delay="0"/>
                                  </p:stCondLst>
                                  <p:childTnLst>
                                    <p:set>
                                      <p:cBhvr>
                                        <p:cTn dur="1" fill="hold">
                                          <p:stCondLst>
                                            <p:cond delay="0"/>
                                          </p:stCondLst>
                                        </p:cTn>
                                        <p:tgtEl>
                                          <p:spTgt spid="717"/>
                                        </p:tgtEl>
                                        <p:attrNameLst>
                                          <p:attrName>style.visibility</p:attrName>
                                        </p:attrNameLst>
                                      </p:cBhvr>
                                      <p:to>
                                        <p:strVal val="visible"/>
                                      </p:to>
                                    </p:set>
                                    <p:animEffect filter="fade" transition="in">
                                      <p:cBhvr>
                                        <p:cTn dur="1000"/>
                                        <p:tgtEl>
                                          <p:spTgt spid="717"/>
                                        </p:tgtEl>
                                      </p:cBhvr>
                                    </p:animEffect>
                                  </p:childTnLst>
                                </p:cTn>
                              </p:par>
                              <p:par>
                                <p:cTn fill="hold" nodeType="withEffect" presetClass="entr" presetID="10" presetSubtype="0">
                                  <p:stCondLst>
                                    <p:cond delay="0"/>
                                  </p:stCondLst>
                                  <p:childTnLst>
                                    <p:set>
                                      <p:cBhvr>
                                        <p:cTn dur="1" fill="hold">
                                          <p:stCondLst>
                                            <p:cond delay="0"/>
                                          </p:stCondLst>
                                        </p:cTn>
                                        <p:tgtEl>
                                          <p:spTgt spid="718"/>
                                        </p:tgtEl>
                                        <p:attrNameLst>
                                          <p:attrName>style.visibility</p:attrName>
                                        </p:attrNameLst>
                                      </p:cBhvr>
                                      <p:to>
                                        <p:strVal val="visible"/>
                                      </p:to>
                                    </p:set>
                                    <p:animEffect filter="fade" transition="in">
                                      <p:cBhvr>
                                        <p:cTn dur="1000"/>
                                        <p:tgtEl>
                                          <p:spTgt spid="718"/>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714"/>
                                        </p:tgtEl>
                                        <p:attrNameLst>
                                          <p:attrName>style.visibility</p:attrName>
                                        </p:attrNameLst>
                                      </p:cBhvr>
                                      <p:to>
                                        <p:strVal val="visible"/>
                                      </p:to>
                                    </p:set>
                                    <p:animEffect filter="fade" transition="in">
                                      <p:cBhvr>
                                        <p:cTn dur="1000"/>
                                        <p:tgtEl>
                                          <p:spTgt spid="714"/>
                                        </p:tgtEl>
                                      </p:cBhvr>
                                    </p:animEffect>
                                  </p:childTnLst>
                                </p:cTn>
                              </p:par>
                              <p:par>
                                <p:cTn fill="hold" nodeType="withEffect" presetClass="entr" presetID="10" presetSubtype="0">
                                  <p:stCondLst>
                                    <p:cond delay="0"/>
                                  </p:stCondLst>
                                  <p:childTnLst>
                                    <p:set>
                                      <p:cBhvr>
                                        <p:cTn dur="1" fill="hold">
                                          <p:stCondLst>
                                            <p:cond delay="0"/>
                                          </p:stCondLst>
                                        </p:cTn>
                                        <p:tgtEl>
                                          <p:spTgt spid="719"/>
                                        </p:tgtEl>
                                        <p:attrNameLst>
                                          <p:attrName>style.visibility</p:attrName>
                                        </p:attrNameLst>
                                      </p:cBhvr>
                                      <p:to>
                                        <p:strVal val="visible"/>
                                      </p:to>
                                    </p:set>
                                    <p:animEffect filter="fade" transition="in">
                                      <p:cBhvr>
                                        <p:cTn dur="1000"/>
                                        <p:tgtEl>
                                          <p:spTgt spid="719"/>
                                        </p:tgtEl>
                                      </p:cBhvr>
                                    </p:animEffect>
                                  </p:childTnLst>
                                </p:cTn>
                              </p:par>
                              <p:par>
                                <p:cTn fill="hold" nodeType="withEffect" presetClass="entr" presetID="10" presetSubtype="0">
                                  <p:stCondLst>
                                    <p:cond delay="0"/>
                                  </p:stCondLst>
                                  <p:childTnLst>
                                    <p:set>
                                      <p:cBhvr>
                                        <p:cTn dur="1" fill="hold">
                                          <p:stCondLst>
                                            <p:cond delay="0"/>
                                          </p:stCondLst>
                                        </p:cTn>
                                        <p:tgtEl>
                                          <p:spTgt spid="720"/>
                                        </p:tgtEl>
                                        <p:attrNameLst>
                                          <p:attrName>style.visibility</p:attrName>
                                        </p:attrNameLst>
                                      </p:cBhvr>
                                      <p:to>
                                        <p:strVal val="visible"/>
                                      </p:to>
                                    </p:set>
                                    <p:animEffect filter="fade" transition="in">
                                      <p:cBhvr>
                                        <p:cTn dur="1000"/>
                                        <p:tgtEl>
                                          <p:spTgt spid="720"/>
                                        </p:tgtEl>
                                      </p:cBhvr>
                                    </p:animEffect>
                                  </p:childTnLst>
                                </p:cTn>
                              </p:par>
                              <p:par>
                                <p:cTn fill="hold" nodeType="withEffect" presetClass="entr" presetID="10" presetSubtype="0">
                                  <p:stCondLst>
                                    <p:cond delay="0"/>
                                  </p:stCondLst>
                                  <p:childTnLst>
                                    <p:set>
                                      <p:cBhvr>
                                        <p:cTn dur="1" fill="hold">
                                          <p:stCondLst>
                                            <p:cond delay="0"/>
                                          </p:stCondLst>
                                        </p:cTn>
                                        <p:tgtEl>
                                          <p:spTgt spid="721"/>
                                        </p:tgtEl>
                                        <p:attrNameLst>
                                          <p:attrName>style.visibility</p:attrName>
                                        </p:attrNameLst>
                                      </p:cBhvr>
                                      <p:to>
                                        <p:strVal val="visible"/>
                                      </p:to>
                                    </p:set>
                                    <p:animEffect filter="fade" transition="in">
                                      <p:cBhvr>
                                        <p:cTn dur="1000"/>
                                        <p:tgtEl>
                                          <p:spTgt spid="72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2" name="Shape 492"/>
        <p:cNvGrpSpPr/>
        <p:nvPr/>
      </p:nvGrpSpPr>
      <p:grpSpPr>
        <a:xfrm>
          <a:off x="0" y="0"/>
          <a:ext cx="0" cy="0"/>
          <a:chOff x="0" y="0"/>
          <a:chExt cx="0" cy="0"/>
        </a:xfrm>
      </p:grpSpPr>
      <p:sp>
        <p:nvSpPr>
          <p:cNvPr id="493" name="Google Shape;493;p26"/>
          <p:cNvSpPr txBox="1"/>
          <p:nvPr>
            <p:ph idx="1" type="body"/>
          </p:nvPr>
        </p:nvSpPr>
        <p:spPr>
          <a:xfrm>
            <a:off x="662100" y="1526700"/>
            <a:ext cx="7819800" cy="1035000"/>
          </a:xfrm>
          <a:prstGeom prst="rect">
            <a:avLst/>
          </a:prstGeom>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500"/>
              <a:t>In the past, many Q&amp;A platforms like Yahoo and Google Answers had </a:t>
            </a:r>
            <a:r>
              <a:rPr b="1" lang="en" sz="1500">
                <a:solidFill>
                  <a:schemeClr val="accent3"/>
                </a:solidFill>
              </a:rPr>
              <a:t>failed</a:t>
            </a:r>
            <a:r>
              <a:rPr lang="en" sz="1500"/>
              <a:t> to maintain the content value due to a lot of </a:t>
            </a:r>
            <a:r>
              <a:rPr b="1" lang="en" sz="1500">
                <a:solidFill>
                  <a:srgbClr val="FF9973"/>
                </a:solidFill>
              </a:rPr>
              <a:t>junk/duplicated information</a:t>
            </a:r>
            <a:r>
              <a:rPr lang="en" sz="1500"/>
              <a:t> posted, and hence the decline in their user base.</a:t>
            </a:r>
            <a:r>
              <a:rPr lang="en" sz="1500"/>
              <a:t> </a:t>
            </a:r>
            <a:endParaRPr sz="2200"/>
          </a:p>
        </p:txBody>
      </p:sp>
      <p:sp>
        <p:nvSpPr>
          <p:cNvPr id="494" name="Google Shape;494;p26"/>
          <p:cNvSpPr txBox="1"/>
          <p:nvPr>
            <p:ph type="ctrTitle"/>
          </p:nvPr>
        </p:nvSpPr>
        <p:spPr>
          <a:xfrm>
            <a:off x="618825" y="411675"/>
            <a:ext cx="26865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Motivation</a:t>
            </a:r>
            <a:endParaRPr/>
          </a:p>
        </p:txBody>
      </p:sp>
      <p:sp>
        <p:nvSpPr>
          <p:cNvPr id="495" name="Google Shape;495;p26"/>
          <p:cNvSpPr txBox="1"/>
          <p:nvPr/>
        </p:nvSpPr>
        <p:spPr>
          <a:xfrm>
            <a:off x="662000" y="2745925"/>
            <a:ext cx="7819800" cy="946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500">
                <a:solidFill>
                  <a:schemeClr val="lt1"/>
                </a:solidFill>
                <a:latin typeface="Maven Pro"/>
                <a:ea typeface="Maven Pro"/>
                <a:cs typeface="Maven Pro"/>
                <a:sym typeface="Maven Pro"/>
              </a:rPr>
              <a:t>Therefore, identifying semantically identical questions on Question and Answering(Q&amp;A) social media platforms is exceptionally significant to ensure that the </a:t>
            </a:r>
            <a:r>
              <a:rPr b="1" lang="en" sz="1500">
                <a:solidFill>
                  <a:schemeClr val="accent2"/>
                </a:solidFill>
                <a:latin typeface="Maven Pro"/>
                <a:ea typeface="Maven Pro"/>
                <a:cs typeface="Maven Pro"/>
                <a:sym typeface="Maven Pro"/>
              </a:rPr>
              <a:t>quality</a:t>
            </a:r>
            <a:r>
              <a:rPr lang="en" sz="1500">
                <a:solidFill>
                  <a:schemeClr val="lt1"/>
                </a:solidFill>
                <a:latin typeface="Maven Pro"/>
                <a:ea typeface="Maven Pro"/>
                <a:cs typeface="Maven Pro"/>
                <a:sym typeface="Maven Pro"/>
              </a:rPr>
              <a:t> and the </a:t>
            </a:r>
            <a:r>
              <a:rPr b="1" lang="en" sz="1500">
                <a:solidFill>
                  <a:schemeClr val="accent2"/>
                </a:solidFill>
                <a:latin typeface="Maven Pro"/>
                <a:ea typeface="Maven Pro"/>
                <a:cs typeface="Maven Pro"/>
                <a:sym typeface="Maven Pro"/>
              </a:rPr>
              <a:t>quantity</a:t>
            </a:r>
            <a:r>
              <a:rPr lang="en" sz="1500">
                <a:solidFill>
                  <a:schemeClr val="lt1"/>
                </a:solidFill>
                <a:latin typeface="Maven Pro"/>
                <a:ea typeface="Maven Pro"/>
                <a:cs typeface="Maven Pro"/>
                <a:sym typeface="Maven Pro"/>
              </a:rPr>
              <a:t> of content are presented to users.</a:t>
            </a:r>
            <a:endParaRPr>
              <a:latin typeface="Maven Pro"/>
              <a:ea typeface="Maven Pro"/>
              <a:cs typeface="Maven Pro"/>
              <a:sym typeface="Maven Pro"/>
            </a:endParaRPr>
          </a:p>
        </p:txBody>
      </p:sp>
      <p:sp>
        <p:nvSpPr>
          <p:cNvPr id="496" name="Google Shape;496;p26"/>
          <p:cNvSpPr txBox="1"/>
          <p:nvPr/>
        </p:nvSpPr>
        <p:spPr>
          <a:xfrm>
            <a:off x="2362200" y="377325"/>
            <a:ext cx="6279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000">
                <a:solidFill>
                  <a:schemeClr val="lt1"/>
                </a:solidFill>
                <a:latin typeface="Share Tech"/>
                <a:ea typeface="Share Tech"/>
                <a:cs typeface="Share Tech"/>
                <a:sym typeface="Share Tech"/>
              </a:rPr>
              <a:t>🤩</a:t>
            </a:r>
            <a:endParaRPr>
              <a:latin typeface="Maven Pro"/>
              <a:ea typeface="Maven Pro"/>
              <a:cs typeface="Maven Pro"/>
              <a:sym typeface="Maven Pro"/>
            </a:endParaRPr>
          </a:p>
        </p:txBody>
      </p:sp>
      <p:sp>
        <p:nvSpPr>
          <p:cNvPr id="497" name="Google Shape;497;p26"/>
          <p:cNvSpPr txBox="1"/>
          <p:nvPr/>
        </p:nvSpPr>
        <p:spPr>
          <a:xfrm>
            <a:off x="2541300" y="4092550"/>
            <a:ext cx="61878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lt1"/>
                </a:solidFill>
                <a:latin typeface="Maven Pro"/>
                <a:ea typeface="Maven Pro"/>
                <a:cs typeface="Maven Pro"/>
                <a:sym typeface="Maven Pro"/>
              </a:rPr>
              <a:t>References:</a:t>
            </a:r>
            <a:endParaRPr sz="1100">
              <a:solidFill>
                <a:schemeClr val="lt1"/>
              </a:solidFill>
              <a:latin typeface="Maven Pro"/>
              <a:ea typeface="Maven Pro"/>
              <a:cs typeface="Maven Pro"/>
              <a:sym typeface="Maven Pro"/>
            </a:endParaRPr>
          </a:p>
          <a:p>
            <a:pPr indent="0" lvl="0" marL="0" rtl="0" algn="l">
              <a:spcBef>
                <a:spcPts val="0"/>
              </a:spcBef>
              <a:spcAft>
                <a:spcPts val="0"/>
              </a:spcAft>
              <a:buNone/>
            </a:pPr>
            <a:r>
              <a:rPr lang="en" sz="1100">
                <a:solidFill>
                  <a:schemeClr val="lt1"/>
                </a:solidFill>
                <a:latin typeface="Maven Pro"/>
                <a:ea typeface="Maven Pro"/>
                <a:cs typeface="Maven Pro"/>
                <a:sym typeface="Maven Pro"/>
              </a:rPr>
              <a:t>1. </a:t>
            </a:r>
            <a:r>
              <a:rPr lang="en" sz="1100" u="sng">
                <a:solidFill>
                  <a:schemeClr val="hlink"/>
                </a:solidFill>
                <a:latin typeface="Maven Pro"/>
                <a:ea typeface="Maven Pro"/>
                <a:cs typeface="Maven Pro"/>
                <a:sym typeface="Maven Pro"/>
                <a:hlinkClick r:id="rId3"/>
              </a:rPr>
              <a:t>Why did Yahoo! Answers decide it would be OK for multiple people to ask the same question over and over?</a:t>
            </a:r>
            <a:endParaRPr sz="1100">
              <a:solidFill>
                <a:schemeClr val="lt1"/>
              </a:solidFill>
              <a:latin typeface="Maven Pro"/>
              <a:ea typeface="Maven Pro"/>
              <a:cs typeface="Maven Pro"/>
              <a:sym typeface="Maven Pro"/>
            </a:endParaRPr>
          </a:p>
          <a:p>
            <a:pPr indent="0" lvl="0" marL="0" rtl="0" algn="l">
              <a:spcBef>
                <a:spcPts val="0"/>
              </a:spcBef>
              <a:spcAft>
                <a:spcPts val="0"/>
              </a:spcAft>
              <a:buNone/>
            </a:pPr>
            <a:r>
              <a:rPr lang="en" sz="1100">
                <a:solidFill>
                  <a:schemeClr val="lt1"/>
                </a:solidFill>
                <a:latin typeface="Maven Pro"/>
                <a:ea typeface="Maven Pro"/>
                <a:cs typeface="Maven Pro"/>
                <a:sym typeface="Maven Pro"/>
              </a:rPr>
              <a:t>2. </a:t>
            </a:r>
            <a:r>
              <a:rPr lang="en" sz="1100" u="sng">
                <a:solidFill>
                  <a:schemeClr val="hlink"/>
                </a:solidFill>
                <a:latin typeface="Maven Pro"/>
                <a:ea typeface="Maven Pro"/>
                <a:cs typeface="Maven Pro"/>
                <a:sym typeface="Maven Pro"/>
                <a:hlinkClick r:id="rId4"/>
              </a:rPr>
              <a:t>Wisdom in the Social Crowd: an Analysis of Quora</a:t>
            </a:r>
            <a:endParaRPr sz="1100">
              <a:solidFill>
                <a:schemeClr val="lt1"/>
              </a:solidFill>
              <a:latin typeface="Maven Pro"/>
              <a:ea typeface="Maven Pro"/>
              <a:cs typeface="Maven Pro"/>
              <a:sym typeface="Maven Pr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494"/>
                                        </p:tgtEl>
                                        <p:attrNameLst>
                                          <p:attrName>style.visibility</p:attrName>
                                        </p:attrNameLst>
                                      </p:cBhvr>
                                      <p:to>
                                        <p:strVal val="visible"/>
                                      </p:to>
                                    </p:set>
                                    <p:animEffect filter="fade" transition="in">
                                      <p:cBhvr>
                                        <p:cTn dur="1000"/>
                                        <p:tgtEl>
                                          <p:spTgt spid="494"/>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496"/>
                                        </p:tgtEl>
                                        <p:attrNameLst>
                                          <p:attrName>style.visibility</p:attrName>
                                        </p:attrNameLst>
                                      </p:cBhvr>
                                      <p:to>
                                        <p:strVal val="visible"/>
                                      </p:to>
                                    </p:set>
                                    <p:animEffect filter="fade" transition="in">
                                      <p:cBhvr>
                                        <p:cTn dur="1000"/>
                                        <p:tgtEl>
                                          <p:spTgt spid="496"/>
                                        </p:tgtEl>
                                      </p:cBhvr>
                                    </p:animEffect>
                                  </p:childTnLst>
                                </p:cTn>
                              </p:par>
                              <p:par>
                                <p:cTn fill="hold" nodeType="withEffect" presetClass="emph" presetID="8" presetSubtype="0">
                                  <p:stCondLst>
                                    <p:cond delay="0"/>
                                  </p:stCondLst>
                                  <p:childTnLst>
                                    <p:animRot by="-21600000">
                                      <p:cBhvr>
                                        <p:cTn dur="1000" fill="hold"/>
                                        <p:tgtEl>
                                          <p:spTgt spid="496"/>
                                        </p:tgtEl>
                                        <p:attrNameLst>
                                          <p:attrName>r</p:attrName>
                                        </p:attrNameLst>
                                      </p:cBhvr>
                                    </p:animRo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3"/>
                                        </p:tgtEl>
                                        <p:attrNameLst>
                                          <p:attrName>style.visibility</p:attrName>
                                        </p:attrNameLst>
                                      </p:cBhvr>
                                      <p:to>
                                        <p:strVal val="visible"/>
                                      </p:to>
                                    </p:set>
                                    <p:animEffect filter="fade" transition="in">
                                      <p:cBhvr>
                                        <p:cTn dur="1000"/>
                                        <p:tgtEl>
                                          <p:spTgt spid="493"/>
                                        </p:tgtEl>
                                      </p:cBhvr>
                                    </p:animEffect>
                                  </p:childTnLst>
                                </p:cTn>
                              </p:par>
                              <p:par>
                                <p:cTn fill="hold" nodeType="withEffect" presetClass="entr" presetID="10" presetSubtype="0">
                                  <p:stCondLst>
                                    <p:cond delay="0"/>
                                  </p:stCondLst>
                                  <p:childTnLst>
                                    <p:set>
                                      <p:cBhvr>
                                        <p:cTn dur="1" fill="hold">
                                          <p:stCondLst>
                                            <p:cond delay="0"/>
                                          </p:stCondLst>
                                        </p:cTn>
                                        <p:tgtEl>
                                          <p:spTgt spid="497"/>
                                        </p:tgtEl>
                                        <p:attrNameLst>
                                          <p:attrName>style.visibility</p:attrName>
                                        </p:attrNameLst>
                                      </p:cBhvr>
                                      <p:to>
                                        <p:strVal val="visible"/>
                                      </p:to>
                                    </p:set>
                                    <p:animEffect filter="fade" transition="in">
                                      <p:cBhvr>
                                        <p:cTn dur="1000"/>
                                        <p:tgtEl>
                                          <p:spTgt spid="49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5"/>
                                        </p:tgtEl>
                                        <p:attrNameLst>
                                          <p:attrName>style.visibility</p:attrName>
                                        </p:attrNameLst>
                                      </p:cBhvr>
                                      <p:to>
                                        <p:strVal val="visible"/>
                                      </p:to>
                                    </p:set>
                                    <p:animEffect filter="fade" transition="in">
                                      <p:cBhvr>
                                        <p:cTn dur="1000"/>
                                        <p:tgtEl>
                                          <p:spTgt spid="49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5" name="Shape 725"/>
        <p:cNvGrpSpPr/>
        <p:nvPr/>
      </p:nvGrpSpPr>
      <p:grpSpPr>
        <a:xfrm>
          <a:off x="0" y="0"/>
          <a:ext cx="0" cy="0"/>
          <a:chOff x="0" y="0"/>
          <a:chExt cx="0" cy="0"/>
        </a:xfrm>
      </p:grpSpPr>
      <p:sp>
        <p:nvSpPr>
          <p:cNvPr id="726" name="Google Shape;726;p53"/>
          <p:cNvSpPr txBox="1"/>
          <p:nvPr>
            <p:ph type="ctrTitle"/>
          </p:nvPr>
        </p:nvSpPr>
        <p:spPr>
          <a:xfrm>
            <a:off x="618825" y="411675"/>
            <a:ext cx="79734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Hyperparameter Optimization</a:t>
            </a:r>
            <a:r>
              <a:rPr lang="en"/>
              <a:t> </a:t>
            </a:r>
            <a:r>
              <a:rPr lang="en">
                <a:solidFill>
                  <a:schemeClr val="accent2"/>
                </a:solidFill>
              </a:rPr>
              <a:t>📈</a:t>
            </a:r>
            <a:endParaRPr/>
          </a:p>
        </p:txBody>
      </p:sp>
      <p:sp>
        <p:nvSpPr>
          <p:cNvPr id="727" name="Google Shape;727;p53"/>
          <p:cNvSpPr txBox="1"/>
          <p:nvPr>
            <p:ph idx="1" type="body"/>
          </p:nvPr>
        </p:nvSpPr>
        <p:spPr>
          <a:xfrm>
            <a:off x="2697900" y="1134000"/>
            <a:ext cx="3748200" cy="3642300"/>
          </a:xfrm>
          <a:prstGeom prst="rect">
            <a:avLst/>
          </a:prstGeom>
          <a:solidFill>
            <a:schemeClr val="lt1"/>
          </a:solidFill>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chemeClr val="dk2"/>
                </a:solidFill>
              </a:rPr>
              <a:t>Logistic Regression</a:t>
            </a:r>
            <a:endParaRPr b="1" sz="1200">
              <a:solidFill>
                <a:schemeClr val="dk2"/>
              </a:solidFill>
            </a:endParaRPr>
          </a:p>
          <a:p>
            <a:pPr indent="0" lvl="0" marL="0" rtl="0" algn="l">
              <a:spcBef>
                <a:spcPts val="0"/>
              </a:spcBef>
              <a:spcAft>
                <a:spcPts val="0"/>
              </a:spcAft>
              <a:buNone/>
            </a:pPr>
            <a:r>
              <a:t/>
            </a:r>
            <a:endParaRPr sz="1200">
              <a:solidFill>
                <a:schemeClr val="dk2"/>
              </a:solidFill>
            </a:endParaRPr>
          </a:p>
          <a:p>
            <a:pPr indent="0" lvl="0" marL="0" rtl="0" algn="l">
              <a:spcBef>
                <a:spcPts val="0"/>
              </a:spcBef>
              <a:spcAft>
                <a:spcPts val="0"/>
              </a:spcAft>
              <a:buNone/>
            </a:pPr>
            <a:r>
              <a:rPr lang="en" sz="1200">
                <a:solidFill>
                  <a:schemeClr val="dk2"/>
                </a:solidFill>
              </a:rPr>
              <a:t>C = 1.0</a:t>
            </a:r>
            <a:endParaRPr sz="1200">
              <a:solidFill>
                <a:schemeClr val="dk2"/>
              </a:solidFill>
            </a:endParaRPr>
          </a:p>
          <a:p>
            <a:pPr indent="0" lvl="0" marL="0" rtl="0" algn="l">
              <a:spcBef>
                <a:spcPts val="0"/>
              </a:spcBef>
              <a:spcAft>
                <a:spcPts val="0"/>
              </a:spcAft>
              <a:buNone/>
            </a:pPr>
            <a:r>
              <a:t/>
            </a:r>
            <a:endParaRPr sz="1200">
              <a:solidFill>
                <a:schemeClr val="dk2"/>
              </a:solidFill>
            </a:endParaRPr>
          </a:p>
        </p:txBody>
      </p:sp>
      <p:pic>
        <p:nvPicPr>
          <p:cNvPr id="728" name="Google Shape;728;p53"/>
          <p:cNvPicPr preferRelativeResize="0"/>
          <p:nvPr/>
        </p:nvPicPr>
        <p:blipFill>
          <a:blip r:embed="rId3">
            <a:alphaModFix/>
          </a:blip>
          <a:stretch>
            <a:fillRect/>
          </a:stretch>
        </p:blipFill>
        <p:spPr>
          <a:xfrm>
            <a:off x="2821131" y="1972073"/>
            <a:ext cx="3427386" cy="2745210"/>
          </a:xfrm>
          <a:prstGeom prst="rect">
            <a:avLst/>
          </a:prstGeom>
          <a:noFill/>
          <a:ln>
            <a:noFill/>
          </a:ln>
        </p:spPr>
      </p:pic>
      <p:cxnSp>
        <p:nvCxnSpPr>
          <p:cNvPr id="729" name="Google Shape;729;p53"/>
          <p:cNvCxnSpPr/>
          <p:nvPr/>
        </p:nvCxnSpPr>
        <p:spPr>
          <a:xfrm rot="10800000">
            <a:off x="4691195" y="2731903"/>
            <a:ext cx="8100" cy="1642800"/>
          </a:xfrm>
          <a:prstGeom prst="straightConnector1">
            <a:avLst/>
          </a:prstGeom>
          <a:noFill/>
          <a:ln cap="flat" cmpd="sng" w="9525">
            <a:solidFill>
              <a:schemeClr val="accent4"/>
            </a:solidFill>
            <a:prstDash val="dash"/>
            <a:round/>
            <a:headEnd len="med" w="med" type="none"/>
            <a:tailEnd len="med" w="med" type="none"/>
          </a:ln>
        </p:spPr>
      </p:cxnSp>
      <p:cxnSp>
        <p:nvCxnSpPr>
          <p:cNvPr id="730" name="Google Shape;730;p53"/>
          <p:cNvCxnSpPr/>
          <p:nvPr/>
        </p:nvCxnSpPr>
        <p:spPr>
          <a:xfrm rot="10800000">
            <a:off x="3210264" y="2731944"/>
            <a:ext cx="1384200" cy="13500"/>
          </a:xfrm>
          <a:prstGeom prst="straightConnector1">
            <a:avLst/>
          </a:prstGeom>
          <a:noFill/>
          <a:ln cap="flat" cmpd="sng" w="9525">
            <a:solidFill>
              <a:schemeClr val="accent4"/>
            </a:solidFill>
            <a:prstDash val="dash"/>
            <a:round/>
            <a:headEnd len="med" w="med" type="none"/>
            <a:tailEnd len="med" w="med"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727"/>
                                        </p:tgtEl>
                                        <p:attrNameLst>
                                          <p:attrName>style.visibility</p:attrName>
                                        </p:attrNameLst>
                                      </p:cBhvr>
                                      <p:to>
                                        <p:strVal val="visible"/>
                                      </p:to>
                                    </p:set>
                                    <p:animEffect filter="fade" transition="in">
                                      <p:cBhvr>
                                        <p:cTn dur="1000"/>
                                        <p:tgtEl>
                                          <p:spTgt spid="727"/>
                                        </p:tgtEl>
                                      </p:cBhvr>
                                    </p:animEffect>
                                  </p:childTnLst>
                                </p:cTn>
                              </p:par>
                              <p:par>
                                <p:cTn fill="hold" nodeType="withEffect" presetClass="entr" presetID="10" presetSubtype="0">
                                  <p:stCondLst>
                                    <p:cond delay="0"/>
                                  </p:stCondLst>
                                  <p:childTnLst>
                                    <p:set>
                                      <p:cBhvr>
                                        <p:cTn dur="1" fill="hold">
                                          <p:stCondLst>
                                            <p:cond delay="0"/>
                                          </p:stCondLst>
                                        </p:cTn>
                                        <p:tgtEl>
                                          <p:spTgt spid="728"/>
                                        </p:tgtEl>
                                        <p:attrNameLst>
                                          <p:attrName>style.visibility</p:attrName>
                                        </p:attrNameLst>
                                      </p:cBhvr>
                                      <p:to>
                                        <p:strVal val="visible"/>
                                      </p:to>
                                    </p:set>
                                    <p:animEffect filter="fade" transition="in">
                                      <p:cBhvr>
                                        <p:cTn dur="1000"/>
                                        <p:tgtEl>
                                          <p:spTgt spid="728"/>
                                        </p:tgtEl>
                                      </p:cBhvr>
                                    </p:animEffect>
                                  </p:childTnLst>
                                </p:cTn>
                              </p:par>
                              <p:par>
                                <p:cTn fill="hold" nodeType="withEffect" presetClass="entr" presetID="10" presetSubtype="0">
                                  <p:stCondLst>
                                    <p:cond delay="0"/>
                                  </p:stCondLst>
                                  <p:childTnLst>
                                    <p:set>
                                      <p:cBhvr>
                                        <p:cTn dur="1" fill="hold">
                                          <p:stCondLst>
                                            <p:cond delay="0"/>
                                          </p:stCondLst>
                                        </p:cTn>
                                        <p:tgtEl>
                                          <p:spTgt spid="729"/>
                                        </p:tgtEl>
                                        <p:attrNameLst>
                                          <p:attrName>style.visibility</p:attrName>
                                        </p:attrNameLst>
                                      </p:cBhvr>
                                      <p:to>
                                        <p:strVal val="visible"/>
                                      </p:to>
                                    </p:set>
                                    <p:animEffect filter="fade" transition="in">
                                      <p:cBhvr>
                                        <p:cTn dur="1000"/>
                                        <p:tgtEl>
                                          <p:spTgt spid="729"/>
                                        </p:tgtEl>
                                      </p:cBhvr>
                                    </p:animEffect>
                                  </p:childTnLst>
                                </p:cTn>
                              </p:par>
                              <p:par>
                                <p:cTn fill="hold" nodeType="withEffect" presetClass="entr" presetID="10" presetSubtype="0">
                                  <p:stCondLst>
                                    <p:cond delay="0"/>
                                  </p:stCondLst>
                                  <p:childTnLst>
                                    <p:set>
                                      <p:cBhvr>
                                        <p:cTn dur="1" fill="hold">
                                          <p:stCondLst>
                                            <p:cond delay="0"/>
                                          </p:stCondLst>
                                        </p:cTn>
                                        <p:tgtEl>
                                          <p:spTgt spid="730"/>
                                        </p:tgtEl>
                                        <p:attrNameLst>
                                          <p:attrName>style.visibility</p:attrName>
                                        </p:attrNameLst>
                                      </p:cBhvr>
                                      <p:to>
                                        <p:strVal val="visible"/>
                                      </p:to>
                                    </p:set>
                                    <p:animEffect filter="fade" transition="in">
                                      <p:cBhvr>
                                        <p:cTn dur="1000"/>
                                        <p:tgtEl>
                                          <p:spTgt spid="73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4" name="Shape 734"/>
        <p:cNvGrpSpPr/>
        <p:nvPr/>
      </p:nvGrpSpPr>
      <p:grpSpPr>
        <a:xfrm>
          <a:off x="0" y="0"/>
          <a:ext cx="0" cy="0"/>
          <a:chOff x="0" y="0"/>
          <a:chExt cx="0" cy="0"/>
        </a:xfrm>
      </p:grpSpPr>
      <p:sp>
        <p:nvSpPr>
          <p:cNvPr id="735" name="Google Shape;735;p54"/>
          <p:cNvSpPr txBox="1"/>
          <p:nvPr>
            <p:ph type="title"/>
          </p:nvPr>
        </p:nvSpPr>
        <p:spPr>
          <a:xfrm>
            <a:off x="2037000" y="1496400"/>
            <a:ext cx="5070000" cy="2150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3"/>
                </a:solidFill>
              </a:rPr>
              <a:t>MACRO👐</a:t>
            </a:r>
            <a:endParaRPr>
              <a:solidFill>
                <a:schemeClr val="accent3"/>
              </a:solidFill>
            </a:endParaRPr>
          </a:p>
          <a:p>
            <a:pPr indent="0" lvl="0" marL="0" rtl="0" algn="ctr">
              <a:spcBef>
                <a:spcPts val="0"/>
              </a:spcBef>
              <a:spcAft>
                <a:spcPts val="0"/>
              </a:spcAft>
              <a:buNone/>
            </a:pPr>
            <a:r>
              <a:rPr lang="en"/>
              <a:t>ANALYSIS </a:t>
            </a:r>
            <a:endParaRPr>
              <a:solidFill>
                <a:schemeClr val="accent3"/>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3" presetSubtype="16">
                                  <p:stCondLst>
                                    <p:cond delay="0"/>
                                  </p:stCondLst>
                                  <p:childTnLst>
                                    <p:set>
                                      <p:cBhvr>
                                        <p:cTn dur="1" fill="hold">
                                          <p:stCondLst>
                                            <p:cond delay="0"/>
                                          </p:stCondLst>
                                        </p:cTn>
                                        <p:tgtEl>
                                          <p:spTgt spid="735"/>
                                        </p:tgtEl>
                                        <p:attrNameLst>
                                          <p:attrName>style.visibility</p:attrName>
                                        </p:attrNameLst>
                                      </p:cBhvr>
                                      <p:to>
                                        <p:strVal val="visible"/>
                                      </p:to>
                                    </p:set>
                                    <p:anim calcmode="lin" valueType="num">
                                      <p:cBhvr additive="base">
                                        <p:cTn dur="1000"/>
                                        <p:tgtEl>
                                          <p:spTgt spid="735"/>
                                        </p:tgtEl>
                                        <p:attrNameLst>
                                          <p:attrName>ppt_w</p:attrName>
                                        </p:attrNameLst>
                                      </p:cBhvr>
                                      <p:tavLst>
                                        <p:tav fmla="" tm="0">
                                          <p:val>
                                            <p:strVal val="0"/>
                                          </p:val>
                                        </p:tav>
                                        <p:tav fmla="" tm="100000">
                                          <p:val>
                                            <p:strVal val="#ppt_w"/>
                                          </p:val>
                                        </p:tav>
                                      </p:tavLst>
                                    </p:anim>
                                    <p:anim calcmode="lin" valueType="num">
                                      <p:cBhvr additive="base">
                                        <p:cTn dur="1000"/>
                                        <p:tgtEl>
                                          <p:spTgt spid="735"/>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9" name="Shape 739"/>
        <p:cNvGrpSpPr/>
        <p:nvPr/>
      </p:nvGrpSpPr>
      <p:grpSpPr>
        <a:xfrm>
          <a:off x="0" y="0"/>
          <a:ext cx="0" cy="0"/>
          <a:chOff x="0" y="0"/>
          <a:chExt cx="0" cy="0"/>
        </a:xfrm>
      </p:grpSpPr>
      <p:sp>
        <p:nvSpPr>
          <p:cNvPr id="740" name="Google Shape;740;p55"/>
          <p:cNvSpPr txBox="1"/>
          <p:nvPr>
            <p:ph idx="1" type="body"/>
          </p:nvPr>
        </p:nvSpPr>
        <p:spPr>
          <a:xfrm>
            <a:off x="618825" y="1679175"/>
            <a:ext cx="7648800" cy="20508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Alice and Bob decided to focus on </a:t>
            </a:r>
            <a:r>
              <a:rPr b="1" lang="en">
                <a:solidFill>
                  <a:schemeClr val="lt2"/>
                </a:solidFill>
              </a:rPr>
              <a:t>precision</a:t>
            </a:r>
            <a:r>
              <a:rPr lang="en"/>
              <a:t>.</a:t>
            </a:r>
            <a:endParaRPr/>
          </a:p>
          <a:p>
            <a:pPr indent="0" lvl="0" marL="457200" rtl="0" algn="l">
              <a:spcBef>
                <a:spcPts val="0"/>
              </a:spcBef>
              <a:spcAft>
                <a:spcPts val="0"/>
              </a:spcAft>
              <a:buNone/>
            </a:pPr>
            <a:r>
              <a:t/>
            </a:r>
            <a:endParaRPr/>
          </a:p>
          <a:p>
            <a:pPr indent="-342900" lvl="0" marL="457200" rtl="0" algn="l">
              <a:spcBef>
                <a:spcPts val="0"/>
              </a:spcBef>
              <a:spcAft>
                <a:spcPts val="0"/>
              </a:spcAft>
              <a:buSzPts val="1800"/>
              <a:buChar char="-"/>
            </a:pPr>
            <a:r>
              <a:rPr lang="en"/>
              <a:t>False positives </a:t>
            </a:r>
            <a:r>
              <a:rPr lang="en"/>
              <a:t>are more costly </a:t>
            </a:r>
            <a:r>
              <a:rPr lang="en"/>
              <a:t>(marking question pairs as duplicate when they are not).</a:t>
            </a:r>
            <a:endParaRPr/>
          </a:p>
        </p:txBody>
      </p:sp>
      <p:sp>
        <p:nvSpPr>
          <p:cNvPr id="741" name="Google Shape;741;p55"/>
          <p:cNvSpPr txBox="1"/>
          <p:nvPr>
            <p:ph type="ctrTitle"/>
          </p:nvPr>
        </p:nvSpPr>
        <p:spPr>
          <a:xfrm>
            <a:off x="618825" y="411675"/>
            <a:ext cx="37608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Performance Metrics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741"/>
                                        </p:tgtEl>
                                        <p:attrNameLst>
                                          <p:attrName>style.visibility</p:attrName>
                                        </p:attrNameLst>
                                      </p:cBhvr>
                                      <p:to>
                                        <p:strVal val="visible"/>
                                      </p:to>
                                    </p:set>
                                    <p:animEffect filter="fade" transition="in">
                                      <p:cBhvr>
                                        <p:cTn dur="1000"/>
                                        <p:tgtEl>
                                          <p:spTgt spid="74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40"/>
                                        </p:tgtEl>
                                        <p:attrNameLst>
                                          <p:attrName>style.visibility</p:attrName>
                                        </p:attrNameLst>
                                      </p:cBhvr>
                                      <p:to>
                                        <p:strVal val="visible"/>
                                      </p:to>
                                    </p:set>
                                    <p:animEffect filter="fade" transition="in">
                                      <p:cBhvr>
                                        <p:cTn dur="1000"/>
                                        <p:tgtEl>
                                          <p:spTgt spid="74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5" name="Shape 745"/>
        <p:cNvGrpSpPr/>
        <p:nvPr/>
      </p:nvGrpSpPr>
      <p:grpSpPr>
        <a:xfrm>
          <a:off x="0" y="0"/>
          <a:ext cx="0" cy="0"/>
          <a:chOff x="0" y="0"/>
          <a:chExt cx="0" cy="0"/>
        </a:xfrm>
      </p:grpSpPr>
      <p:sp>
        <p:nvSpPr>
          <p:cNvPr id="746" name="Google Shape;746;p56"/>
          <p:cNvSpPr txBox="1"/>
          <p:nvPr>
            <p:ph type="ctrTitle"/>
          </p:nvPr>
        </p:nvSpPr>
        <p:spPr>
          <a:xfrm>
            <a:off x="618825" y="411675"/>
            <a:ext cx="79734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Analysis: k-Nearest Neighbours</a:t>
            </a:r>
            <a:endParaRPr/>
          </a:p>
        </p:txBody>
      </p:sp>
      <p:graphicFrame>
        <p:nvGraphicFramePr>
          <p:cNvPr id="747" name="Google Shape;747;p56"/>
          <p:cNvGraphicFramePr/>
          <p:nvPr/>
        </p:nvGraphicFramePr>
        <p:xfrm>
          <a:off x="455000" y="1456800"/>
          <a:ext cx="3000000" cy="3000000"/>
        </p:xfrm>
        <a:graphic>
          <a:graphicData uri="http://schemas.openxmlformats.org/drawingml/2006/table">
            <a:tbl>
              <a:tblPr>
                <a:noFill/>
                <a:tableStyleId>{A5967D9B-C152-449C-842C-B666D6E5674E}</a:tableStyleId>
              </a:tblPr>
              <a:tblGrid>
                <a:gridCol w="1407125"/>
                <a:gridCol w="1131325"/>
                <a:gridCol w="1131325"/>
                <a:gridCol w="1147525"/>
              </a:tblGrid>
              <a:tr h="432200">
                <a:tc>
                  <a:txBody>
                    <a:bodyPr/>
                    <a:lstStyle/>
                    <a:p>
                      <a:pPr indent="0" lvl="0" marL="0" rtl="0" algn="ctr">
                        <a:spcBef>
                          <a:spcPts val="0"/>
                        </a:spcBef>
                        <a:spcAft>
                          <a:spcPts val="0"/>
                        </a:spcAft>
                        <a:buNone/>
                      </a:pPr>
                      <a:r>
                        <a:t/>
                      </a:r>
                      <a:endParaRPr b="1">
                        <a:solidFill>
                          <a:schemeClr val="lt1"/>
                        </a:solidFill>
                        <a:latin typeface="Maven Pro"/>
                        <a:ea typeface="Maven Pro"/>
                        <a:cs typeface="Maven Pro"/>
                        <a:sym typeface="Maven Pro"/>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b="1" lang="en">
                          <a:solidFill>
                            <a:schemeClr val="lt1"/>
                          </a:solidFill>
                          <a:latin typeface="Maven Pro"/>
                          <a:ea typeface="Maven Pro"/>
                          <a:cs typeface="Maven Pro"/>
                          <a:sym typeface="Maven Pro"/>
                        </a:rPr>
                        <a:t>precision</a:t>
                      </a:r>
                      <a:endParaRPr b="1">
                        <a:solidFill>
                          <a:schemeClr val="lt1"/>
                        </a:solidFill>
                        <a:latin typeface="Maven Pro"/>
                        <a:ea typeface="Maven Pro"/>
                        <a:cs typeface="Maven Pro"/>
                        <a:sym typeface="Maven Pro"/>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dk1"/>
                    </a:solidFill>
                  </a:tcPr>
                </a:tc>
                <a:tc>
                  <a:txBody>
                    <a:bodyPr/>
                    <a:lstStyle/>
                    <a:p>
                      <a:pPr indent="0" lvl="0" marL="0" rtl="0" algn="ctr">
                        <a:spcBef>
                          <a:spcPts val="0"/>
                        </a:spcBef>
                        <a:spcAft>
                          <a:spcPts val="0"/>
                        </a:spcAft>
                        <a:buNone/>
                      </a:pPr>
                      <a:r>
                        <a:rPr b="1" lang="en">
                          <a:solidFill>
                            <a:schemeClr val="lt1"/>
                          </a:solidFill>
                          <a:latin typeface="Maven Pro"/>
                          <a:ea typeface="Maven Pro"/>
                          <a:cs typeface="Maven Pro"/>
                          <a:sym typeface="Maven Pro"/>
                        </a:rPr>
                        <a:t>recall</a:t>
                      </a:r>
                      <a:endParaRPr b="1">
                        <a:solidFill>
                          <a:schemeClr val="lt1"/>
                        </a:solidFill>
                        <a:latin typeface="Maven Pro"/>
                        <a:ea typeface="Maven Pro"/>
                        <a:cs typeface="Maven Pro"/>
                        <a:sym typeface="Maven Pro"/>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F2F2F2">
                        <a:alpha val="0"/>
                      </a:srgbClr>
                    </a:solidFill>
                  </a:tcPr>
                </a:tc>
                <a:tc>
                  <a:txBody>
                    <a:bodyPr/>
                    <a:lstStyle/>
                    <a:p>
                      <a:pPr indent="0" lvl="0" marL="0" rtl="0" algn="ctr">
                        <a:spcBef>
                          <a:spcPts val="0"/>
                        </a:spcBef>
                        <a:spcAft>
                          <a:spcPts val="0"/>
                        </a:spcAft>
                        <a:buNone/>
                      </a:pPr>
                      <a:r>
                        <a:rPr b="1" lang="en">
                          <a:solidFill>
                            <a:schemeClr val="lt1"/>
                          </a:solidFill>
                          <a:latin typeface="Maven Pro"/>
                          <a:ea typeface="Maven Pro"/>
                          <a:cs typeface="Maven Pro"/>
                          <a:sym typeface="Maven Pro"/>
                        </a:rPr>
                        <a:t>f1</a:t>
                      </a:r>
                      <a:endParaRPr b="1">
                        <a:solidFill>
                          <a:schemeClr val="lt1"/>
                        </a:solidFill>
                        <a:latin typeface="Maven Pro"/>
                        <a:ea typeface="Maven Pro"/>
                        <a:cs typeface="Maven Pro"/>
                        <a:sym typeface="Maven Pro"/>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425425">
                <a:tc>
                  <a:txBody>
                    <a:bodyPr/>
                    <a:lstStyle/>
                    <a:p>
                      <a:pPr indent="0" lvl="0" marL="0" rtl="0" algn="ctr">
                        <a:spcBef>
                          <a:spcPts val="0"/>
                        </a:spcBef>
                        <a:spcAft>
                          <a:spcPts val="0"/>
                        </a:spcAft>
                        <a:buNone/>
                      </a:pPr>
                      <a:r>
                        <a:rPr b="1" lang="en">
                          <a:solidFill>
                            <a:schemeClr val="lt1"/>
                          </a:solidFill>
                          <a:latin typeface="Maven Pro"/>
                          <a:ea typeface="Maven Pro"/>
                          <a:cs typeface="Maven Pro"/>
                          <a:sym typeface="Maven Pro"/>
                        </a:rPr>
                        <a:t>0 (not duplicate)</a:t>
                      </a:r>
                      <a:endParaRPr b="1">
                        <a:solidFill>
                          <a:schemeClr val="lt1"/>
                        </a:solidFill>
                        <a:latin typeface="Maven Pro"/>
                        <a:ea typeface="Maven Pro"/>
                        <a:cs typeface="Maven Pro"/>
                        <a:sym typeface="Maven Pro"/>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latin typeface="Maven Pro"/>
                          <a:ea typeface="Maven Pro"/>
                          <a:cs typeface="Maven Pro"/>
                          <a:sym typeface="Maven Pro"/>
                        </a:rPr>
                        <a:t>0.74</a:t>
                      </a:r>
                      <a:endParaRPr>
                        <a:solidFill>
                          <a:schemeClr val="lt1"/>
                        </a:solidFill>
                        <a:latin typeface="Maven Pro"/>
                        <a:ea typeface="Maven Pro"/>
                        <a:cs typeface="Maven Pro"/>
                        <a:sym typeface="Maven Pro"/>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dk1"/>
                    </a:solidFill>
                  </a:tcPr>
                </a:tc>
                <a:tc>
                  <a:txBody>
                    <a:bodyPr/>
                    <a:lstStyle/>
                    <a:p>
                      <a:pPr indent="0" lvl="0" marL="0" rtl="0" algn="ctr">
                        <a:spcBef>
                          <a:spcPts val="0"/>
                        </a:spcBef>
                        <a:spcAft>
                          <a:spcPts val="0"/>
                        </a:spcAft>
                        <a:buNone/>
                      </a:pPr>
                      <a:r>
                        <a:rPr lang="en">
                          <a:solidFill>
                            <a:schemeClr val="lt1"/>
                          </a:solidFill>
                          <a:latin typeface="Maven Pro"/>
                          <a:ea typeface="Maven Pro"/>
                          <a:cs typeface="Maven Pro"/>
                          <a:sym typeface="Maven Pro"/>
                        </a:rPr>
                        <a:t>0.85</a:t>
                      </a:r>
                      <a:endParaRPr>
                        <a:solidFill>
                          <a:schemeClr val="lt1"/>
                        </a:solidFill>
                        <a:latin typeface="Maven Pro"/>
                        <a:ea typeface="Maven Pro"/>
                        <a:cs typeface="Maven Pro"/>
                        <a:sym typeface="Maven Pro"/>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F2F2F2">
                        <a:alpha val="0"/>
                      </a:srgbClr>
                    </a:solidFill>
                  </a:tcPr>
                </a:tc>
                <a:tc>
                  <a:txBody>
                    <a:bodyPr/>
                    <a:lstStyle/>
                    <a:p>
                      <a:pPr indent="0" lvl="0" marL="0" rtl="0" algn="ctr">
                        <a:spcBef>
                          <a:spcPts val="0"/>
                        </a:spcBef>
                        <a:spcAft>
                          <a:spcPts val="0"/>
                        </a:spcAft>
                        <a:buNone/>
                      </a:pPr>
                      <a:r>
                        <a:rPr lang="en">
                          <a:solidFill>
                            <a:schemeClr val="lt1"/>
                          </a:solidFill>
                          <a:latin typeface="Maven Pro"/>
                          <a:ea typeface="Maven Pro"/>
                          <a:cs typeface="Maven Pro"/>
                          <a:sym typeface="Maven Pro"/>
                        </a:rPr>
                        <a:t>0.79</a:t>
                      </a:r>
                      <a:endParaRPr>
                        <a:solidFill>
                          <a:schemeClr val="lt1"/>
                        </a:solidFill>
                        <a:latin typeface="Maven Pro"/>
                        <a:ea typeface="Maven Pro"/>
                        <a:cs typeface="Maven Pro"/>
                        <a:sym typeface="Maven Pro"/>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425425">
                <a:tc>
                  <a:txBody>
                    <a:bodyPr/>
                    <a:lstStyle/>
                    <a:p>
                      <a:pPr indent="0" lvl="0" marL="0" rtl="0" algn="ctr">
                        <a:spcBef>
                          <a:spcPts val="0"/>
                        </a:spcBef>
                        <a:spcAft>
                          <a:spcPts val="0"/>
                        </a:spcAft>
                        <a:buNone/>
                      </a:pPr>
                      <a:r>
                        <a:rPr b="1" lang="en">
                          <a:solidFill>
                            <a:schemeClr val="lt1"/>
                          </a:solidFill>
                          <a:latin typeface="Maven Pro"/>
                          <a:ea typeface="Maven Pro"/>
                          <a:cs typeface="Maven Pro"/>
                          <a:sym typeface="Maven Pro"/>
                        </a:rPr>
                        <a:t>1 (duplicate)</a:t>
                      </a:r>
                      <a:endParaRPr b="1">
                        <a:solidFill>
                          <a:schemeClr val="lt1"/>
                        </a:solidFill>
                        <a:latin typeface="Maven Pro"/>
                        <a:ea typeface="Maven Pro"/>
                        <a:cs typeface="Maven Pro"/>
                        <a:sym typeface="Maven Pro"/>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latin typeface="Maven Pro"/>
                          <a:ea typeface="Maven Pro"/>
                          <a:cs typeface="Maven Pro"/>
                          <a:sym typeface="Maven Pro"/>
                        </a:rPr>
                        <a:t>0.83</a:t>
                      </a:r>
                      <a:endParaRPr>
                        <a:solidFill>
                          <a:schemeClr val="lt1"/>
                        </a:solidFill>
                        <a:latin typeface="Maven Pro"/>
                        <a:ea typeface="Maven Pro"/>
                        <a:cs typeface="Maven Pro"/>
                        <a:sym typeface="Maven Pro"/>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dk1"/>
                    </a:solidFill>
                  </a:tcPr>
                </a:tc>
                <a:tc>
                  <a:txBody>
                    <a:bodyPr/>
                    <a:lstStyle/>
                    <a:p>
                      <a:pPr indent="0" lvl="0" marL="0" rtl="0" algn="ctr">
                        <a:spcBef>
                          <a:spcPts val="0"/>
                        </a:spcBef>
                        <a:spcAft>
                          <a:spcPts val="0"/>
                        </a:spcAft>
                        <a:buNone/>
                      </a:pPr>
                      <a:r>
                        <a:rPr lang="en">
                          <a:solidFill>
                            <a:schemeClr val="lt1"/>
                          </a:solidFill>
                          <a:latin typeface="Maven Pro"/>
                          <a:ea typeface="Maven Pro"/>
                          <a:cs typeface="Maven Pro"/>
                          <a:sym typeface="Maven Pro"/>
                        </a:rPr>
                        <a:t>0.71</a:t>
                      </a:r>
                      <a:endParaRPr>
                        <a:solidFill>
                          <a:schemeClr val="lt1"/>
                        </a:solidFill>
                        <a:latin typeface="Maven Pro"/>
                        <a:ea typeface="Maven Pro"/>
                        <a:cs typeface="Maven Pro"/>
                        <a:sym typeface="Maven Pro"/>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F2F2F2">
                        <a:alpha val="0"/>
                      </a:srgbClr>
                    </a:solidFill>
                  </a:tcPr>
                </a:tc>
                <a:tc>
                  <a:txBody>
                    <a:bodyPr/>
                    <a:lstStyle/>
                    <a:p>
                      <a:pPr indent="0" lvl="0" marL="0" rtl="0" algn="ctr">
                        <a:spcBef>
                          <a:spcPts val="0"/>
                        </a:spcBef>
                        <a:spcAft>
                          <a:spcPts val="0"/>
                        </a:spcAft>
                        <a:buNone/>
                      </a:pPr>
                      <a:r>
                        <a:rPr lang="en">
                          <a:solidFill>
                            <a:schemeClr val="lt1"/>
                          </a:solidFill>
                          <a:latin typeface="Maven Pro"/>
                          <a:ea typeface="Maven Pro"/>
                          <a:cs typeface="Maven Pro"/>
                          <a:sym typeface="Maven Pro"/>
                        </a:rPr>
                        <a:t>0.76</a:t>
                      </a:r>
                      <a:endParaRPr>
                        <a:solidFill>
                          <a:schemeClr val="lt1"/>
                        </a:solidFill>
                        <a:latin typeface="Maven Pro"/>
                        <a:ea typeface="Maven Pro"/>
                        <a:cs typeface="Maven Pro"/>
                        <a:sym typeface="Maven Pro"/>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425425">
                <a:tc>
                  <a:txBody>
                    <a:bodyPr/>
                    <a:lstStyle/>
                    <a:p>
                      <a:pPr indent="0" lvl="0" marL="0" rtl="0" algn="ctr">
                        <a:spcBef>
                          <a:spcPts val="0"/>
                        </a:spcBef>
                        <a:spcAft>
                          <a:spcPts val="0"/>
                        </a:spcAft>
                        <a:buNone/>
                      </a:pPr>
                      <a:r>
                        <a:rPr b="1" lang="en">
                          <a:solidFill>
                            <a:schemeClr val="lt1"/>
                          </a:solidFill>
                          <a:latin typeface="Maven Pro"/>
                          <a:ea typeface="Maven Pro"/>
                          <a:cs typeface="Maven Pro"/>
                          <a:sym typeface="Maven Pro"/>
                        </a:rPr>
                        <a:t>macro avg</a:t>
                      </a:r>
                      <a:endParaRPr b="1">
                        <a:solidFill>
                          <a:schemeClr val="lt1"/>
                        </a:solidFill>
                        <a:latin typeface="Maven Pro"/>
                        <a:ea typeface="Maven Pro"/>
                        <a:cs typeface="Maven Pro"/>
                        <a:sym typeface="Maven Pro"/>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latin typeface="Maven Pro"/>
                          <a:ea typeface="Maven Pro"/>
                          <a:cs typeface="Maven Pro"/>
                          <a:sym typeface="Maven Pro"/>
                        </a:rPr>
                        <a:t>0.79</a:t>
                      </a:r>
                      <a:endParaRPr>
                        <a:solidFill>
                          <a:schemeClr val="lt1"/>
                        </a:solidFill>
                        <a:latin typeface="Maven Pro"/>
                        <a:ea typeface="Maven Pro"/>
                        <a:cs typeface="Maven Pro"/>
                        <a:sym typeface="Maven Pro"/>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dk1"/>
                    </a:solidFill>
                  </a:tcPr>
                </a:tc>
                <a:tc>
                  <a:txBody>
                    <a:bodyPr/>
                    <a:lstStyle/>
                    <a:p>
                      <a:pPr indent="0" lvl="0" marL="0" rtl="0" algn="ctr">
                        <a:spcBef>
                          <a:spcPts val="0"/>
                        </a:spcBef>
                        <a:spcAft>
                          <a:spcPts val="0"/>
                        </a:spcAft>
                        <a:buNone/>
                      </a:pPr>
                      <a:r>
                        <a:rPr lang="en">
                          <a:solidFill>
                            <a:schemeClr val="lt1"/>
                          </a:solidFill>
                          <a:latin typeface="Maven Pro"/>
                          <a:ea typeface="Maven Pro"/>
                          <a:cs typeface="Maven Pro"/>
                          <a:sym typeface="Maven Pro"/>
                        </a:rPr>
                        <a:t>0.78</a:t>
                      </a:r>
                      <a:endParaRPr>
                        <a:solidFill>
                          <a:schemeClr val="lt1"/>
                        </a:solidFill>
                        <a:latin typeface="Maven Pro"/>
                        <a:ea typeface="Maven Pro"/>
                        <a:cs typeface="Maven Pro"/>
                        <a:sym typeface="Maven Pro"/>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F2F2F2">
                        <a:alpha val="0"/>
                      </a:srgbClr>
                    </a:solidFill>
                  </a:tcPr>
                </a:tc>
                <a:tc>
                  <a:txBody>
                    <a:bodyPr/>
                    <a:lstStyle/>
                    <a:p>
                      <a:pPr indent="0" lvl="0" marL="0" rtl="0" algn="ctr">
                        <a:spcBef>
                          <a:spcPts val="0"/>
                        </a:spcBef>
                        <a:spcAft>
                          <a:spcPts val="0"/>
                        </a:spcAft>
                        <a:buNone/>
                      </a:pPr>
                      <a:r>
                        <a:rPr lang="en">
                          <a:solidFill>
                            <a:schemeClr val="lt1"/>
                          </a:solidFill>
                          <a:latin typeface="Maven Pro"/>
                          <a:ea typeface="Maven Pro"/>
                          <a:cs typeface="Maven Pro"/>
                          <a:sym typeface="Maven Pro"/>
                        </a:rPr>
                        <a:t>0.78</a:t>
                      </a:r>
                      <a:endParaRPr>
                        <a:solidFill>
                          <a:schemeClr val="lt1"/>
                        </a:solidFill>
                        <a:latin typeface="Maven Pro"/>
                        <a:ea typeface="Maven Pro"/>
                        <a:cs typeface="Maven Pro"/>
                        <a:sym typeface="Maven Pro"/>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425425">
                <a:tc>
                  <a:txBody>
                    <a:bodyPr/>
                    <a:lstStyle/>
                    <a:p>
                      <a:pPr indent="0" lvl="0" marL="0" rtl="0" algn="ctr">
                        <a:spcBef>
                          <a:spcPts val="0"/>
                        </a:spcBef>
                        <a:spcAft>
                          <a:spcPts val="0"/>
                        </a:spcAft>
                        <a:buNone/>
                      </a:pPr>
                      <a:r>
                        <a:rPr b="1" lang="en">
                          <a:solidFill>
                            <a:schemeClr val="lt1"/>
                          </a:solidFill>
                          <a:latin typeface="Maven Pro"/>
                          <a:ea typeface="Maven Pro"/>
                          <a:cs typeface="Maven Pro"/>
                          <a:sym typeface="Maven Pro"/>
                        </a:rPr>
                        <a:t>weighted (micro) avg</a:t>
                      </a:r>
                      <a:endParaRPr b="1">
                        <a:solidFill>
                          <a:schemeClr val="lt1"/>
                        </a:solidFill>
                        <a:latin typeface="Maven Pro"/>
                        <a:ea typeface="Maven Pro"/>
                        <a:cs typeface="Maven Pro"/>
                        <a:sym typeface="Maven Pro"/>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latin typeface="Maven Pro"/>
                          <a:ea typeface="Maven Pro"/>
                          <a:cs typeface="Maven Pro"/>
                          <a:sym typeface="Maven Pro"/>
                        </a:rPr>
                        <a:t>0.79</a:t>
                      </a:r>
                      <a:endParaRPr>
                        <a:solidFill>
                          <a:schemeClr val="lt1"/>
                        </a:solidFill>
                        <a:latin typeface="Maven Pro"/>
                        <a:ea typeface="Maven Pro"/>
                        <a:cs typeface="Maven Pro"/>
                        <a:sym typeface="Maven Pro"/>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dk1"/>
                    </a:solidFill>
                  </a:tcPr>
                </a:tc>
                <a:tc>
                  <a:txBody>
                    <a:bodyPr/>
                    <a:lstStyle/>
                    <a:p>
                      <a:pPr indent="0" lvl="0" marL="0" rtl="0" algn="ctr">
                        <a:spcBef>
                          <a:spcPts val="0"/>
                        </a:spcBef>
                        <a:spcAft>
                          <a:spcPts val="0"/>
                        </a:spcAft>
                        <a:buNone/>
                      </a:pPr>
                      <a:r>
                        <a:rPr lang="en">
                          <a:solidFill>
                            <a:schemeClr val="lt1"/>
                          </a:solidFill>
                          <a:latin typeface="Maven Pro"/>
                          <a:ea typeface="Maven Pro"/>
                          <a:cs typeface="Maven Pro"/>
                          <a:sym typeface="Maven Pro"/>
                        </a:rPr>
                        <a:t>0.78</a:t>
                      </a:r>
                      <a:endParaRPr>
                        <a:solidFill>
                          <a:schemeClr val="lt1"/>
                        </a:solidFill>
                        <a:latin typeface="Maven Pro"/>
                        <a:ea typeface="Maven Pro"/>
                        <a:cs typeface="Maven Pro"/>
                        <a:sym typeface="Maven Pro"/>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F2F2F2">
                        <a:alpha val="0"/>
                      </a:srgbClr>
                    </a:solidFill>
                  </a:tcPr>
                </a:tc>
                <a:tc>
                  <a:txBody>
                    <a:bodyPr/>
                    <a:lstStyle/>
                    <a:p>
                      <a:pPr indent="0" lvl="0" marL="0" rtl="0" algn="ctr">
                        <a:spcBef>
                          <a:spcPts val="0"/>
                        </a:spcBef>
                        <a:spcAft>
                          <a:spcPts val="0"/>
                        </a:spcAft>
                        <a:buNone/>
                      </a:pPr>
                      <a:r>
                        <a:rPr lang="en">
                          <a:solidFill>
                            <a:schemeClr val="lt1"/>
                          </a:solidFill>
                          <a:latin typeface="Maven Pro"/>
                          <a:ea typeface="Maven Pro"/>
                          <a:cs typeface="Maven Pro"/>
                          <a:sym typeface="Maven Pro"/>
                        </a:rPr>
                        <a:t>0.78</a:t>
                      </a:r>
                      <a:endParaRPr>
                        <a:solidFill>
                          <a:schemeClr val="lt1"/>
                        </a:solidFill>
                        <a:latin typeface="Maven Pro"/>
                        <a:ea typeface="Maven Pro"/>
                        <a:cs typeface="Maven Pro"/>
                        <a:sym typeface="Maven Pro"/>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425425">
                <a:tc>
                  <a:txBody>
                    <a:bodyPr/>
                    <a:lstStyle/>
                    <a:p>
                      <a:pPr indent="0" lvl="0" marL="0" rtl="0" algn="ctr">
                        <a:spcBef>
                          <a:spcPts val="0"/>
                        </a:spcBef>
                        <a:spcAft>
                          <a:spcPts val="0"/>
                        </a:spcAft>
                        <a:buNone/>
                      </a:pPr>
                      <a:r>
                        <a:rPr b="1" lang="en">
                          <a:solidFill>
                            <a:schemeClr val="lt1"/>
                          </a:solidFill>
                          <a:latin typeface="Maven Pro"/>
                          <a:ea typeface="Maven Pro"/>
                          <a:cs typeface="Maven Pro"/>
                          <a:sym typeface="Maven Pro"/>
                        </a:rPr>
                        <a:t>accuracy </a:t>
                      </a:r>
                      <a:endParaRPr b="1">
                        <a:solidFill>
                          <a:schemeClr val="lt1"/>
                        </a:solidFill>
                        <a:latin typeface="Maven Pro"/>
                        <a:ea typeface="Maven Pro"/>
                        <a:cs typeface="Maven Pro"/>
                        <a:sym typeface="Maven Pro"/>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t/>
                      </a:r>
                      <a:endParaRPr>
                        <a:solidFill>
                          <a:schemeClr val="lt1"/>
                        </a:solidFill>
                        <a:latin typeface="Maven Pro"/>
                        <a:ea typeface="Maven Pro"/>
                        <a:cs typeface="Maven Pro"/>
                        <a:sym typeface="Maven Pro"/>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dk1"/>
                    </a:solidFill>
                  </a:tcPr>
                </a:tc>
                <a:tc>
                  <a:txBody>
                    <a:bodyPr/>
                    <a:lstStyle/>
                    <a:p>
                      <a:pPr indent="0" lvl="0" marL="0" rtl="0" algn="ctr">
                        <a:spcBef>
                          <a:spcPts val="0"/>
                        </a:spcBef>
                        <a:spcAft>
                          <a:spcPts val="0"/>
                        </a:spcAft>
                        <a:buNone/>
                      </a:pPr>
                      <a:r>
                        <a:t/>
                      </a:r>
                      <a:endParaRPr>
                        <a:solidFill>
                          <a:schemeClr val="lt1"/>
                        </a:solidFill>
                        <a:latin typeface="Maven Pro"/>
                        <a:ea typeface="Maven Pro"/>
                        <a:cs typeface="Maven Pro"/>
                        <a:sym typeface="Maven Pro"/>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F2F2F2">
                        <a:alpha val="0"/>
                      </a:srgbClr>
                    </a:solidFill>
                  </a:tcPr>
                </a:tc>
                <a:tc>
                  <a:txBody>
                    <a:bodyPr/>
                    <a:lstStyle/>
                    <a:p>
                      <a:pPr indent="0" lvl="0" marL="0" rtl="0" algn="ctr">
                        <a:spcBef>
                          <a:spcPts val="0"/>
                        </a:spcBef>
                        <a:spcAft>
                          <a:spcPts val="0"/>
                        </a:spcAft>
                        <a:buNone/>
                      </a:pPr>
                      <a:r>
                        <a:rPr lang="en">
                          <a:solidFill>
                            <a:schemeClr val="lt1"/>
                          </a:solidFill>
                          <a:latin typeface="Maven Pro"/>
                          <a:ea typeface="Maven Pro"/>
                          <a:cs typeface="Maven Pro"/>
                          <a:sym typeface="Maven Pro"/>
                        </a:rPr>
                        <a:t>0.78</a:t>
                      </a:r>
                      <a:endParaRPr>
                        <a:solidFill>
                          <a:schemeClr val="lt1"/>
                        </a:solidFill>
                        <a:latin typeface="Maven Pro"/>
                        <a:ea typeface="Maven Pro"/>
                        <a:cs typeface="Maven Pro"/>
                        <a:sym typeface="Maven Pro"/>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bl>
          </a:graphicData>
        </a:graphic>
      </p:graphicFrame>
      <p:pic>
        <p:nvPicPr>
          <p:cNvPr id="748" name="Google Shape;748;p56"/>
          <p:cNvPicPr preferRelativeResize="0"/>
          <p:nvPr/>
        </p:nvPicPr>
        <p:blipFill>
          <a:blip r:embed="rId3">
            <a:alphaModFix/>
          </a:blip>
          <a:stretch>
            <a:fillRect/>
          </a:stretch>
        </p:blipFill>
        <p:spPr>
          <a:xfrm>
            <a:off x="5410829" y="1456801"/>
            <a:ext cx="3181396" cy="25593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746"/>
                                        </p:tgtEl>
                                        <p:attrNameLst>
                                          <p:attrName>style.visibility</p:attrName>
                                        </p:attrNameLst>
                                      </p:cBhvr>
                                      <p:to>
                                        <p:strVal val="visible"/>
                                      </p:to>
                                    </p:set>
                                    <p:animEffect filter="fade" transition="in">
                                      <p:cBhvr>
                                        <p:cTn dur="1000"/>
                                        <p:tgtEl>
                                          <p:spTgt spid="74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47"/>
                                        </p:tgtEl>
                                        <p:attrNameLst>
                                          <p:attrName>style.visibility</p:attrName>
                                        </p:attrNameLst>
                                      </p:cBhvr>
                                      <p:to>
                                        <p:strVal val="visible"/>
                                      </p:to>
                                    </p:set>
                                    <p:animEffect filter="fade" transition="in">
                                      <p:cBhvr>
                                        <p:cTn dur="1000"/>
                                        <p:tgtEl>
                                          <p:spTgt spid="747"/>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748"/>
                                        </p:tgtEl>
                                        <p:attrNameLst>
                                          <p:attrName>style.visibility</p:attrName>
                                        </p:attrNameLst>
                                      </p:cBhvr>
                                      <p:to>
                                        <p:strVal val="visible"/>
                                      </p:to>
                                    </p:set>
                                    <p:animEffect filter="fade" transition="in">
                                      <p:cBhvr>
                                        <p:cTn dur="1000"/>
                                        <p:tgtEl>
                                          <p:spTgt spid="74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2" name="Shape 752"/>
        <p:cNvGrpSpPr/>
        <p:nvPr/>
      </p:nvGrpSpPr>
      <p:grpSpPr>
        <a:xfrm>
          <a:off x="0" y="0"/>
          <a:ext cx="0" cy="0"/>
          <a:chOff x="0" y="0"/>
          <a:chExt cx="0" cy="0"/>
        </a:xfrm>
      </p:grpSpPr>
      <p:sp>
        <p:nvSpPr>
          <p:cNvPr id="753" name="Google Shape;753;p57"/>
          <p:cNvSpPr txBox="1"/>
          <p:nvPr>
            <p:ph type="ctrTitle"/>
          </p:nvPr>
        </p:nvSpPr>
        <p:spPr>
          <a:xfrm>
            <a:off x="618825" y="411675"/>
            <a:ext cx="79734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Analysis: k-Nearest Neighbours</a:t>
            </a:r>
            <a:endParaRPr/>
          </a:p>
        </p:txBody>
      </p:sp>
      <p:sp>
        <p:nvSpPr>
          <p:cNvPr id="754" name="Google Shape;754;p57"/>
          <p:cNvSpPr txBox="1"/>
          <p:nvPr/>
        </p:nvSpPr>
        <p:spPr>
          <a:xfrm>
            <a:off x="642000" y="1529300"/>
            <a:ext cx="7860000" cy="1743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500">
                <a:solidFill>
                  <a:schemeClr val="lt1"/>
                </a:solidFill>
                <a:latin typeface="Maven Pro"/>
                <a:ea typeface="Maven Pro"/>
                <a:cs typeface="Maven Pro"/>
                <a:sym typeface="Maven Pro"/>
              </a:rPr>
              <a:t>K-Nearest Neighbours </a:t>
            </a:r>
            <a:endParaRPr sz="1500">
              <a:solidFill>
                <a:schemeClr val="lt1"/>
              </a:solidFill>
              <a:latin typeface="Maven Pro"/>
              <a:ea typeface="Maven Pro"/>
              <a:cs typeface="Maven Pro"/>
              <a:sym typeface="Maven Pro"/>
            </a:endParaRPr>
          </a:p>
          <a:p>
            <a:pPr indent="-323850" lvl="0" marL="457200" rtl="0" algn="l">
              <a:lnSpc>
                <a:spcPct val="115000"/>
              </a:lnSpc>
              <a:spcBef>
                <a:spcPts val="0"/>
              </a:spcBef>
              <a:spcAft>
                <a:spcPts val="0"/>
              </a:spcAft>
              <a:buClr>
                <a:schemeClr val="lt1"/>
              </a:buClr>
              <a:buSzPts val="1500"/>
              <a:buFont typeface="Maven Pro"/>
              <a:buChar char="-"/>
            </a:pPr>
            <a:r>
              <a:rPr lang="en" sz="1500">
                <a:solidFill>
                  <a:schemeClr val="lt1"/>
                </a:solidFill>
                <a:latin typeface="Maven Pro"/>
                <a:ea typeface="Maven Pro"/>
                <a:cs typeface="Maven Pro"/>
                <a:sym typeface="Maven Pro"/>
              </a:rPr>
              <a:t>Difficult for detailed analysis.</a:t>
            </a:r>
            <a:endParaRPr sz="1500">
              <a:solidFill>
                <a:schemeClr val="lt1"/>
              </a:solidFill>
              <a:latin typeface="Maven Pro"/>
              <a:ea typeface="Maven Pro"/>
              <a:cs typeface="Maven Pro"/>
              <a:sym typeface="Maven Pro"/>
            </a:endParaRPr>
          </a:p>
          <a:p>
            <a:pPr indent="-323850" lvl="0" marL="457200" rtl="0" algn="l">
              <a:lnSpc>
                <a:spcPct val="115000"/>
              </a:lnSpc>
              <a:spcBef>
                <a:spcPts val="0"/>
              </a:spcBef>
              <a:spcAft>
                <a:spcPts val="0"/>
              </a:spcAft>
              <a:buClr>
                <a:schemeClr val="lt1"/>
              </a:buClr>
              <a:buSzPts val="1500"/>
              <a:buFont typeface="Maven Pro"/>
              <a:buChar char="-"/>
            </a:pPr>
            <a:r>
              <a:rPr lang="en" sz="1500">
                <a:solidFill>
                  <a:schemeClr val="lt1"/>
                </a:solidFill>
                <a:latin typeface="Maven Pro"/>
                <a:ea typeface="Maven Pro"/>
                <a:cs typeface="Maven Pro"/>
                <a:sym typeface="Maven Pro"/>
              </a:rPr>
              <a:t>Every feature is treated equally after scaling.</a:t>
            </a:r>
            <a:r>
              <a:rPr lang="en" sz="1500">
                <a:solidFill>
                  <a:schemeClr val="lt1"/>
                </a:solidFill>
                <a:latin typeface="Maven Pro"/>
                <a:ea typeface="Maven Pro"/>
                <a:cs typeface="Maven Pro"/>
                <a:sym typeface="Maven Pro"/>
              </a:rPr>
              <a:t> Distances are similar in high dimensions.</a:t>
            </a:r>
            <a:endParaRPr sz="1500">
              <a:solidFill>
                <a:schemeClr val="lt1"/>
              </a:solidFill>
              <a:latin typeface="Maven Pro"/>
              <a:ea typeface="Maven Pro"/>
              <a:cs typeface="Maven Pro"/>
              <a:sym typeface="Maven Pro"/>
            </a:endParaRPr>
          </a:p>
          <a:p>
            <a:pPr indent="0" lvl="0" marL="0" rtl="0" algn="l">
              <a:lnSpc>
                <a:spcPct val="115000"/>
              </a:lnSpc>
              <a:spcBef>
                <a:spcPts val="0"/>
              </a:spcBef>
              <a:spcAft>
                <a:spcPts val="0"/>
              </a:spcAft>
              <a:buNone/>
            </a:pPr>
            <a:r>
              <a:t/>
            </a:r>
            <a:endParaRPr sz="1500">
              <a:solidFill>
                <a:schemeClr val="lt1"/>
              </a:solidFill>
              <a:latin typeface="Maven Pro"/>
              <a:ea typeface="Maven Pro"/>
              <a:cs typeface="Maven Pro"/>
              <a:sym typeface="Maven Pro"/>
            </a:endParaRPr>
          </a:p>
          <a:p>
            <a:pPr indent="0" lvl="0" marL="0" rtl="0" algn="l">
              <a:lnSpc>
                <a:spcPct val="115000"/>
              </a:lnSpc>
              <a:spcBef>
                <a:spcPts val="0"/>
              </a:spcBef>
              <a:spcAft>
                <a:spcPts val="0"/>
              </a:spcAft>
              <a:buNone/>
            </a:pPr>
            <a:r>
              <a:rPr lang="en" sz="1500">
                <a:solidFill>
                  <a:schemeClr val="lt1"/>
                </a:solidFill>
                <a:latin typeface="Maven Pro"/>
                <a:ea typeface="Maven Pro"/>
                <a:cs typeface="Maven Pro"/>
                <a:sym typeface="Maven Pro"/>
              </a:rPr>
              <a:t>Less insightful. </a:t>
            </a:r>
            <a:r>
              <a:rPr lang="en" sz="1500">
                <a:solidFill>
                  <a:schemeClr val="lt1"/>
                </a:solidFill>
                <a:latin typeface="Maven Pro"/>
                <a:ea typeface="Maven Pro"/>
                <a:cs typeface="Maven Pro"/>
                <a:sym typeface="Maven Pro"/>
              </a:rPr>
              <a:t>					</a:t>
            </a:r>
            <a:endParaRPr sz="1500">
              <a:solidFill>
                <a:schemeClr val="lt1"/>
              </a:solidFill>
              <a:latin typeface="Maven Pro"/>
              <a:ea typeface="Maven Pro"/>
              <a:cs typeface="Maven Pro"/>
              <a:sym typeface="Maven Pr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754"/>
                                        </p:tgtEl>
                                        <p:attrNameLst>
                                          <p:attrName>style.visibility</p:attrName>
                                        </p:attrNameLst>
                                      </p:cBhvr>
                                      <p:to>
                                        <p:strVal val="visible"/>
                                      </p:to>
                                    </p:set>
                                    <p:animEffect filter="fade" transition="in">
                                      <p:cBhvr>
                                        <p:cTn dur="1000"/>
                                        <p:tgtEl>
                                          <p:spTgt spid="75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8" name="Shape 758"/>
        <p:cNvGrpSpPr/>
        <p:nvPr/>
      </p:nvGrpSpPr>
      <p:grpSpPr>
        <a:xfrm>
          <a:off x="0" y="0"/>
          <a:ext cx="0" cy="0"/>
          <a:chOff x="0" y="0"/>
          <a:chExt cx="0" cy="0"/>
        </a:xfrm>
      </p:grpSpPr>
      <p:sp>
        <p:nvSpPr>
          <p:cNvPr id="759" name="Google Shape;759;p58"/>
          <p:cNvSpPr txBox="1"/>
          <p:nvPr>
            <p:ph type="ctrTitle"/>
          </p:nvPr>
        </p:nvSpPr>
        <p:spPr>
          <a:xfrm>
            <a:off x="618825" y="411675"/>
            <a:ext cx="79734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Analysis: Decision Tree</a:t>
            </a:r>
            <a:endParaRPr/>
          </a:p>
        </p:txBody>
      </p:sp>
      <p:graphicFrame>
        <p:nvGraphicFramePr>
          <p:cNvPr id="760" name="Google Shape;760;p58"/>
          <p:cNvGraphicFramePr/>
          <p:nvPr/>
        </p:nvGraphicFramePr>
        <p:xfrm>
          <a:off x="455000" y="1456800"/>
          <a:ext cx="3000000" cy="3000000"/>
        </p:xfrm>
        <a:graphic>
          <a:graphicData uri="http://schemas.openxmlformats.org/drawingml/2006/table">
            <a:tbl>
              <a:tblPr>
                <a:noFill/>
                <a:tableStyleId>{A5967D9B-C152-449C-842C-B666D6E5674E}</a:tableStyleId>
              </a:tblPr>
              <a:tblGrid>
                <a:gridCol w="1414925"/>
                <a:gridCol w="1107625"/>
                <a:gridCol w="1173450"/>
                <a:gridCol w="1121300"/>
              </a:tblGrid>
              <a:tr h="432200">
                <a:tc>
                  <a:txBody>
                    <a:bodyPr/>
                    <a:lstStyle/>
                    <a:p>
                      <a:pPr indent="0" lvl="0" marL="0" rtl="0" algn="ctr">
                        <a:spcBef>
                          <a:spcPts val="0"/>
                        </a:spcBef>
                        <a:spcAft>
                          <a:spcPts val="0"/>
                        </a:spcAft>
                        <a:buNone/>
                      </a:pPr>
                      <a:r>
                        <a:t/>
                      </a:r>
                      <a:endParaRPr b="1">
                        <a:solidFill>
                          <a:schemeClr val="lt1"/>
                        </a:solidFill>
                        <a:latin typeface="Maven Pro"/>
                        <a:ea typeface="Maven Pro"/>
                        <a:cs typeface="Maven Pro"/>
                        <a:sym typeface="Maven Pro"/>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b="1" lang="en">
                          <a:solidFill>
                            <a:schemeClr val="lt1"/>
                          </a:solidFill>
                          <a:latin typeface="Maven Pro"/>
                          <a:ea typeface="Maven Pro"/>
                          <a:cs typeface="Maven Pro"/>
                          <a:sym typeface="Maven Pro"/>
                        </a:rPr>
                        <a:t>precision</a:t>
                      </a:r>
                      <a:endParaRPr b="1">
                        <a:solidFill>
                          <a:schemeClr val="lt1"/>
                        </a:solidFill>
                        <a:latin typeface="Maven Pro"/>
                        <a:ea typeface="Maven Pro"/>
                        <a:cs typeface="Maven Pro"/>
                        <a:sym typeface="Maven Pro"/>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dk1"/>
                    </a:solidFill>
                  </a:tcPr>
                </a:tc>
                <a:tc>
                  <a:txBody>
                    <a:bodyPr/>
                    <a:lstStyle/>
                    <a:p>
                      <a:pPr indent="0" lvl="0" marL="0" rtl="0" algn="ctr">
                        <a:spcBef>
                          <a:spcPts val="0"/>
                        </a:spcBef>
                        <a:spcAft>
                          <a:spcPts val="0"/>
                        </a:spcAft>
                        <a:buNone/>
                      </a:pPr>
                      <a:r>
                        <a:rPr b="1" lang="en">
                          <a:solidFill>
                            <a:schemeClr val="lt1"/>
                          </a:solidFill>
                          <a:latin typeface="Maven Pro"/>
                          <a:ea typeface="Maven Pro"/>
                          <a:cs typeface="Maven Pro"/>
                          <a:sym typeface="Maven Pro"/>
                        </a:rPr>
                        <a:t>recall</a:t>
                      </a:r>
                      <a:endParaRPr b="1">
                        <a:solidFill>
                          <a:schemeClr val="lt1"/>
                        </a:solidFill>
                        <a:latin typeface="Maven Pro"/>
                        <a:ea typeface="Maven Pro"/>
                        <a:cs typeface="Maven Pro"/>
                        <a:sym typeface="Maven Pro"/>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F2F2F2">
                        <a:alpha val="0"/>
                      </a:srgbClr>
                    </a:solidFill>
                  </a:tcPr>
                </a:tc>
                <a:tc>
                  <a:txBody>
                    <a:bodyPr/>
                    <a:lstStyle/>
                    <a:p>
                      <a:pPr indent="0" lvl="0" marL="0" rtl="0" algn="ctr">
                        <a:spcBef>
                          <a:spcPts val="0"/>
                        </a:spcBef>
                        <a:spcAft>
                          <a:spcPts val="0"/>
                        </a:spcAft>
                        <a:buNone/>
                      </a:pPr>
                      <a:r>
                        <a:rPr b="1" lang="en">
                          <a:solidFill>
                            <a:schemeClr val="lt1"/>
                          </a:solidFill>
                          <a:latin typeface="Maven Pro"/>
                          <a:ea typeface="Maven Pro"/>
                          <a:cs typeface="Maven Pro"/>
                          <a:sym typeface="Maven Pro"/>
                        </a:rPr>
                        <a:t>f1</a:t>
                      </a:r>
                      <a:endParaRPr b="1">
                        <a:solidFill>
                          <a:schemeClr val="lt1"/>
                        </a:solidFill>
                        <a:latin typeface="Maven Pro"/>
                        <a:ea typeface="Maven Pro"/>
                        <a:cs typeface="Maven Pro"/>
                        <a:sym typeface="Maven Pro"/>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425425">
                <a:tc>
                  <a:txBody>
                    <a:bodyPr/>
                    <a:lstStyle/>
                    <a:p>
                      <a:pPr indent="0" lvl="0" marL="0" rtl="0" algn="ctr">
                        <a:spcBef>
                          <a:spcPts val="0"/>
                        </a:spcBef>
                        <a:spcAft>
                          <a:spcPts val="0"/>
                        </a:spcAft>
                        <a:buNone/>
                      </a:pPr>
                      <a:r>
                        <a:rPr b="1" lang="en">
                          <a:solidFill>
                            <a:schemeClr val="lt1"/>
                          </a:solidFill>
                          <a:latin typeface="Maven Pro"/>
                          <a:ea typeface="Maven Pro"/>
                          <a:cs typeface="Maven Pro"/>
                          <a:sym typeface="Maven Pro"/>
                        </a:rPr>
                        <a:t>0 (not duplicate)</a:t>
                      </a:r>
                      <a:endParaRPr b="1">
                        <a:solidFill>
                          <a:schemeClr val="lt1"/>
                        </a:solidFill>
                        <a:latin typeface="Maven Pro"/>
                        <a:ea typeface="Maven Pro"/>
                        <a:cs typeface="Maven Pro"/>
                        <a:sym typeface="Maven Pro"/>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latin typeface="Maven Pro"/>
                          <a:ea typeface="Maven Pro"/>
                          <a:cs typeface="Maven Pro"/>
                          <a:sym typeface="Maven Pro"/>
                        </a:rPr>
                        <a:t>0.85</a:t>
                      </a:r>
                      <a:endParaRPr>
                        <a:solidFill>
                          <a:schemeClr val="lt1"/>
                        </a:solidFill>
                        <a:latin typeface="Maven Pro"/>
                        <a:ea typeface="Maven Pro"/>
                        <a:cs typeface="Maven Pro"/>
                        <a:sym typeface="Maven Pro"/>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dk1"/>
                    </a:solidFill>
                  </a:tcPr>
                </a:tc>
                <a:tc>
                  <a:txBody>
                    <a:bodyPr/>
                    <a:lstStyle/>
                    <a:p>
                      <a:pPr indent="0" lvl="0" marL="0" rtl="0" algn="ctr">
                        <a:spcBef>
                          <a:spcPts val="0"/>
                        </a:spcBef>
                        <a:spcAft>
                          <a:spcPts val="0"/>
                        </a:spcAft>
                        <a:buNone/>
                      </a:pPr>
                      <a:r>
                        <a:rPr lang="en">
                          <a:solidFill>
                            <a:schemeClr val="lt1"/>
                          </a:solidFill>
                          <a:latin typeface="Maven Pro"/>
                          <a:ea typeface="Maven Pro"/>
                          <a:cs typeface="Maven Pro"/>
                          <a:sym typeface="Maven Pro"/>
                        </a:rPr>
                        <a:t>0.79</a:t>
                      </a:r>
                      <a:endParaRPr>
                        <a:solidFill>
                          <a:schemeClr val="lt1"/>
                        </a:solidFill>
                        <a:latin typeface="Maven Pro"/>
                        <a:ea typeface="Maven Pro"/>
                        <a:cs typeface="Maven Pro"/>
                        <a:sym typeface="Maven Pro"/>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F2F2F2">
                        <a:alpha val="0"/>
                      </a:srgbClr>
                    </a:solidFill>
                  </a:tcPr>
                </a:tc>
                <a:tc>
                  <a:txBody>
                    <a:bodyPr/>
                    <a:lstStyle/>
                    <a:p>
                      <a:pPr indent="0" lvl="0" marL="0" rtl="0" algn="ctr">
                        <a:spcBef>
                          <a:spcPts val="0"/>
                        </a:spcBef>
                        <a:spcAft>
                          <a:spcPts val="0"/>
                        </a:spcAft>
                        <a:buNone/>
                      </a:pPr>
                      <a:r>
                        <a:rPr lang="en">
                          <a:solidFill>
                            <a:schemeClr val="lt1"/>
                          </a:solidFill>
                          <a:latin typeface="Maven Pro"/>
                          <a:ea typeface="Maven Pro"/>
                          <a:cs typeface="Maven Pro"/>
                          <a:sym typeface="Maven Pro"/>
                        </a:rPr>
                        <a:t>0.82</a:t>
                      </a:r>
                      <a:endParaRPr>
                        <a:solidFill>
                          <a:schemeClr val="lt1"/>
                        </a:solidFill>
                        <a:latin typeface="Maven Pro"/>
                        <a:ea typeface="Maven Pro"/>
                        <a:cs typeface="Maven Pro"/>
                        <a:sym typeface="Maven Pro"/>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425425">
                <a:tc>
                  <a:txBody>
                    <a:bodyPr/>
                    <a:lstStyle/>
                    <a:p>
                      <a:pPr indent="0" lvl="0" marL="0" rtl="0" algn="ctr">
                        <a:spcBef>
                          <a:spcPts val="0"/>
                        </a:spcBef>
                        <a:spcAft>
                          <a:spcPts val="0"/>
                        </a:spcAft>
                        <a:buNone/>
                      </a:pPr>
                      <a:r>
                        <a:rPr b="1" lang="en">
                          <a:solidFill>
                            <a:schemeClr val="lt1"/>
                          </a:solidFill>
                          <a:latin typeface="Maven Pro"/>
                          <a:ea typeface="Maven Pro"/>
                          <a:cs typeface="Maven Pro"/>
                          <a:sym typeface="Maven Pro"/>
                        </a:rPr>
                        <a:t>1 (duplicate)</a:t>
                      </a:r>
                      <a:endParaRPr b="1">
                        <a:solidFill>
                          <a:schemeClr val="lt1"/>
                        </a:solidFill>
                        <a:latin typeface="Maven Pro"/>
                        <a:ea typeface="Maven Pro"/>
                        <a:cs typeface="Maven Pro"/>
                        <a:sym typeface="Maven Pro"/>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latin typeface="Maven Pro"/>
                          <a:ea typeface="Maven Pro"/>
                          <a:cs typeface="Maven Pro"/>
                          <a:sym typeface="Maven Pro"/>
                        </a:rPr>
                        <a:t>0.80</a:t>
                      </a:r>
                      <a:endParaRPr>
                        <a:solidFill>
                          <a:schemeClr val="lt1"/>
                        </a:solidFill>
                        <a:latin typeface="Maven Pro"/>
                        <a:ea typeface="Maven Pro"/>
                        <a:cs typeface="Maven Pro"/>
                        <a:sym typeface="Maven Pro"/>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dk1"/>
                    </a:solidFill>
                  </a:tcPr>
                </a:tc>
                <a:tc>
                  <a:txBody>
                    <a:bodyPr/>
                    <a:lstStyle/>
                    <a:p>
                      <a:pPr indent="0" lvl="0" marL="0" rtl="0" algn="ctr">
                        <a:spcBef>
                          <a:spcPts val="0"/>
                        </a:spcBef>
                        <a:spcAft>
                          <a:spcPts val="0"/>
                        </a:spcAft>
                        <a:buNone/>
                      </a:pPr>
                      <a:r>
                        <a:rPr lang="en">
                          <a:solidFill>
                            <a:schemeClr val="lt1"/>
                          </a:solidFill>
                          <a:latin typeface="Maven Pro"/>
                          <a:ea typeface="Maven Pro"/>
                          <a:cs typeface="Maven Pro"/>
                          <a:sym typeface="Maven Pro"/>
                        </a:rPr>
                        <a:t>0.86</a:t>
                      </a:r>
                      <a:endParaRPr>
                        <a:solidFill>
                          <a:schemeClr val="lt1"/>
                        </a:solidFill>
                        <a:latin typeface="Maven Pro"/>
                        <a:ea typeface="Maven Pro"/>
                        <a:cs typeface="Maven Pro"/>
                        <a:sym typeface="Maven Pro"/>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F2F2F2">
                        <a:alpha val="0"/>
                      </a:srgbClr>
                    </a:solidFill>
                  </a:tcPr>
                </a:tc>
                <a:tc>
                  <a:txBody>
                    <a:bodyPr/>
                    <a:lstStyle/>
                    <a:p>
                      <a:pPr indent="0" lvl="0" marL="0" rtl="0" algn="ctr">
                        <a:spcBef>
                          <a:spcPts val="0"/>
                        </a:spcBef>
                        <a:spcAft>
                          <a:spcPts val="0"/>
                        </a:spcAft>
                        <a:buNone/>
                      </a:pPr>
                      <a:r>
                        <a:rPr lang="en">
                          <a:solidFill>
                            <a:schemeClr val="lt1"/>
                          </a:solidFill>
                          <a:latin typeface="Maven Pro"/>
                          <a:ea typeface="Maven Pro"/>
                          <a:cs typeface="Maven Pro"/>
                          <a:sym typeface="Maven Pro"/>
                        </a:rPr>
                        <a:t>0.83</a:t>
                      </a:r>
                      <a:endParaRPr>
                        <a:solidFill>
                          <a:schemeClr val="lt1"/>
                        </a:solidFill>
                        <a:latin typeface="Maven Pro"/>
                        <a:ea typeface="Maven Pro"/>
                        <a:cs typeface="Maven Pro"/>
                        <a:sym typeface="Maven Pro"/>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425425">
                <a:tc>
                  <a:txBody>
                    <a:bodyPr/>
                    <a:lstStyle/>
                    <a:p>
                      <a:pPr indent="0" lvl="0" marL="0" rtl="0" algn="ctr">
                        <a:spcBef>
                          <a:spcPts val="0"/>
                        </a:spcBef>
                        <a:spcAft>
                          <a:spcPts val="0"/>
                        </a:spcAft>
                        <a:buNone/>
                      </a:pPr>
                      <a:r>
                        <a:rPr b="1" lang="en">
                          <a:solidFill>
                            <a:schemeClr val="lt1"/>
                          </a:solidFill>
                          <a:latin typeface="Maven Pro"/>
                          <a:ea typeface="Maven Pro"/>
                          <a:cs typeface="Maven Pro"/>
                          <a:sym typeface="Maven Pro"/>
                        </a:rPr>
                        <a:t>macro avg</a:t>
                      </a:r>
                      <a:endParaRPr b="1">
                        <a:solidFill>
                          <a:schemeClr val="lt1"/>
                        </a:solidFill>
                        <a:latin typeface="Maven Pro"/>
                        <a:ea typeface="Maven Pro"/>
                        <a:cs typeface="Maven Pro"/>
                        <a:sym typeface="Maven Pro"/>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latin typeface="Maven Pro"/>
                          <a:ea typeface="Maven Pro"/>
                          <a:cs typeface="Maven Pro"/>
                          <a:sym typeface="Maven Pro"/>
                        </a:rPr>
                        <a:t>0.83</a:t>
                      </a:r>
                      <a:endParaRPr>
                        <a:solidFill>
                          <a:schemeClr val="lt1"/>
                        </a:solidFill>
                        <a:latin typeface="Maven Pro"/>
                        <a:ea typeface="Maven Pro"/>
                        <a:cs typeface="Maven Pro"/>
                        <a:sym typeface="Maven Pro"/>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dk1"/>
                    </a:solidFill>
                  </a:tcPr>
                </a:tc>
                <a:tc>
                  <a:txBody>
                    <a:bodyPr/>
                    <a:lstStyle/>
                    <a:p>
                      <a:pPr indent="0" lvl="0" marL="0" rtl="0" algn="ctr">
                        <a:spcBef>
                          <a:spcPts val="0"/>
                        </a:spcBef>
                        <a:spcAft>
                          <a:spcPts val="0"/>
                        </a:spcAft>
                        <a:buNone/>
                      </a:pPr>
                      <a:r>
                        <a:rPr lang="en">
                          <a:solidFill>
                            <a:schemeClr val="lt1"/>
                          </a:solidFill>
                          <a:latin typeface="Maven Pro"/>
                          <a:ea typeface="Maven Pro"/>
                          <a:cs typeface="Maven Pro"/>
                          <a:sym typeface="Maven Pro"/>
                        </a:rPr>
                        <a:t>0.</a:t>
                      </a:r>
                      <a:r>
                        <a:rPr lang="en">
                          <a:solidFill>
                            <a:schemeClr val="lt1"/>
                          </a:solidFill>
                          <a:latin typeface="Maven Pro"/>
                          <a:ea typeface="Maven Pro"/>
                          <a:cs typeface="Maven Pro"/>
                          <a:sym typeface="Maven Pro"/>
                        </a:rPr>
                        <a:t>83</a:t>
                      </a:r>
                      <a:endParaRPr>
                        <a:solidFill>
                          <a:schemeClr val="lt1"/>
                        </a:solidFill>
                        <a:latin typeface="Maven Pro"/>
                        <a:ea typeface="Maven Pro"/>
                        <a:cs typeface="Maven Pro"/>
                        <a:sym typeface="Maven Pro"/>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F2F2F2">
                        <a:alpha val="0"/>
                      </a:srgbClr>
                    </a:solidFill>
                  </a:tcPr>
                </a:tc>
                <a:tc>
                  <a:txBody>
                    <a:bodyPr/>
                    <a:lstStyle/>
                    <a:p>
                      <a:pPr indent="0" lvl="0" marL="0" rtl="0" algn="ctr">
                        <a:spcBef>
                          <a:spcPts val="0"/>
                        </a:spcBef>
                        <a:spcAft>
                          <a:spcPts val="0"/>
                        </a:spcAft>
                        <a:buNone/>
                      </a:pPr>
                      <a:r>
                        <a:rPr lang="en">
                          <a:solidFill>
                            <a:schemeClr val="lt1"/>
                          </a:solidFill>
                          <a:latin typeface="Maven Pro"/>
                          <a:ea typeface="Maven Pro"/>
                          <a:cs typeface="Maven Pro"/>
                          <a:sym typeface="Maven Pro"/>
                        </a:rPr>
                        <a:t>0.83</a:t>
                      </a:r>
                      <a:endParaRPr>
                        <a:solidFill>
                          <a:schemeClr val="lt1"/>
                        </a:solidFill>
                        <a:latin typeface="Maven Pro"/>
                        <a:ea typeface="Maven Pro"/>
                        <a:cs typeface="Maven Pro"/>
                        <a:sym typeface="Maven Pro"/>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425425">
                <a:tc>
                  <a:txBody>
                    <a:bodyPr/>
                    <a:lstStyle/>
                    <a:p>
                      <a:pPr indent="0" lvl="0" marL="0" rtl="0" algn="ctr">
                        <a:spcBef>
                          <a:spcPts val="0"/>
                        </a:spcBef>
                        <a:spcAft>
                          <a:spcPts val="0"/>
                        </a:spcAft>
                        <a:buNone/>
                      </a:pPr>
                      <a:r>
                        <a:rPr b="1" lang="en">
                          <a:solidFill>
                            <a:schemeClr val="lt1"/>
                          </a:solidFill>
                          <a:latin typeface="Maven Pro"/>
                          <a:ea typeface="Maven Pro"/>
                          <a:cs typeface="Maven Pro"/>
                          <a:sym typeface="Maven Pro"/>
                        </a:rPr>
                        <a:t>w</a:t>
                      </a:r>
                      <a:r>
                        <a:rPr b="1" lang="en">
                          <a:solidFill>
                            <a:schemeClr val="lt1"/>
                          </a:solidFill>
                          <a:latin typeface="Maven Pro"/>
                          <a:ea typeface="Maven Pro"/>
                          <a:cs typeface="Maven Pro"/>
                          <a:sym typeface="Maven Pro"/>
                        </a:rPr>
                        <a:t>eighted (micro) avg</a:t>
                      </a:r>
                      <a:endParaRPr b="1">
                        <a:solidFill>
                          <a:schemeClr val="lt1"/>
                        </a:solidFill>
                        <a:latin typeface="Maven Pro"/>
                        <a:ea typeface="Maven Pro"/>
                        <a:cs typeface="Maven Pro"/>
                        <a:sym typeface="Maven Pro"/>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latin typeface="Maven Pro"/>
                          <a:ea typeface="Maven Pro"/>
                          <a:cs typeface="Maven Pro"/>
                          <a:sym typeface="Maven Pro"/>
                        </a:rPr>
                        <a:t>0.83</a:t>
                      </a:r>
                      <a:endParaRPr>
                        <a:solidFill>
                          <a:schemeClr val="lt1"/>
                        </a:solidFill>
                        <a:latin typeface="Maven Pro"/>
                        <a:ea typeface="Maven Pro"/>
                        <a:cs typeface="Maven Pro"/>
                        <a:sym typeface="Maven Pro"/>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dk1"/>
                    </a:solidFill>
                  </a:tcPr>
                </a:tc>
                <a:tc>
                  <a:txBody>
                    <a:bodyPr/>
                    <a:lstStyle/>
                    <a:p>
                      <a:pPr indent="0" lvl="0" marL="0" rtl="0" algn="ctr">
                        <a:spcBef>
                          <a:spcPts val="0"/>
                        </a:spcBef>
                        <a:spcAft>
                          <a:spcPts val="0"/>
                        </a:spcAft>
                        <a:buNone/>
                      </a:pPr>
                      <a:r>
                        <a:rPr lang="en">
                          <a:solidFill>
                            <a:schemeClr val="lt1"/>
                          </a:solidFill>
                          <a:latin typeface="Maven Pro"/>
                          <a:ea typeface="Maven Pro"/>
                          <a:cs typeface="Maven Pro"/>
                          <a:sym typeface="Maven Pro"/>
                        </a:rPr>
                        <a:t>0.83</a:t>
                      </a:r>
                      <a:endParaRPr>
                        <a:solidFill>
                          <a:schemeClr val="lt1"/>
                        </a:solidFill>
                        <a:latin typeface="Maven Pro"/>
                        <a:ea typeface="Maven Pro"/>
                        <a:cs typeface="Maven Pro"/>
                        <a:sym typeface="Maven Pro"/>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F2F2F2">
                        <a:alpha val="0"/>
                      </a:srgbClr>
                    </a:solidFill>
                  </a:tcPr>
                </a:tc>
                <a:tc>
                  <a:txBody>
                    <a:bodyPr/>
                    <a:lstStyle/>
                    <a:p>
                      <a:pPr indent="0" lvl="0" marL="0" rtl="0" algn="ctr">
                        <a:spcBef>
                          <a:spcPts val="0"/>
                        </a:spcBef>
                        <a:spcAft>
                          <a:spcPts val="0"/>
                        </a:spcAft>
                        <a:buNone/>
                      </a:pPr>
                      <a:r>
                        <a:rPr lang="en">
                          <a:solidFill>
                            <a:schemeClr val="lt1"/>
                          </a:solidFill>
                          <a:latin typeface="Maven Pro"/>
                          <a:ea typeface="Maven Pro"/>
                          <a:cs typeface="Maven Pro"/>
                          <a:sym typeface="Maven Pro"/>
                        </a:rPr>
                        <a:t>0.83</a:t>
                      </a:r>
                      <a:endParaRPr>
                        <a:solidFill>
                          <a:schemeClr val="lt1"/>
                        </a:solidFill>
                        <a:latin typeface="Maven Pro"/>
                        <a:ea typeface="Maven Pro"/>
                        <a:cs typeface="Maven Pro"/>
                        <a:sym typeface="Maven Pro"/>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425425">
                <a:tc>
                  <a:txBody>
                    <a:bodyPr/>
                    <a:lstStyle/>
                    <a:p>
                      <a:pPr indent="0" lvl="0" marL="0" rtl="0" algn="ctr">
                        <a:spcBef>
                          <a:spcPts val="0"/>
                        </a:spcBef>
                        <a:spcAft>
                          <a:spcPts val="0"/>
                        </a:spcAft>
                        <a:buNone/>
                      </a:pPr>
                      <a:r>
                        <a:rPr b="1" lang="en">
                          <a:solidFill>
                            <a:schemeClr val="lt1"/>
                          </a:solidFill>
                          <a:latin typeface="Maven Pro"/>
                          <a:ea typeface="Maven Pro"/>
                          <a:cs typeface="Maven Pro"/>
                          <a:sym typeface="Maven Pro"/>
                        </a:rPr>
                        <a:t>accuracy </a:t>
                      </a:r>
                      <a:endParaRPr b="1">
                        <a:solidFill>
                          <a:schemeClr val="lt1"/>
                        </a:solidFill>
                        <a:latin typeface="Maven Pro"/>
                        <a:ea typeface="Maven Pro"/>
                        <a:cs typeface="Maven Pro"/>
                        <a:sym typeface="Maven Pro"/>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t/>
                      </a:r>
                      <a:endParaRPr>
                        <a:solidFill>
                          <a:schemeClr val="lt1"/>
                        </a:solidFill>
                        <a:latin typeface="Maven Pro"/>
                        <a:ea typeface="Maven Pro"/>
                        <a:cs typeface="Maven Pro"/>
                        <a:sym typeface="Maven Pro"/>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dk1"/>
                    </a:solidFill>
                  </a:tcPr>
                </a:tc>
                <a:tc>
                  <a:txBody>
                    <a:bodyPr/>
                    <a:lstStyle/>
                    <a:p>
                      <a:pPr indent="0" lvl="0" marL="0" rtl="0" algn="ctr">
                        <a:spcBef>
                          <a:spcPts val="0"/>
                        </a:spcBef>
                        <a:spcAft>
                          <a:spcPts val="0"/>
                        </a:spcAft>
                        <a:buNone/>
                      </a:pPr>
                      <a:r>
                        <a:t/>
                      </a:r>
                      <a:endParaRPr>
                        <a:solidFill>
                          <a:schemeClr val="lt1"/>
                        </a:solidFill>
                        <a:latin typeface="Maven Pro"/>
                        <a:ea typeface="Maven Pro"/>
                        <a:cs typeface="Maven Pro"/>
                        <a:sym typeface="Maven Pro"/>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F2F2F2">
                        <a:alpha val="0"/>
                      </a:srgbClr>
                    </a:solidFill>
                  </a:tcPr>
                </a:tc>
                <a:tc>
                  <a:txBody>
                    <a:bodyPr/>
                    <a:lstStyle/>
                    <a:p>
                      <a:pPr indent="0" lvl="0" marL="0" rtl="0" algn="ctr">
                        <a:spcBef>
                          <a:spcPts val="0"/>
                        </a:spcBef>
                        <a:spcAft>
                          <a:spcPts val="0"/>
                        </a:spcAft>
                        <a:buNone/>
                      </a:pPr>
                      <a:r>
                        <a:rPr lang="en">
                          <a:solidFill>
                            <a:schemeClr val="lt1"/>
                          </a:solidFill>
                          <a:latin typeface="Maven Pro"/>
                          <a:ea typeface="Maven Pro"/>
                          <a:cs typeface="Maven Pro"/>
                          <a:sym typeface="Maven Pro"/>
                        </a:rPr>
                        <a:t>0.83</a:t>
                      </a:r>
                      <a:endParaRPr>
                        <a:solidFill>
                          <a:schemeClr val="lt1"/>
                        </a:solidFill>
                        <a:latin typeface="Maven Pro"/>
                        <a:ea typeface="Maven Pro"/>
                        <a:cs typeface="Maven Pro"/>
                        <a:sym typeface="Maven Pro"/>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bl>
          </a:graphicData>
        </a:graphic>
      </p:graphicFrame>
      <p:pic>
        <p:nvPicPr>
          <p:cNvPr id="761" name="Google Shape;761;p58"/>
          <p:cNvPicPr preferRelativeResize="0"/>
          <p:nvPr/>
        </p:nvPicPr>
        <p:blipFill>
          <a:blip r:embed="rId3">
            <a:alphaModFix/>
          </a:blip>
          <a:stretch>
            <a:fillRect/>
          </a:stretch>
        </p:blipFill>
        <p:spPr>
          <a:xfrm>
            <a:off x="5465552" y="1456800"/>
            <a:ext cx="3181399" cy="25593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759"/>
                                        </p:tgtEl>
                                        <p:attrNameLst>
                                          <p:attrName>style.visibility</p:attrName>
                                        </p:attrNameLst>
                                      </p:cBhvr>
                                      <p:to>
                                        <p:strVal val="visible"/>
                                      </p:to>
                                    </p:set>
                                    <p:animEffect filter="fade" transition="in">
                                      <p:cBhvr>
                                        <p:cTn dur="1000"/>
                                        <p:tgtEl>
                                          <p:spTgt spid="75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60"/>
                                        </p:tgtEl>
                                        <p:attrNameLst>
                                          <p:attrName>style.visibility</p:attrName>
                                        </p:attrNameLst>
                                      </p:cBhvr>
                                      <p:to>
                                        <p:strVal val="visible"/>
                                      </p:to>
                                    </p:set>
                                    <p:animEffect filter="fade" transition="in">
                                      <p:cBhvr>
                                        <p:cTn dur="1000"/>
                                        <p:tgtEl>
                                          <p:spTgt spid="760"/>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761"/>
                                        </p:tgtEl>
                                        <p:attrNameLst>
                                          <p:attrName>style.visibility</p:attrName>
                                        </p:attrNameLst>
                                      </p:cBhvr>
                                      <p:to>
                                        <p:strVal val="visible"/>
                                      </p:to>
                                    </p:set>
                                    <p:animEffect filter="fade" transition="in">
                                      <p:cBhvr>
                                        <p:cTn dur="1000"/>
                                        <p:tgtEl>
                                          <p:spTgt spid="76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5" name="Shape 765"/>
        <p:cNvGrpSpPr/>
        <p:nvPr/>
      </p:nvGrpSpPr>
      <p:grpSpPr>
        <a:xfrm>
          <a:off x="0" y="0"/>
          <a:ext cx="0" cy="0"/>
          <a:chOff x="0" y="0"/>
          <a:chExt cx="0" cy="0"/>
        </a:xfrm>
      </p:grpSpPr>
      <p:sp>
        <p:nvSpPr>
          <p:cNvPr id="766" name="Google Shape;766;p59"/>
          <p:cNvSpPr txBox="1"/>
          <p:nvPr>
            <p:ph type="ctrTitle"/>
          </p:nvPr>
        </p:nvSpPr>
        <p:spPr>
          <a:xfrm>
            <a:off x="618825" y="411675"/>
            <a:ext cx="79734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Analysis: Decision Tree</a:t>
            </a:r>
            <a:endParaRPr/>
          </a:p>
        </p:txBody>
      </p:sp>
      <p:sp>
        <p:nvSpPr>
          <p:cNvPr id="767" name="Google Shape;767;p59"/>
          <p:cNvSpPr txBox="1"/>
          <p:nvPr/>
        </p:nvSpPr>
        <p:spPr>
          <a:xfrm>
            <a:off x="5353725" y="1366125"/>
            <a:ext cx="3097200" cy="2592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600">
                <a:solidFill>
                  <a:schemeClr val="lt1"/>
                </a:solidFill>
                <a:latin typeface="Maven Pro"/>
                <a:ea typeface="Maven Pro"/>
                <a:cs typeface="Maven Pro"/>
                <a:sym typeface="Maven Pro"/>
              </a:rPr>
              <a:t>Zoom in to depth </a:t>
            </a:r>
            <a:endParaRPr sz="1600">
              <a:solidFill>
                <a:schemeClr val="lt1"/>
              </a:solidFill>
              <a:latin typeface="Maven Pro"/>
              <a:ea typeface="Maven Pro"/>
              <a:cs typeface="Maven Pro"/>
              <a:sym typeface="Maven Pro"/>
            </a:endParaRPr>
          </a:p>
          <a:p>
            <a:pPr indent="0" lvl="0" marL="0" rtl="0" algn="l">
              <a:lnSpc>
                <a:spcPct val="115000"/>
              </a:lnSpc>
              <a:spcBef>
                <a:spcPts val="0"/>
              </a:spcBef>
              <a:spcAft>
                <a:spcPts val="0"/>
              </a:spcAft>
              <a:buNone/>
            </a:pPr>
            <a:r>
              <a:rPr lang="en" sz="1600">
                <a:solidFill>
                  <a:schemeClr val="lt1"/>
                </a:solidFill>
                <a:latin typeface="Maven Pro"/>
                <a:ea typeface="Maven Pro"/>
                <a:cs typeface="Maven Pro"/>
                <a:sym typeface="Maven Pro"/>
              </a:rPr>
              <a:t>= 3</a:t>
            </a:r>
            <a:endParaRPr sz="1600">
              <a:solidFill>
                <a:schemeClr val="lt1"/>
              </a:solidFill>
              <a:latin typeface="Maven Pro"/>
              <a:ea typeface="Maven Pro"/>
              <a:cs typeface="Maven Pro"/>
              <a:sym typeface="Maven Pro"/>
            </a:endParaRPr>
          </a:p>
          <a:p>
            <a:pPr indent="0" lvl="0" marL="0" rtl="0" algn="l">
              <a:lnSpc>
                <a:spcPct val="115000"/>
              </a:lnSpc>
              <a:spcBef>
                <a:spcPts val="0"/>
              </a:spcBef>
              <a:spcAft>
                <a:spcPts val="0"/>
              </a:spcAft>
              <a:buNone/>
            </a:pPr>
            <a:r>
              <a:t/>
            </a:r>
            <a:endParaRPr sz="1600">
              <a:solidFill>
                <a:schemeClr val="lt1"/>
              </a:solidFill>
              <a:latin typeface="Maven Pro"/>
              <a:ea typeface="Maven Pro"/>
              <a:cs typeface="Maven Pro"/>
              <a:sym typeface="Maven Pro"/>
            </a:endParaRPr>
          </a:p>
          <a:p>
            <a:pPr indent="0" lvl="0" marL="0" rtl="0" algn="l">
              <a:lnSpc>
                <a:spcPct val="115000"/>
              </a:lnSpc>
              <a:spcBef>
                <a:spcPts val="0"/>
              </a:spcBef>
              <a:spcAft>
                <a:spcPts val="0"/>
              </a:spcAft>
              <a:buNone/>
            </a:pPr>
            <a:r>
              <a:rPr lang="en" sz="1600">
                <a:solidFill>
                  <a:schemeClr val="lt1"/>
                </a:solidFill>
                <a:latin typeface="Maven Pro"/>
                <a:ea typeface="Maven Pro"/>
                <a:cs typeface="Maven Pro"/>
                <a:sym typeface="Maven Pro"/>
              </a:rPr>
              <a:t>First chosen feature </a:t>
            </a:r>
            <a:endParaRPr sz="1600">
              <a:solidFill>
                <a:schemeClr val="lt1"/>
              </a:solidFill>
              <a:latin typeface="Maven Pro"/>
              <a:ea typeface="Maven Pro"/>
              <a:cs typeface="Maven Pro"/>
              <a:sym typeface="Maven Pro"/>
            </a:endParaRPr>
          </a:p>
          <a:p>
            <a:pPr indent="0" lvl="0" marL="0" rtl="0" algn="l">
              <a:lnSpc>
                <a:spcPct val="115000"/>
              </a:lnSpc>
              <a:spcBef>
                <a:spcPts val="0"/>
              </a:spcBef>
              <a:spcAft>
                <a:spcPts val="0"/>
              </a:spcAft>
              <a:buNone/>
            </a:pPr>
            <a:r>
              <a:rPr lang="en" sz="1600">
                <a:solidFill>
                  <a:schemeClr val="lt1"/>
                </a:solidFill>
                <a:latin typeface="Maven Pro"/>
                <a:ea typeface="Maven Pro"/>
                <a:cs typeface="Maven Pro"/>
                <a:sym typeface="Maven Pro"/>
              </a:rPr>
              <a:t>= </a:t>
            </a:r>
            <a:r>
              <a:rPr lang="en" sz="1600">
                <a:solidFill>
                  <a:schemeClr val="lt1"/>
                </a:solidFill>
                <a:latin typeface="Maven Pro"/>
                <a:ea typeface="Maven Pro"/>
                <a:cs typeface="Maven Pro"/>
                <a:sym typeface="Maven Pro"/>
              </a:rPr>
              <a:t>cwc_max</a:t>
            </a:r>
            <a:r>
              <a:rPr lang="en" sz="1600">
                <a:solidFill>
                  <a:schemeClr val="lt1"/>
                </a:solidFill>
                <a:latin typeface="Maven Pro"/>
                <a:ea typeface="Maven Pro"/>
                <a:cs typeface="Maven Pro"/>
                <a:sym typeface="Maven Pro"/>
              </a:rPr>
              <a:t> </a:t>
            </a:r>
            <a:r>
              <a:rPr lang="en">
                <a:solidFill>
                  <a:schemeClr val="lt1"/>
                </a:solidFill>
                <a:latin typeface="Maven Pro"/>
                <a:ea typeface="Maven Pro"/>
                <a:cs typeface="Maven Pro"/>
                <a:sym typeface="Maven Pro"/>
              </a:rPr>
              <a:t>(ratio of common_word_count to max length of word count of Q1 and Q2)</a:t>
            </a:r>
            <a:endParaRPr>
              <a:solidFill>
                <a:schemeClr val="lt1"/>
              </a:solidFill>
              <a:latin typeface="Maven Pro"/>
              <a:ea typeface="Maven Pro"/>
              <a:cs typeface="Maven Pro"/>
              <a:sym typeface="Maven Pro"/>
            </a:endParaRPr>
          </a:p>
          <a:p>
            <a:pPr indent="0" lvl="0" marL="0" rtl="0" algn="l">
              <a:lnSpc>
                <a:spcPct val="115000"/>
              </a:lnSpc>
              <a:spcBef>
                <a:spcPts val="0"/>
              </a:spcBef>
              <a:spcAft>
                <a:spcPts val="0"/>
              </a:spcAft>
              <a:buNone/>
            </a:pPr>
            <a:r>
              <a:t/>
            </a:r>
            <a:endParaRPr sz="1500">
              <a:solidFill>
                <a:schemeClr val="lt1"/>
              </a:solidFill>
              <a:latin typeface="Maven Pro"/>
              <a:ea typeface="Maven Pro"/>
              <a:cs typeface="Maven Pro"/>
              <a:sym typeface="Maven Pro"/>
            </a:endParaRPr>
          </a:p>
          <a:p>
            <a:pPr indent="0" lvl="0" marL="0" rtl="0" algn="l">
              <a:lnSpc>
                <a:spcPct val="115000"/>
              </a:lnSpc>
              <a:spcBef>
                <a:spcPts val="0"/>
              </a:spcBef>
              <a:spcAft>
                <a:spcPts val="0"/>
              </a:spcAft>
              <a:buNone/>
            </a:pPr>
            <a:r>
              <a:t/>
            </a:r>
            <a:endParaRPr sz="1500">
              <a:solidFill>
                <a:schemeClr val="lt1"/>
              </a:solidFill>
              <a:latin typeface="Maven Pro"/>
              <a:ea typeface="Maven Pro"/>
              <a:cs typeface="Maven Pro"/>
              <a:sym typeface="Maven Pro"/>
            </a:endParaRPr>
          </a:p>
        </p:txBody>
      </p:sp>
      <p:pic>
        <p:nvPicPr>
          <p:cNvPr id="768" name="Google Shape;768;p59"/>
          <p:cNvPicPr preferRelativeResize="0"/>
          <p:nvPr/>
        </p:nvPicPr>
        <p:blipFill>
          <a:blip r:embed="rId3">
            <a:alphaModFix/>
          </a:blip>
          <a:stretch>
            <a:fillRect/>
          </a:stretch>
        </p:blipFill>
        <p:spPr>
          <a:xfrm>
            <a:off x="618825" y="1366125"/>
            <a:ext cx="4638250" cy="309436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768"/>
                                        </p:tgtEl>
                                        <p:attrNameLst>
                                          <p:attrName>style.visibility</p:attrName>
                                        </p:attrNameLst>
                                      </p:cBhvr>
                                      <p:to>
                                        <p:strVal val="visible"/>
                                      </p:to>
                                    </p:set>
                                    <p:animEffect filter="fade" transition="in">
                                      <p:cBhvr>
                                        <p:cTn dur="1000"/>
                                        <p:tgtEl>
                                          <p:spTgt spid="768"/>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767"/>
                                        </p:tgtEl>
                                        <p:attrNameLst>
                                          <p:attrName>style.visibility</p:attrName>
                                        </p:attrNameLst>
                                      </p:cBhvr>
                                      <p:to>
                                        <p:strVal val="visible"/>
                                      </p:to>
                                    </p:set>
                                    <p:animEffect filter="fade" transition="in">
                                      <p:cBhvr>
                                        <p:cTn dur="1000"/>
                                        <p:tgtEl>
                                          <p:spTgt spid="76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2" name="Shape 772"/>
        <p:cNvGrpSpPr/>
        <p:nvPr/>
      </p:nvGrpSpPr>
      <p:grpSpPr>
        <a:xfrm>
          <a:off x="0" y="0"/>
          <a:ext cx="0" cy="0"/>
          <a:chOff x="0" y="0"/>
          <a:chExt cx="0" cy="0"/>
        </a:xfrm>
      </p:grpSpPr>
      <p:sp>
        <p:nvSpPr>
          <p:cNvPr id="773" name="Google Shape;773;p60"/>
          <p:cNvSpPr txBox="1"/>
          <p:nvPr>
            <p:ph type="ctrTitle"/>
          </p:nvPr>
        </p:nvSpPr>
        <p:spPr>
          <a:xfrm>
            <a:off x="618825" y="411675"/>
            <a:ext cx="79734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Analysis: Decision Tree</a:t>
            </a:r>
            <a:endParaRPr/>
          </a:p>
        </p:txBody>
      </p:sp>
      <p:pic>
        <p:nvPicPr>
          <p:cNvPr id="774" name="Google Shape;774;p60"/>
          <p:cNvPicPr preferRelativeResize="0"/>
          <p:nvPr/>
        </p:nvPicPr>
        <p:blipFill>
          <a:blip r:embed="rId3">
            <a:alphaModFix/>
          </a:blip>
          <a:stretch>
            <a:fillRect/>
          </a:stretch>
        </p:blipFill>
        <p:spPr>
          <a:xfrm>
            <a:off x="2119013" y="1396350"/>
            <a:ext cx="4905975" cy="31523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774"/>
                                        </p:tgtEl>
                                        <p:attrNameLst>
                                          <p:attrName>style.visibility</p:attrName>
                                        </p:attrNameLst>
                                      </p:cBhvr>
                                      <p:to>
                                        <p:strVal val="visible"/>
                                      </p:to>
                                    </p:set>
                                    <p:animEffect filter="fade" transition="in">
                                      <p:cBhvr>
                                        <p:cTn dur="1000"/>
                                        <p:tgtEl>
                                          <p:spTgt spid="77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8" name="Shape 778"/>
        <p:cNvGrpSpPr/>
        <p:nvPr/>
      </p:nvGrpSpPr>
      <p:grpSpPr>
        <a:xfrm>
          <a:off x="0" y="0"/>
          <a:ext cx="0" cy="0"/>
          <a:chOff x="0" y="0"/>
          <a:chExt cx="0" cy="0"/>
        </a:xfrm>
      </p:grpSpPr>
      <p:sp>
        <p:nvSpPr>
          <p:cNvPr id="779" name="Google Shape;779;p61"/>
          <p:cNvSpPr txBox="1"/>
          <p:nvPr>
            <p:ph type="ctrTitle"/>
          </p:nvPr>
        </p:nvSpPr>
        <p:spPr>
          <a:xfrm>
            <a:off x="618825" y="411675"/>
            <a:ext cx="79734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Analysis: Logistic Regression</a:t>
            </a:r>
            <a:endParaRPr/>
          </a:p>
        </p:txBody>
      </p:sp>
      <p:graphicFrame>
        <p:nvGraphicFramePr>
          <p:cNvPr id="780" name="Google Shape;780;p61"/>
          <p:cNvGraphicFramePr/>
          <p:nvPr/>
        </p:nvGraphicFramePr>
        <p:xfrm>
          <a:off x="455000" y="1456800"/>
          <a:ext cx="3000000" cy="3000000"/>
        </p:xfrm>
        <a:graphic>
          <a:graphicData uri="http://schemas.openxmlformats.org/drawingml/2006/table">
            <a:tbl>
              <a:tblPr>
                <a:noFill/>
                <a:tableStyleId>{A5967D9B-C152-449C-842C-B666D6E5674E}</a:tableStyleId>
              </a:tblPr>
              <a:tblGrid>
                <a:gridCol w="1399025"/>
                <a:gridCol w="1131325"/>
                <a:gridCol w="1163750"/>
                <a:gridCol w="1123200"/>
              </a:tblGrid>
              <a:tr h="432200">
                <a:tc>
                  <a:txBody>
                    <a:bodyPr/>
                    <a:lstStyle/>
                    <a:p>
                      <a:pPr indent="0" lvl="0" marL="0" rtl="0" algn="ctr">
                        <a:spcBef>
                          <a:spcPts val="0"/>
                        </a:spcBef>
                        <a:spcAft>
                          <a:spcPts val="0"/>
                        </a:spcAft>
                        <a:buNone/>
                      </a:pPr>
                      <a:r>
                        <a:t/>
                      </a:r>
                      <a:endParaRPr b="1">
                        <a:solidFill>
                          <a:schemeClr val="lt1"/>
                        </a:solidFill>
                        <a:latin typeface="Maven Pro"/>
                        <a:ea typeface="Maven Pro"/>
                        <a:cs typeface="Maven Pro"/>
                        <a:sym typeface="Maven Pro"/>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b="1" lang="en">
                          <a:solidFill>
                            <a:schemeClr val="lt1"/>
                          </a:solidFill>
                          <a:latin typeface="Maven Pro"/>
                          <a:ea typeface="Maven Pro"/>
                          <a:cs typeface="Maven Pro"/>
                          <a:sym typeface="Maven Pro"/>
                        </a:rPr>
                        <a:t>precision</a:t>
                      </a:r>
                      <a:endParaRPr b="1">
                        <a:solidFill>
                          <a:schemeClr val="lt1"/>
                        </a:solidFill>
                        <a:latin typeface="Maven Pro"/>
                        <a:ea typeface="Maven Pro"/>
                        <a:cs typeface="Maven Pro"/>
                        <a:sym typeface="Maven Pro"/>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dk1"/>
                    </a:solidFill>
                  </a:tcPr>
                </a:tc>
                <a:tc>
                  <a:txBody>
                    <a:bodyPr/>
                    <a:lstStyle/>
                    <a:p>
                      <a:pPr indent="0" lvl="0" marL="0" rtl="0" algn="ctr">
                        <a:spcBef>
                          <a:spcPts val="0"/>
                        </a:spcBef>
                        <a:spcAft>
                          <a:spcPts val="0"/>
                        </a:spcAft>
                        <a:buNone/>
                      </a:pPr>
                      <a:r>
                        <a:rPr b="1" lang="en">
                          <a:solidFill>
                            <a:schemeClr val="lt1"/>
                          </a:solidFill>
                          <a:latin typeface="Maven Pro"/>
                          <a:ea typeface="Maven Pro"/>
                          <a:cs typeface="Maven Pro"/>
                          <a:sym typeface="Maven Pro"/>
                        </a:rPr>
                        <a:t>recall</a:t>
                      </a:r>
                      <a:endParaRPr b="1">
                        <a:solidFill>
                          <a:schemeClr val="lt1"/>
                        </a:solidFill>
                        <a:latin typeface="Maven Pro"/>
                        <a:ea typeface="Maven Pro"/>
                        <a:cs typeface="Maven Pro"/>
                        <a:sym typeface="Maven Pro"/>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F2F2F2">
                        <a:alpha val="0"/>
                      </a:srgbClr>
                    </a:solidFill>
                  </a:tcPr>
                </a:tc>
                <a:tc>
                  <a:txBody>
                    <a:bodyPr/>
                    <a:lstStyle/>
                    <a:p>
                      <a:pPr indent="0" lvl="0" marL="0" rtl="0" algn="ctr">
                        <a:spcBef>
                          <a:spcPts val="0"/>
                        </a:spcBef>
                        <a:spcAft>
                          <a:spcPts val="0"/>
                        </a:spcAft>
                        <a:buNone/>
                      </a:pPr>
                      <a:r>
                        <a:rPr b="1" lang="en">
                          <a:solidFill>
                            <a:schemeClr val="lt1"/>
                          </a:solidFill>
                          <a:latin typeface="Maven Pro"/>
                          <a:ea typeface="Maven Pro"/>
                          <a:cs typeface="Maven Pro"/>
                          <a:sym typeface="Maven Pro"/>
                        </a:rPr>
                        <a:t>f1</a:t>
                      </a:r>
                      <a:endParaRPr b="1">
                        <a:solidFill>
                          <a:schemeClr val="lt1"/>
                        </a:solidFill>
                        <a:latin typeface="Maven Pro"/>
                        <a:ea typeface="Maven Pro"/>
                        <a:cs typeface="Maven Pro"/>
                        <a:sym typeface="Maven Pro"/>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425425">
                <a:tc>
                  <a:txBody>
                    <a:bodyPr/>
                    <a:lstStyle/>
                    <a:p>
                      <a:pPr indent="0" lvl="0" marL="0" rtl="0" algn="ctr">
                        <a:spcBef>
                          <a:spcPts val="0"/>
                        </a:spcBef>
                        <a:spcAft>
                          <a:spcPts val="0"/>
                        </a:spcAft>
                        <a:buNone/>
                      </a:pPr>
                      <a:r>
                        <a:rPr b="1" lang="en">
                          <a:solidFill>
                            <a:schemeClr val="lt1"/>
                          </a:solidFill>
                          <a:latin typeface="Maven Pro"/>
                          <a:ea typeface="Maven Pro"/>
                          <a:cs typeface="Maven Pro"/>
                          <a:sym typeface="Maven Pro"/>
                        </a:rPr>
                        <a:t>0 (not duplicate)</a:t>
                      </a:r>
                      <a:endParaRPr b="1">
                        <a:solidFill>
                          <a:schemeClr val="lt1"/>
                        </a:solidFill>
                        <a:latin typeface="Maven Pro"/>
                        <a:ea typeface="Maven Pro"/>
                        <a:cs typeface="Maven Pro"/>
                        <a:sym typeface="Maven Pro"/>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latin typeface="Maven Pro"/>
                          <a:ea typeface="Maven Pro"/>
                          <a:cs typeface="Maven Pro"/>
                          <a:sym typeface="Maven Pro"/>
                        </a:rPr>
                        <a:t>0.81</a:t>
                      </a:r>
                      <a:endParaRPr>
                        <a:solidFill>
                          <a:schemeClr val="lt1"/>
                        </a:solidFill>
                        <a:latin typeface="Maven Pro"/>
                        <a:ea typeface="Maven Pro"/>
                        <a:cs typeface="Maven Pro"/>
                        <a:sym typeface="Maven Pro"/>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dk1"/>
                    </a:solidFill>
                  </a:tcPr>
                </a:tc>
                <a:tc>
                  <a:txBody>
                    <a:bodyPr/>
                    <a:lstStyle/>
                    <a:p>
                      <a:pPr indent="0" lvl="0" marL="0" rtl="0" algn="ctr">
                        <a:spcBef>
                          <a:spcPts val="0"/>
                        </a:spcBef>
                        <a:spcAft>
                          <a:spcPts val="0"/>
                        </a:spcAft>
                        <a:buNone/>
                      </a:pPr>
                      <a:r>
                        <a:rPr lang="en">
                          <a:solidFill>
                            <a:schemeClr val="lt1"/>
                          </a:solidFill>
                          <a:latin typeface="Maven Pro"/>
                          <a:ea typeface="Maven Pro"/>
                          <a:cs typeface="Maven Pro"/>
                          <a:sym typeface="Maven Pro"/>
                        </a:rPr>
                        <a:t>0.81</a:t>
                      </a:r>
                      <a:endParaRPr>
                        <a:solidFill>
                          <a:schemeClr val="lt1"/>
                        </a:solidFill>
                        <a:latin typeface="Maven Pro"/>
                        <a:ea typeface="Maven Pro"/>
                        <a:cs typeface="Maven Pro"/>
                        <a:sym typeface="Maven Pro"/>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F2F2F2">
                        <a:alpha val="0"/>
                      </a:srgbClr>
                    </a:solidFill>
                  </a:tcPr>
                </a:tc>
                <a:tc>
                  <a:txBody>
                    <a:bodyPr/>
                    <a:lstStyle/>
                    <a:p>
                      <a:pPr indent="0" lvl="0" marL="0" rtl="0" algn="ctr">
                        <a:spcBef>
                          <a:spcPts val="0"/>
                        </a:spcBef>
                        <a:spcAft>
                          <a:spcPts val="0"/>
                        </a:spcAft>
                        <a:buNone/>
                      </a:pPr>
                      <a:r>
                        <a:rPr lang="en">
                          <a:solidFill>
                            <a:schemeClr val="lt1"/>
                          </a:solidFill>
                          <a:latin typeface="Maven Pro"/>
                          <a:ea typeface="Maven Pro"/>
                          <a:cs typeface="Maven Pro"/>
                          <a:sym typeface="Maven Pro"/>
                        </a:rPr>
                        <a:t>0.81</a:t>
                      </a:r>
                      <a:endParaRPr>
                        <a:solidFill>
                          <a:schemeClr val="lt1"/>
                        </a:solidFill>
                        <a:latin typeface="Maven Pro"/>
                        <a:ea typeface="Maven Pro"/>
                        <a:cs typeface="Maven Pro"/>
                        <a:sym typeface="Maven Pro"/>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425425">
                <a:tc>
                  <a:txBody>
                    <a:bodyPr/>
                    <a:lstStyle/>
                    <a:p>
                      <a:pPr indent="0" lvl="0" marL="0" rtl="0" algn="ctr">
                        <a:spcBef>
                          <a:spcPts val="0"/>
                        </a:spcBef>
                        <a:spcAft>
                          <a:spcPts val="0"/>
                        </a:spcAft>
                        <a:buNone/>
                      </a:pPr>
                      <a:r>
                        <a:rPr b="1" lang="en">
                          <a:solidFill>
                            <a:schemeClr val="lt1"/>
                          </a:solidFill>
                          <a:latin typeface="Maven Pro"/>
                          <a:ea typeface="Maven Pro"/>
                          <a:cs typeface="Maven Pro"/>
                          <a:sym typeface="Maven Pro"/>
                        </a:rPr>
                        <a:t>1 (duplicate)</a:t>
                      </a:r>
                      <a:endParaRPr b="1">
                        <a:solidFill>
                          <a:schemeClr val="lt1"/>
                        </a:solidFill>
                        <a:latin typeface="Maven Pro"/>
                        <a:ea typeface="Maven Pro"/>
                        <a:cs typeface="Maven Pro"/>
                        <a:sym typeface="Maven Pro"/>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latin typeface="Maven Pro"/>
                          <a:ea typeface="Maven Pro"/>
                          <a:cs typeface="Maven Pro"/>
                          <a:sym typeface="Maven Pro"/>
                        </a:rPr>
                        <a:t>0.81</a:t>
                      </a:r>
                      <a:endParaRPr>
                        <a:solidFill>
                          <a:schemeClr val="lt1"/>
                        </a:solidFill>
                        <a:latin typeface="Maven Pro"/>
                        <a:ea typeface="Maven Pro"/>
                        <a:cs typeface="Maven Pro"/>
                        <a:sym typeface="Maven Pro"/>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dk1"/>
                    </a:solidFill>
                  </a:tcPr>
                </a:tc>
                <a:tc>
                  <a:txBody>
                    <a:bodyPr/>
                    <a:lstStyle/>
                    <a:p>
                      <a:pPr indent="0" lvl="0" marL="0" rtl="0" algn="ctr">
                        <a:spcBef>
                          <a:spcPts val="0"/>
                        </a:spcBef>
                        <a:spcAft>
                          <a:spcPts val="0"/>
                        </a:spcAft>
                        <a:buNone/>
                      </a:pPr>
                      <a:r>
                        <a:rPr lang="en">
                          <a:solidFill>
                            <a:schemeClr val="lt1"/>
                          </a:solidFill>
                          <a:latin typeface="Maven Pro"/>
                          <a:ea typeface="Maven Pro"/>
                          <a:cs typeface="Maven Pro"/>
                          <a:sym typeface="Maven Pro"/>
                        </a:rPr>
                        <a:t>0.81</a:t>
                      </a:r>
                      <a:endParaRPr>
                        <a:solidFill>
                          <a:schemeClr val="lt1"/>
                        </a:solidFill>
                        <a:latin typeface="Maven Pro"/>
                        <a:ea typeface="Maven Pro"/>
                        <a:cs typeface="Maven Pro"/>
                        <a:sym typeface="Maven Pro"/>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F2F2F2">
                        <a:alpha val="0"/>
                      </a:srgbClr>
                    </a:solidFill>
                  </a:tcPr>
                </a:tc>
                <a:tc>
                  <a:txBody>
                    <a:bodyPr/>
                    <a:lstStyle/>
                    <a:p>
                      <a:pPr indent="0" lvl="0" marL="0" rtl="0" algn="ctr">
                        <a:spcBef>
                          <a:spcPts val="0"/>
                        </a:spcBef>
                        <a:spcAft>
                          <a:spcPts val="0"/>
                        </a:spcAft>
                        <a:buNone/>
                      </a:pPr>
                      <a:r>
                        <a:rPr lang="en">
                          <a:solidFill>
                            <a:schemeClr val="lt1"/>
                          </a:solidFill>
                          <a:latin typeface="Maven Pro"/>
                          <a:ea typeface="Maven Pro"/>
                          <a:cs typeface="Maven Pro"/>
                          <a:sym typeface="Maven Pro"/>
                        </a:rPr>
                        <a:t>0.81</a:t>
                      </a:r>
                      <a:endParaRPr>
                        <a:solidFill>
                          <a:schemeClr val="lt1"/>
                        </a:solidFill>
                        <a:latin typeface="Maven Pro"/>
                        <a:ea typeface="Maven Pro"/>
                        <a:cs typeface="Maven Pro"/>
                        <a:sym typeface="Maven Pro"/>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425425">
                <a:tc>
                  <a:txBody>
                    <a:bodyPr/>
                    <a:lstStyle/>
                    <a:p>
                      <a:pPr indent="0" lvl="0" marL="0" rtl="0" algn="ctr">
                        <a:spcBef>
                          <a:spcPts val="0"/>
                        </a:spcBef>
                        <a:spcAft>
                          <a:spcPts val="0"/>
                        </a:spcAft>
                        <a:buNone/>
                      </a:pPr>
                      <a:r>
                        <a:rPr b="1" lang="en">
                          <a:solidFill>
                            <a:schemeClr val="lt1"/>
                          </a:solidFill>
                          <a:latin typeface="Maven Pro"/>
                          <a:ea typeface="Maven Pro"/>
                          <a:cs typeface="Maven Pro"/>
                          <a:sym typeface="Maven Pro"/>
                        </a:rPr>
                        <a:t>macro avg</a:t>
                      </a:r>
                      <a:endParaRPr b="1">
                        <a:solidFill>
                          <a:schemeClr val="lt1"/>
                        </a:solidFill>
                        <a:latin typeface="Maven Pro"/>
                        <a:ea typeface="Maven Pro"/>
                        <a:cs typeface="Maven Pro"/>
                        <a:sym typeface="Maven Pro"/>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latin typeface="Maven Pro"/>
                          <a:ea typeface="Maven Pro"/>
                          <a:cs typeface="Maven Pro"/>
                          <a:sym typeface="Maven Pro"/>
                        </a:rPr>
                        <a:t>0.81</a:t>
                      </a:r>
                      <a:endParaRPr>
                        <a:solidFill>
                          <a:schemeClr val="lt1"/>
                        </a:solidFill>
                        <a:latin typeface="Maven Pro"/>
                        <a:ea typeface="Maven Pro"/>
                        <a:cs typeface="Maven Pro"/>
                        <a:sym typeface="Maven Pro"/>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dk1"/>
                    </a:solidFill>
                  </a:tcPr>
                </a:tc>
                <a:tc>
                  <a:txBody>
                    <a:bodyPr/>
                    <a:lstStyle/>
                    <a:p>
                      <a:pPr indent="0" lvl="0" marL="0" rtl="0" algn="ctr">
                        <a:spcBef>
                          <a:spcPts val="0"/>
                        </a:spcBef>
                        <a:spcAft>
                          <a:spcPts val="0"/>
                        </a:spcAft>
                        <a:buNone/>
                      </a:pPr>
                      <a:r>
                        <a:rPr lang="en">
                          <a:solidFill>
                            <a:schemeClr val="lt1"/>
                          </a:solidFill>
                          <a:latin typeface="Maven Pro"/>
                          <a:ea typeface="Maven Pro"/>
                          <a:cs typeface="Maven Pro"/>
                          <a:sym typeface="Maven Pro"/>
                        </a:rPr>
                        <a:t>0.81</a:t>
                      </a:r>
                      <a:endParaRPr>
                        <a:solidFill>
                          <a:schemeClr val="lt1"/>
                        </a:solidFill>
                        <a:latin typeface="Maven Pro"/>
                        <a:ea typeface="Maven Pro"/>
                        <a:cs typeface="Maven Pro"/>
                        <a:sym typeface="Maven Pro"/>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F2F2F2">
                        <a:alpha val="0"/>
                      </a:srgbClr>
                    </a:solidFill>
                  </a:tcPr>
                </a:tc>
                <a:tc>
                  <a:txBody>
                    <a:bodyPr/>
                    <a:lstStyle/>
                    <a:p>
                      <a:pPr indent="0" lvl="0" marL="0" rtl="0" algn="ctr">
                        <a:spcBef>
                          <a:spcPts val="0"/>
                        </a:spcBef>
                        <a:spcAft>
                          <a:spcPts val="0"/>
                        </a:spcAft>
                        <a:buNone/>
                      </a:pPr>
                      <a:r>
                        <a:rPr lang="en">
                          <a:solidFill>
                            <a:schemeClr val="lt1"/>
                          </a:solidFill>
                          <a:latin typeface="Maven Pro"/>
                          <a:ea typeface="Maven Pro"/>
                          <a:cs typeface="Maven Pro"/>
                          <a:sym typeface="Maven Pro"/>
                        </a:rPr>
                        <a:t>0.81</a:t>
                      </a:r>
                      <a:endParaRPr>
                        <a:solidFill>
                          <a:schemeClr val="lt1"/>
                        </a:solidFill>
                        <a:latin typeface="Maven Pro"/>
                        <a:ea typeface="Maven Pro"/>
                        <a:cs typeface="Maven Pro"/>
                        <a:sym typeface="Maven Pro"/>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425425">
                <a:tc>
                  <a:txBody>
                    <a:bodyPr/>
                    <a:lstStyle/>
                    <a:p>
                      <a:pPr indent="0" lvl="0" marL="0" rtl="0" algn="ctr">
                        <a:spcBef>
                          <a:spcPts val="0"/>
                        </a:spcBef>
                        <a:spcAft>
                          <a:spcPts val="0"/>
                        </a:spcAft>
                        <a:buNone/>
                      </a:pPr>
                      <a:r>
                        <a:rPr b="1" lang="en">
                          <a:solidFill>
                            <a:schemeClr val="lt1"/>
                          </a:solidFill>
                          <a:latin typeface="Maven Pro"/>
                          <a:ea typeface="Maven Pro"/>
                          <a:cs typeface="Maven Pro"/>
                          <a:sym typeface="Maven Pro"/>
                        </a:rPr>
                        <a:t>W</a:t>
                      </a:r>
                      <a:r>
                        <a:rPr b="1" lang="en">
                          <a:solidFill>
                            <a:schemeClr val="lt1"/>
                          </a:solidFill>
                          <a:latin typeface="Maven Pro"/>
                          <a:ea typeface="Maven Pro"/>
                          <a:cs typeface="Maven Pro"/>
                          <a:sym typeface="Maven Pro"/>
                        </a:rPr>
                        <a:t>eighted (micro) avg</a:t>
                      </a:r>
                      <a:endParaRPr b="1">
                        <a:solidFill>
                          <a:schemeClr val="lt1"/>
                        </a:solidFill>
                        <a:latin typeface="Maven Pro"/>
                        <a:ea typeface="Maven Pro"/>
                        <a:cs typeface="Maven Pro"/>
                        <a:sym typeface="Maven Pro"/>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latin typeface="Maven Pro"/>
                          <a:ea typeface="Maven Pro"/>
                          <a:cs typeface="Maven Pro"/>
                          <a:sym typeface="Maven Pro"/>
                        </a:rPr>
                        <a:t>0.81</a:t>
                      </a:r>
                      <a:endParaRPr>
                        <a:solidFill>
                          <a:schemeClr val="lt1"/>
                        </a:solidFill>
                        <a:latin typeface="Maven Pro"/>
                        <a:ea typeface="Maven Pro"/>
                        <a:cs typeface="Maven Pro"/>
                        <a:sym typeface="Maven Pro"/>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dk1"/>
                    </a:solidFill>
                  </a:tcPr>
                </a:tc>
                <a:tc>
                  <a:txBody>
                    <a:bodyPr/>
                    <a:lstStyle/>
                    <a:p>
                      <a:pPr indent="0" lvl="0" marL="0" rtl="0" algn="ctr">
                        <a:spcBef>
                          <a:spcPts val="0"/>
                        </a:spcBef>
                        <a:spcAft>
                          <a:spcPts val="0"/>
                        </a:spcAft>
                        <a:buNone/>
                      </a:pPr>
                      <a:r>
                        <a:rPr lang="en">
                          <a:solidFill>
                            <a:schemeClr val="lt1"/>
                          </a:solidFill>
                          <a:latin typeface="Maven Pro"/>
                          <a:ea typeface="Maven Pro"/>
                          <a:cs typeface="Maven Pro"/>
                          <a:sym typeface="Maven Pro"/>
                        </a:rPr>
                        <a:t>0.81</a:t>
                      </a:r>
                      <a:endParaRPr>
                        <a:solidFill>
                          <a:schemeClr val="lt1"/>
                        </a:solidFill>
                        <a:latin typeface="Maven Pro"/>
                        <a:ea typeface="Maven Pro"/>
                        <a:cs typeface="Maven Pro"/>
                        <a:sym typeface="Maven Pro"/>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F2F2F2">
                        <a:alpha val="0"/>
                      </a:srgbClr>
                    </a:solidFill>
                  </a:tcPr>
                </a:tc>
                <a:tc>
                  <a:txBody>
                    <a:bodyPr/>
                    <a:lstStyle/>
                    <a:p>
                      <a:pPr indent="0" lvl="0" marL="0" rtl="0" algn="ctr">
                        <a:spcBef>
                          <a:spcPts val="0"/>
                        </a:spcBef>
                        <a:spcAft>
                          <a:spcPts val="0"/>
                        </a:spcAft>
                        <a:buNone/>
                      </a:pPr>
                      <a:r>
                        <a:rPr lang="en">
                          <a:solidFill>
                            <a:schemeClr val="lt1"/>
                          </a:solidFill>
                          <a:latin typeface="Maven Pro"/>
                          <a:ea typeface="Maven Pro"/>
                          <a:cs typeface="Maven Pro"/>
                          <a:sym typeface="Maven Pro"/>
                        </a:rPr>
                        <a:t>0.81</a:t>
                      </a:r>
                      <a:endParaRPr>
                        <a:solidFill>
                          <a:schemeClr val="lt1"/>
                        </a:solidFill>
                        <a:latin typeface="Maven Pro"/>
                        <a:ea typeface="Maven Pro"/>
                        <a:cs typeface="Maven Pro"/>
                        <a:sym typeface="Maven Pro"/>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425425">
                <a:tc>
                  <a:txBody>
                    <a:bodyPr/>
                    <a:lstStyle/>
                    <a:p>
                      <a:pPr indent="0" lvl="0" marL="0" rtl="0" algn="ctr">
                        <a:spcBef>
                          <a:spcPts val="0"/>
                        </a:spcBef>
                        <a:spcAft>
                          <a:spcPts val="0"/>
                        </a:spcAft>
                        <a:buNone/>
                      </a:pPr>
                      <a:r>
                        <a:rPr b="1" lang="en">
                          <a:solidFill>
                            <a:schemeClr val="lt1"/>
                          </a:solidFill>
                          <a:latin typeface="Maven Pro"/>
                          <a:ea typeface="Maven Pro"/>
                          <a:cs typeface="Maven Pro"/>
                          <a:sym typeface="Maven Pro"/>
                        </a:rPr>
                        <a:t>accuracy </a:t>
                      </a:r>
                      <a:endParaRPr b="1">
                        <a:solidFill>
                          <a:schemeClr val="lt1"/>
                        </a:solidFill>
                        <a:latin typeface="Maven Pro"/>
                        <a:ea typeface="Maven Pro"/>
                        <a:cs typeface="Maven Pro"/>
                        <a:sym typeface="Maven Pro"/>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t/>
                      </a:r>
                      <a:endParaRPr>
                        <a:solidFill>
                          <a:schemeClr val="lt1"/>
                        </a:solidFill>
                        <a:latin typeface="Maven Pro"/>
                        <a:ea typeface="Maven Pro"/>
                        <a:cs typeface="Maven Pro"/>
                        <a:sym typeface="Maven Pro"/>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dk1"/>
                    </a:solidFill>
                  </a:tcPr>
                </a:tc>
                <a:tc>
                  <a:txBody>
                    <a:bodyPr/>
                    <a:lstStyle/>
                    <a:p>
                      <a:pPr indent="0" lvl="0" marL="0" rtl="0" algn="ctr">
                        <a:spcBef>
                          <a:spcPts val="0"/>
                        </a:spcBef>
                        <a:spcAft>
                          <a:spcPts val="0"/>
                        </a:spcAft>
                        <a:buNone/>
                      </a:pPr>
                      <a:r>
                        <a:t/>
                      </a:r>
                      <a:endParaRPr>
                        <a:solidFill>
                          <a:schemeClr val="lt1"/>
                        </a:solidFill>
                        <a:latin typeface="Maven Pro"/>
                        <a:ea typeface="Maven Pro"/>
                        <a:cs typeface="Maven Pro"/>
                        <a:sym typeface="Maven Pro"/>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F2F2F2">
                        <a:alpha val="0"/>
                      </a:srgbClr>
                    </a:solidFill>
                  </a:tcPr>
                </a:tc>
                <a:tc>
                  <a:txBody>
                    <a:bodyPr/>
                    <a:lstStyle/>
                    <a:p>
                      <a:pPr indent="0" lvl="0" marL="0" rtl="0" algn="ctr">
                        <a:spcBef>
                          <a:spcPts val="0"/>
                        </a:spcBef>
                        <a:spcAft>
                          <a:spcPts val="0"/>
                        </a:spcAft>
                        <a:buNone/>
                      </a:pPr>
                      <a:r>
                        <a:rPr lang="en">
                          <a:solidFill>
                            <a:schemeClr val="lt1"/>
                          </a:solidFill>
                          <a:latin typeface="Maven Pro"/>
                          <a:ea typeface="Maven Pro"/>
                          <a:cs typeface="Maven Pro"/>
                          <a:sym typeface="Maven Pro"/>
                        </a:rPr>
                        <a:t>0.81</a:t>
                      </a:r>
                      <a:endParaRPr>
                        <a:solidFill>
                          <a:schemeClr val="lt1"/>
                        </a:solidFill>
                        <a:latin typeface="Maven Pro"/>
                        <a:ea typeface="Maven Pro"/>
                        <a:cs typeface="Maven Pro"/>
                        <a:sym typeface="Maven Pro"/>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bl>
          </a:graphicData>
        </a:graphic>
      </p:graphicFrame>
      <p:pic>
        <p:nvPicPr>
          <p:cNvPr id="781" name="Google Shape;781;p61"/>
          <p:cNvPicPr preferRelativeResize="0"/>
          <p:nvPr/>
        </p:nvPicPr>
        <p:blipFill>
          <a:blip r:embed="rId3">
            <a:alphaModFix/>
          </a:blip>
          <a:stretch>
            <a:fillRect/>
          </a:stretch>
        </p:blipFill>
        <p:spPr>
          <a:xfrm>
            <a:off x="5585964" y="1471550"/>
            <a:ext cx="3181385" cy="25593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779"/>
                                        </p:tgtEl>
                                        <p:attrNameLst>
                                          <p:attrName>style.visibility</p:attrName>
                                        </p:attrNameLst>
                                      </p:cBhvr>
                                      <p:to>
                                        <p:strVal val="visible"/>
                                      </p:to>
                                    </p:set>
                                    <p:animEffect filter="fade" transition="in">
                                      <p:cBhvr>
                                        <p:cTn dur="1000"/>
                                        <p:tgtEl>
                                          <p:spTgt spid="77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80"/>
                                        </p:tgtEl>
                                        <p:attrNameLst>
                                          <p:attrName>style.visibility</p:attrName>
                                        </p:attrNameLst>
                                      </p:cBhvr>
                                      <p:to>
                                        <p:strVal val="visible"/>
                                      </p:to>
                                    </p:set>
                                    <p:animEffect filter="fade" transition="in">
                                      <p:cBhvr>
                                        <p:cTn dur="1000"/>
                                        <p:tgtEl>
                                          <p:spTgt spid="780"/>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781"/>
                                        </p:tgtEl>
                                        <p:attrNameLst>
                                          <p:attrName>style.visibility</p:attrName>
                                        </p:attrNameLst>
                                      </p:cBhvr>
                                      <p:to>
                                        <p:strVal val="visible"/>
                                      </p:to>
                                    </p:set>
                                    <p:animEffect filter="fade" transition="in">
                                      <p:cBhvr>
                                        <p:cTn dur="1000"/>
                                        <p:tgtEl>
                                          <p:spTgt spid="78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5" name="Shape 785"/>
        <p:cNvGrpSpPr/>
        <p:nvPr/>
      </p:nvGrpSpPr>
      <p:grpSpPr>
        <a:xfrm>
          <a:off x="0" y="0"/>
          <a:ext cx="0" cy="0"/>
          <a:chOff x="0" y="0"/>
          <a:chExt cx="0" cy="0"/>
        </a:xfrm>
      </p:grpSpPr>
      <p:sp>
        <p:nvSpPr>
          <p:cNvPr id="786" name="Google Shape;786;p62"/>
          <p:cNvSpPr txBox="1"/>
          <p:nvPr>
            <p:ph type="ctrTitle"/>
          </p:nvPr>
        </p:nvSpPr>
        <p:spPr>
          <a:xfrm>
            <a:off x="618825" y="411675"/>
            <a:ext cx="79734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Analysis: Logistic Regression</a:t>
            </a:r>
            <a:endParaRPr/>
          </a:p>
        </p:txBody>
      </p:sp>
      <p:pic>
        <p:nvPicPr>
          <p:cNvPr id="787" name="Google Shape;787;p62"/>
          <p:cNvPicPr preferRelativeResize="0"/>
          <p:nvPr/>
        </p:nvPicPr>
        <p:blipFill>
          <a:blip r:embed="rId3">
            <a:alphaModFix/>
          </a:blip>
          <a:stretch>
            <a:fillRect/>
          </a:stretch>
        </p:blipFill>
        <p:spPr>
          <a:xfrm>
            <a:off x="714475" y="1191300"/>
            <a:ext cx="3833375" cy="3223425"/>
          </a:xfrm>
          <a:prstGeom prst="rect">
            <a:avLst/>
          </a:prstGeom>
          <a:noFill/>
          <a:ln>
            <a:noFill/>
          </a:ln>
        </p:spPr>
      </p:pic>
      <p:sp>
        <p:nvSpPr>
          <p:cNvPr id="788" name="Google Shape;788;p62"/>
          <p:cNvSpPr txBox="1"/>
          <p:nvPr/>
        </p:nvSpPr>
        <p:spPr>
          <a:xfrm>
            <a:off x="4933275" y="1226325"/>
            <a:ext cx="3000000" cy="2130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600">
                <a:solidFill>
                  <a:schemeClr val="lt1"/>
                </a:solidFill>
                <a:latin typeface="Maven Pro"/>
                <a:ea typeface="Maven Pro"/>
                <a:cs typeface="Maven Pro"/>
                <a:sym typeface="Maven Pro"/>
              </a:rPr>
              <a:t>Positive coefficient </a:t>
            </a:r>
            <a:endParaRPr sz="1600">
              <a:solidFill>
                <a:schemeClr val="lt1"/>
              </a:solidFill>
              <a:latin typeface="Maven Pro"/>
              <a:ea typeface="Maven Pro"/>
              <a:cs typeface="Maven Pro"/>
              <a:sym typeface="Maven Pro"/>
            </a:endParaRPr>
          </a:p>
          <a:p>
            <a:pPr indent="0" lvl="0" marL="0" rtl="0" algn="l">
              <a:lnSpc>
                <a:spcPct val="115000"/>
              </a:lnSpc>
              <a:spcBef>
                <a:spcPts val="0"/>
              </a:spcBef>
              <a:spcAft>
                <a:spcPts val="0"/>
              </a:spcAft>
              <a:buNone/>
            </a:pPr>
            <a:r>
              <a:rPr lang="en" sz="1600">
                <a:solidFill>
                  <a:schemeClr val="lt1"/>
                </a:solidFill>
                <a:latin typeface="Maven Pro"/>
                <a:ea typeface="Maven Pro"/>
                <a:cs typeface="Maven Pro"/>
                <a:sym typeface="Maven Pro"/>
              </a:rPr>
              <a:t>=&gt; more likely to be duplicates, vice versa.</a:t>
            </a:r>
            <a:endParaRPr sz="1600">
              <a:solidFill>
                <a:schemeClr val="lt1"/>
              </a:solidFill>
              <a:latin typeface="Maven Pro"/>
              <a:ea typeface="Maven Pro"/>
              <a:cs typeface="Maven Pro"/>
              <a:sym typeface="Maven Pro"/>
            </a:endParaRPr>
          </a:p>
          <a:p>
            <a:pPr indent="0" lvl="0" marL="0" rtl="0" algn="l">
              <a:lnSpc>
                <a:spcPct val="115000"/>
              </a:lnSpc>
              <a:spcBef>
                <a:spcPts val="0"/>
              </a:spcBef>
              <a:spcAft>
                <a:spcPts val="0"/>
              </a:spcAft>
              <a:buNone/>
            </a:pPr>
            <a:r>
              <a:t/>
            </a:r>
            <a:endParaRPr sz="1600">
              <a:solidFill>
                <a:schemeClr val="lt1"/>
              </a:solidFill>
              <a:latin typeface="Maven Pro"/>
              <a:ea typeface="Maven Pro"/>
              <a:cs typeface="Maven Pro"/>
              <a:sym typeface="Maven Pro"/>
            </a:endParaRPr>
          </a:p>
          <a:p>
            <a:pPr indent="0" lvl="0" marL="0" rtl="0" algn="l">
              <a:lnSpc>
                <a:spcPct val="115000"/>
              </a:lnSpc>
              <a:spcBef>
                <a:spcPts val="0"/>
              </a:spcBef>
              <a:spcAft>
                <a:spcPts val="0"/>
              </a:spcAft>
              <a:buNone/>
            </a:pPr>
            <a:r>
              <a:rPr lang="en" sz="1600">
                <a:solidFill>
                  <a:schemeClr val="lt1"/>
                </a:solidFill>
                <a:latin typeface="Maven Pro"/>
                <a:ea typeface="Maven Pro"/>
                <a:cs typeface="Maven Pro"/>
                <a:sym typeface="Maven Pro"/>
              </a:rPr>
              <a:t>The question </a:t>
            </a:r>
            <a:r>
              <a:rPr i="1" lang="en" sz="1600">
                <a:solidFill>
                  <a:schemeClr val="lt1"/>
                </a:solidFill>
                <a:latin typeface="Maven Pro"/>
                <a:ea typeface="Maven Pro"/>
                <a:cs typeface="Maven Pro"/>
                <a:sym typeface="Maven Pro"/>
              </a:rPr>
              <a:t>frequency</a:t>
            </a:r>
            <a:r>
              <a:rPr lang="en" sz="1600">
                <a:solidFill>
                  <a:schemeClr val="lt1"/>
                </a:solidFill>
                <a:latin typeface="Maven Pro"/>
                <a:ea typeface="Maven Pro"/>
                <a:cs typeface="Maven Pro"/>
                <a:sym typeface="Maven Pro"/>
              </a:rPr>
              <a:t> features are the strongest indicator for being duplicates.</a:t>
            </a:r>
            <a:endParaRPr sz="1600">
              <a:solidFill>
                <a:schemeClr val="lt1"/>
              </a:solidFill>
              <a:latin typeface="Maven Pro"/>
              <a:ea typeface="Maven Pro"/>
              <a:cs typeface="Maven Pro"/>
              <a:sym typeface="Maven Pro"/>
            </a:endParaRPr>
          </a:p>
        </p:txBody>
      </p:sp>
      <p:sp>
        <p:nvSpPr>
          <p:cNvPr id="789" name="Google Shape;789;p62"/>
          <p:cNvSpPr/>
          <p:nvPr/>
        </p:nvSpPr>
        <p:spPr>
          <a:xfrm>
            <a:off x="3183500" y="3955625"/>
            <a:ext cx="1188000" cy="285000"/>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62"/>
          <p:cNvSpPr/>
          <p:nvPr/>
        </p:nvSpPr>
        <p:spPr>
          <a:xfrm>
            <a:off x="3183500" y="3646775"/>
            <a:ext cx="1249500" cy="178200"/>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787"/>
                                        </p:tgtEl>
                                        <p:attrNameLst>
                                          <p:attrName>style.visibility</p:attrName>
                                        </p:attrNameLst>
                                      </p:cBhvr>
                                      <p:to>
                                        <p:strVal val="visible"/>
                                      </p:to>
                                    </p:set>
                                    <p:animEffect filter="fade" transition="in">
                                      <p:cBhvr>
                                        <p:cTn dur="1000"/>
                                        <p:tgtEl>
                                          <p:spTgt spid="787"/>
                                        </p:tgtEl>
                                      </p:cBhvr>
                                    </p:animEffect>
                                  </p:childTnLst>
                                </p:cTn>
                              </p:par>
                              <p:par>
                                <p:cTn fill="hold" nodeType="withEffect" presetClass="entr" presetID="10" presetSubtype="0">
                                  <p:stCondLst>
                                    <p:cond delay="0"/>
                                  </p:stCondLst>
                                  <p:childTnLst>
                                    <p:set>
                                      <p:cBhvr>
                                        <p:cTn dur="1" fill="hold">
                                          <p:stCondLst>
                                            <p:cond delay="0"/>
                                          </p:stCondLst>
                                        </p:cTn>
                                        <p:tgtEl>
                                          <p:spTgt spid="789"/>
                                        </p:tgtEl>
                                        <p:attrNameLst>
                                          <p:attrName>style.visibility</p:attrName>
                                        </p:attrNameLst>
                                      </p:cBhvr>
                                      <p:to>
                                        <p:strVal val="visible"/>
                                      </p:to>
                                    </p:set>
                                    <p:animEffect filter="fade" transition="in">
                                      <p:cBhvr>
                                        <p:cTn dur="1000"/>
                                        <p:tgtEl>
                                          <p:spTgt spid="789"/>
                                        </p:tgtEl>
                                      </p:cBhvr>
                                    </p:animEffect>
                                  </p:childTnLst>
                                </p:cTn>
                              </p:par>
                              <p:par>
                                <p:cTn fill="hold" nodeType="withEffect" presetClass="entr" presetID="10" presetSubtype="0">
                                  <p:stCondLst>
                                    <p:cond delay="0"/>
                                  </p:stCondLst>
                                  <p:childTnLst>
                                    <p:set>
                                      <p:cBhvr>
                                        <p:cTn dur="1" fill="hold">
                                          <p:stCondLst>
                                            <p:cond delay="0"/>
                                          </p:stCondLst>
                                        </p:cTn>
                                        <p:tgtEl>
                                          <p:spTgt spid="790"/>
                                        </p:tgtEl>
                                        <p:attrNameLst>
                                          <p:attrName>style.visibility</p:attrName>
                                        </p:attrNameLst>
                                      </p:cBhvr>
                                      <p:to>
                                        <p:strVal val="visible"/>
                                      </p:to>
                                    </p:set>
                                    <p:animEffect filter="fade" transition="in">
                                      <p:cBhvr>
                                        <p:cTn dur="1000"/>
                                        <p:tgtEl>
                                          <p:spTgt spid="790"/>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788"/>
                                        </p:tgtEl>
                                        <p:attrNameLst>
                                          <p:attrName>style.visibility</p:attrName>
                                        </p:attrNameLst>
                                      </p:cBhvr>
                                      <p:to>
                                        <p:strVal val="visible"/>
                                      </p:to>
                                    </p:set>
                                    <p:animEffect filter="fade" transition="in">
                                      <p:cBhvr>
                                        <p:cTn dur="1000"/>
                                        <p:tgtEl>
                                          <p:spTgt spid="78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1" name="Shape 501"/>
        <p:cNvGrpSpPr/>
        <p:nvPr/>
      </p:nvGrpSpPr>
      <p:grpSpPr>
        <a:xfrm>
          <a:off x="0" y="0"/>
          <a:ext cx="0" cy="0"/>
          <a:chOff x="0" y="0"/>
          <a:chExt cx="0" cy="0"/>
        </a:xfrm>
      </p:grpSpPr>
      <p:sp>
        <p:nvSpPr>
          <p:cNvPr id="502" name="Google Shape;502;p27"/>
          <p:cNvSpPr txBox="1"/>
          <p:nvPr>
            <p:ph type="ctrTitle"/>
          </p:nvPr>
        </p:nvSpPr>
        <p:spPr>
          <a:xfrm>
            <a:off x="618825" y="411675"/>
            <a:ext cx="82908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Why is determining question similarity difficult?</a:t>
            </a:r>
            <a:endParaRPr/>
          </a:p>
        </p:txBody>
      </p:sp>
      <p:sp>
        <p:nvSpPr>
          <p:cNvPr id="503" name="Google Shape;503;p27"/>
          <p:cNvSpPr/>
          <p:nvPr/>
        </p:nvSpPr>
        <p:spPr>
          <a:xfrm>
            <a:off x="831075" y="1195675"/>
            <a:ext cx="4156800" cy="1839600"/>
          </a:xfrm>
          <a:prstGeom prst="wedgeEllipseCallout">
            <a:avLst>
              <a:gd fmla="val -40728" name="adj1"/>
              <a:gd fmla="val 59024" name="adj2"/>
            </a:avLst>
          </a:prstGeom>
          <a:solidFill>
            <a:srgbClr val="D0E0E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2"/>
                </a:solidFill>
                <a:latin typeface="Calibri"/>
                <a:ea typeface="Calibri"/>
                <a:cs typeface="Calibri"/>
                <a:sym typeface="Calibri"/>
              </a:rPr>
              <a:t>Are Donald Trump supporters naive?</a:t>
            </a:r>
            <a:endParaRPr>
              <a:solidFill>
                <a:schemeClr val="dk2"/>
              </a:solidFill>
              <a:latin typeface="Maven Pro"/>
              <a:ea typeface="Maven Pro"/>
              <a:cs typeface="Maven Pro"/>
              <a:sym typeface="Maven Pro"/>
            </a:endParaRPr>
          </a:p>
        </p:txBody>
      </p:sp>
      <p:sp>
        <p:nvSpPr>
          <p:cNvPr id="504" name="Google Shape;504;p27"/>
          <p:cNvSpPr/>
          <p:nvPr/>
        </p:nvSpPr>
        <p:spPr>
          <a:xfrm>
            <a:off x="3902150" y="2161675"/>
            <a:ext cx="4273200" cy="1881900"/>
          </a:xfrm>
          <a:prstGeom prst="wedgeEllipseCallout">
            <a:avLst>
              <a:gd fmla="val 45772" name="adj1"/>
              <a:gd fmla="val 50175" name="adj2"/>
            </a:avLst>
          </a:prstGeom>
          <a:solidFill>
            <a:srgbClr val="D0E0E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2"/>
                </a:solidFill>
                <a:latin typeface="Calibri"/>
                <a:ea typeface="Calibri"/>
                <a:cs typeface="Calibri"/>
                <a:sym typeface="Calibri"/>
              </a:rPr>
              <a:t>Are the supporters of Donald </a:t>
            </a:r>
            <a:endParaRPr>
              <a:solidFill>
                <a:schemeClr val="dk2"/>
              </a:solidFill>
              <a:latin typeface="Calibri"/>
              <a:ea typeface="Calibri"/>
              <a:cs typeface="Calibri"/>
              <a:sym typeface="Calibri"/>
            </a:endParaRPr>
          </a:p>
          <a:p>
            <a:pPr indent="0" lvl="0" marL="0" rtl="0" algn="ctr">
              <a:spcBef>
                <a:spcPts val="0"/>
              </a:spcBef>
              <a:spcAft>
                <a:spcPts val="0"/>
              </a:spcAft>
              <a:buNone/>
            </a:pPr>
            <a:r>
              <a:rPr lang="en">
                <a:solidFill>
                  <a:schemeClr val="dk2"/>
                </a:solidFill>
                <a:latin typeface="Calibri"/>
                <a:ea typeface="Calibri"/>
                <a:cs typeface="Calibri"/>
                <a:sym typeface="Calibri"/>
              </a:rPr>
              <a:t>Trump dumb?</a:t>
            </a:r>
            <a:endParaRPr>
              <a:solidFill>
                <a:schemeClr val="dk2"/>
              </a:solidFill>
            </a:endParaRPr>
          </a:p>
        </p:txBody>
      </p:sp>
      <p:pic>
        <p:nvPicPr>
          <p:cNvPr id="505" name="Google Shape;505;p27"/>
          <p:cNvPicPr preferRelativeResize="0"/>
          <p:nvPr/>
        </p:nvPicPr>
        <p:blipFill>
          <a:blip r:embed="rId3">
            <a:alphaModFix/>
          </a:blip>
          <a:stretch>
            <a:fillRect/>
          </a:stretch>
        </p:blipFill>
        <p:spPr>
          <a:xfrm flipH="1">
            <a:off x="410700" y="3241475"/>
            <a:ext cx="1048600" cy="1048600"/>
          </a:xfrm>
          <a:prstGeom prst="rect">
            <a:avLst/>
          </a:prstGeom>
          <a:noFill/>
          <a:ln>
            <a:noFill/>
          </a:ln>
        </p:spPr>
      </p:pic>
      <p:pic>
        <p:nvPicPr>
          <p:cNvPr id="506" name="Google Shape;506;p27"/>
          <p:cNvPicPr preferRelativeResize="0"/>
          <p:nvPr/>
        </p:nvPicPr>
        <p:blipFill>
          <a:blip r:embed="rId4">
            <a:alphaModFix/>
          </a:blip>
          <a:stretch>
            <a:fillRect/>
          </a:stretch>
        </p:blipFill>
        <p:spPr>
          <a:xfrm>
            <a:off x="8004550" y="3911600"/>
            <a:ext cx="905125" cy="9051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502"/>
                                        </p:tgtEl>
                                        <p:attrNameLst>
                                          <p:attrName>style.visibility</p:attrName>
                                        </p:attrNameLst>
                                      </p:cBhvr>
                                      <p:to>
                                        <p:strVal val="visible"/>
                                      </p:to>
                                    </p:set>
                                    <p:animEffect filter="fade" transition="in">
                                      <p:cBhvr>
                                        <p:cTn dur="1000"/>
                                        <p:tgtEl>
                                          <p:spTgt spid="502"/>
                                        </p:tgtEl>
                                      </p:cBhvr>
                                    </p:animEffect>
                                  </p:childTnLst>
                                </p:cTn>
                              </p:par>
                              <p:par>
                                <p:cTn fill="hold" nodeType="withEffect" presetClass="entr" presetID="10" presetSubtype="0">
                                  <p:stCondLst>
                                    <p:cond delay="0"/>
                                  </p:stCondLst>
                                  <p:childTnLst>
                                    <p:set>
                                      <p:cBhvr>
                                        <p:cTn dur="1" fill="hold">
                                          <p:stCondLst>
                                            <p:cond delay="0"/>
                                          </p:stCondLst>
                                        </p:cTn>
                                        <p:tgtEl>
                                          <p:spTgt spid="505"/>
                                        </p:tgtEl>
                                        <p:attrNameLst>
                                          <p:attrName>style.visibility</p:attrName>
                                        </p:attrNameLst>
                                      </p:cBhvr>
                                      <p:to>
                                        <p:strVal val="visible"/>
                                      </p:to>
                                    </p:set>
                                    <p:animEffect filter="fade" transition="in">
                                      <p:cBhvr>
                                        <p:cTn dur="1000"/>
                                        <p:tgtEl>
                                          <p:spTgt spid="505"/>
                                        </p:tgtEl>
                                      </p:cBhvr>
                                    </p:animEffect>
                                  </p:childTnLst>
                                </p:cTn>
                              </p:par>
                              <p:par>
                                <p:cTn fill="hold" nodeType="withEffect" presetClass="entr" presetID="10" presetSubtype="0">
                                  <p:stCondLst>
                                    <p:cond delay="0"/>
                                  </p:stCondLst>
                                  <p:childTnLst>
                                    <p:set>
                                      <p:cBhvr>
                                        <p:cTn dur="1" fill="hold">
                                          <p:stCondLst>
                                            <p:cond delay="0"/>
                                          </p:stCondLst>
                                        </p:cTn>
                                        <p:tgtEl>
                                          <p:spTgt spid="506"/>
                                        </p:tgtEl>
                                        <p:attrNameLst>
                                          <p:attrName>style.visibility</p:attrName>
                                        </p:attrNameLst>
                                      </p:cBhvr>
                                      <p:to>
                                        <p:strVal val="visible"/>
                                      </p:to>
                                    </p:set>
                                    <p:animEffect filter="fade" transition="in">
                                      <p:cBhvr>
                                        <p:cTn dur="1000"/>
                                        <p:tgtEl>
                                          <p:spTgt spid="50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3"/>
                                        </p:tgtEl>
                                        <p:attrNameLst>
                                          <p:attrName>style.visibility</p:attrName>
                                        </p:attrNameLst>
                                      </p:cBhvr>
                                      <p:to>
                                        <p:strVal val="visible"/>
                                      </p:to>
                                    </p:set>
                                    <p:animEffect filter="fade" transition="in">
                                      <p:cBhvr>
                                        <p:cTn dur="1000"/>
                                        <p:tgtEl>
                                          <p:spTgt spid="50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4"/>
                                        </p:tgtEl>
                                        <p:attrNameLst>
                                          <p:attrName>style.visibility</p:attrName>
                                        </p:attrNameLst>
                                      </p:cBhvr>
                                      <p:to>
                                        <p:strVal val="visible"/>
                                      </p:to>
                                    </p:set>
                                    <p:animEffect filter="fade" transition="in">
                                      <p:cBhvr>
                                        <p:cTn dur="1000"/>
                                        <p:tgtEl>
                                          <p:spTgt spid="50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4" name="Shape 794"/>
        <p:cNvGrpSpPr/>
        <p:nvPr/>
      </p:nvGrpSpPr>
      <p:grpSpPr>
        <a:xfrm>
          <a:off x="0" y="0"/>
          <a:ext cx="0" cy="0"/>
          <a:chOff x="0" y="0"/>
          <a:chExt cx="0" cy="0"/>
        </a:xfrm>
      </p:grpSpPr>
      <p:sp>
        <p:nvSpPr>
          <p:cNvPr id="795" name="Google Shape;795;p63"/>
          <p:cNvSpPr txBox="1"/>
          <p:nvPr>
            <p:ph type="title"/>
          </p:nvPr>
        </p:nvSpPr>
        <p:spPr>
          <a:xfrm>
            <a:off x="2037000" y="1496400"/>
            <a:ext cx="5070000" cy="2150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3"/>
                </a:solidFill>
              </a:rPr>
              <a:t>MICRO</a:t>
            </a:r>
            <a:r>
              <a:rPr lang="en">
                <a:solidFill>
                  <a:schemeClr val="accent3"/>
                </a:solidFill>
              </a:rPr>
              <a:t>🤌</a:t>
            </a:r>
            <a:endParaRPr>
              <a:solidFill>
                <a:schemeClr val="accent3"/>
              </a:solidFill>
            </a:endParaRPr>
          </a:p>
          <a:p>
            <a:pPr indent="0" lvl="0" marL="0" rtl="0" algn="ctr">
              <a:spcBef>
                <a:spcPts val="0"/>
              </a:spcBef>
              <a:spcAft>
                <a:spcPts val="0"/>
              </a:spcAft>
              <a:buNone/>
            </a:pPr>
            <a:r>
              <a:rPr lang="en"/>
              <a:t>ANALYSIS </a:t>
            </a:r>
            <a:endParaRPr>
              <a:solidFill>
                <a:schemeClr val="accent3"/>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3" presetSubtype="16">
                                  <p:stCondLst>
                                    <p:cond delay="0"/>
                                  </p:stCondLst>
                                  <p:childTnLst>
                                    <p:set>
                                      <p:cBhvr>
                                        <p:cTn dur="1" fill="hold">
                                          <p:stCondLst>
                                            <p:cond delay="0"/>
                                          </p:stCondLst>
                                        </p:cTn>
                                        <p:tgtEl>
                                          <p:spTgt spid="795"/>
                                        </p:tgtEl>
                                        <p:attrNameLst>
                                          <p:attrName>style.visibility</p:attrName>
                                        </p:attrNameLst>
                                      </p:cBhvr>
                                      <p:to>
                                        <p:strVal val="visible"/>
                                      </p:to>
                                    </p:set>
                                    <p:anim calcmode="lin" valueType="num">
                                      <p:cBhvr additive="base">
                                        <p:cTn dur="1000"/>
                                        <p:tgtEl>
                                          <p:spTgt spid="795"/>
                                        </p:tgtEl>
                                        <p:attrNameLst>
                                          <p:attrName>ppt_w</p:attrName>
                                        </p:attrNameLst>
                                      </p:cBhvr>
                                      <p:tavLst>
                                        <p:tav fmla="" tm="0">
                                          <p:val>
                                            <p:strVal val="0"/>
                                          </p:val>
                                        </p:tav>
                                        <p:tav fmla="" tm="100000">
                                          <p:val>
                                            <p:strVal val="#ppt_w"/>
                                          </p:val>
                                        </p:tav>
                                      </p:tavLst>
                                    </p:anim>
                                    <p:anim calcmode="lin" valueType="num">
                                      <p:cBhvr additive="base">
                                        <p:cTn dur="1000"/>
                                        <p:tgtEl>
                                          <p:spTgt spid="795"/>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9" name="Shape 799"/>
        <p:cNvGrpSpPr/>
        <p:nvPr/>
      </p:nvGrpSpPr>
      <p:grpSpPr>
        <a:xfrm>
          <a:off x="0" y="0"/>
          <a:ext cx="0" cy="0"/>
          <a:chOff x="0" y="0"/>
          <a:chExt cx="0" cy="0"/>
        </a:xfrm>
      </p:grpSpPr>
      <p:sp>
        <p:nvSpPr>
          <p:cNvPr id="800" name="Google Shape;800;p64"/>
          <p:cNvSpPr txBox="1"/>
          <p:nvPr>
            <p:ph type="ctrTitle"/>
          </p:nvPr>
        </p:nvSpPr>
        <p:spPr>
          <a:xfrm>
            <a:off x="618825" y="411675"/>
            <a:ext cx="79734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Micro Analysis</a:t>
            </a:r>
            <a:endParaRPr/>
          </a:p>
        </p:txBody>
      </p:sp>
      <p:sp>
        <p:nvSpPr>
          <p:cNvPr id="801" name="Google Shape;801;p64"/>
          <p:cNvSpPr txBox="1"/>
          <p:nvPr/>
        </p:nvSpPr>
        <p:spPr>
          <a:xfrm>
            <a:off x="618825" y="1417200"/>
            <a:ext cx="7860000" cy="1212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500">
                <a:solidFill>
                  <a:schemeClr val="lt1"/>
                </a:solidFill>
                <a:latin typeface="Maven Pro"/>
                <a:ea typeface="Maven Pro"/>
                <a:cs typeface="Maven Pro"/>
                <a:sym typeface="Maven Pro"/>
              </a:rPr>
              <a:t>Let’s compare the prediction of KNN, Decision Tree and Logistic Regression!</a:t>
            </a:r>
            <a:endParaRPr sz="1500">
              <a:solidFill>
                <a:schemeClr val="lt1"/>
              </a:solidFill>
              <a:latin typeface="Maven Pro"/>
              <a:ea typeface="Maven Pro"/>
              <a:cs typeface="Maven Pro"/>
              <a:sym typeface="Maven Pro"/>
            </a:endParaRPr>
          </a:p>
          <a:p>
            <a:pPr indent="0" lvl="0" marL="0" rtl="0" algn="l">
              <a:lnSpc>
                <a:spcPct val="115000"/>
              </a:lnSpc>
              <a:spcBef>
                <a:spcPts val="0"/>
              </a:spcBef>
              <a:spcAft>
                <a:spcPts val="0"/>
              </a:spcAft>
              <a:buNone/>
            </a:pPr>
            <a:r>
              <a:t/>
            </a:r>
            <a:endParaRPr sz="1500">
              <a:solidFill>
                <a:schemeClr val="lt1"/>
              </a:solidFill>
              <a:latin typeface="Maven Pro"/>
              <a:ea typeface="Maven Pro"/>
              <a:cs typeface="Maven Pro"/>
              <a:sym typeface="Maven Pro"/>
            </a:endParaRPr>
          </a:p>
          <a:p>
            <a:pPr indent="0" lvl="0" marL="0" rtl="0" algn="l">
              <a:lnSpc>
                <a:spcPct val="115000"/>
              </a:lnSpc>
              <a:spcBef>
                <a:spcPts val="0"/>
              </a:spcBef>
              <a:spcAft>
                <a:spcPts val="0"/>
              </a:spcAft>
              <a:buNone/>
            </a:pPr>
            <a:r>
              <a:rPr lang="en" sz="1500">
                <a:solidFill>
                  <a:schemeClr val="lt1"/>
                </a:solidFill>
                <a:latin typeface="Maven Pro"/>
                <a:ea typeface="Maven Pro"/>
                <a:cs typeface="Maven Pro"/>
                <a:sym typeface="Maven Pro"/>
              </a:rPr>
              <a:t>Question 1: </a:t>
            </a:r>
            <a:r>
              <a:rPr b="1" lang="en" sz="1500">
                <a:solidFill>
                  <a:schemeClr val="lt1"/>
                </a:solidFill>
                <a:latin typeface="Maven Pro"/>
                <a:ea typeface="Maven Pro"/>
                <a:cs typeface="Maven Pro"/>
                <a:sym typeface="Maven Pro"/>
              </a:rPr>
              <a:t>Am i not a good developer if I don’t use vim or emacs?</a:t>
            </a:r>
            <a:endParaRPr b="1" sz="1500">
              <a:solidFill>
                <a:schemeClr val="lt1"/>
              </a:solidFill>
              <a:latin typeface="Maven Pro"/>
              <a:ea typeface="Maven Pro"/>
              <a:cs typeface="Maven Pro"/>
              <a:sym typeface="Maven Pro"/>
            </a:endParaRPr>
          </a:p>
          <a:p>
            <a:pPr indent="0" lvl="0" marL="0" rtl="0" algn="l">
              <a:lnSpc>
                <a:spcPct val="115000"/>
              </a:lnSpc>
              <a:spcBef>
                <a:spcPts val="0"/>
              </a:spcBef>
              <a:spcAft>
                <a:spcPts val="0"/>
              </a:spcAft>
              <a:buNone/>
            </a:pPr>
            <a:r>
              <a:rPr lang="en" sz="1500">
                <a:solidFill>
                  <a:schemeClr val="lt1"/>
                </a:solidFill>
                <a:latin typeface="Maven Pro"/>
                <a:ea typeface="Maven Pro"/>
                <a:cs typeface="Maven Pro"/>
                <a:sym typeface="Maven Pro"/>
              </a:rPr>
              <a:t>Question 2: </a:t>
            </a:r>
            <a:r>
              <a:rPr b="1" lang="en" sz="1500">
                <a:solidFill>
                  <a:schemeClr val="lt1"/>
                </a:solidFill>
                <a:latin typeface="Maven Pro"/>
                <a:ea typeface="Maven Pro"/>
                <a:cs typeface="Maven Pro"/>
                <a:sym typeface="Maven Pro"/>
              </a:rPr>
              <a:t>If I don’t use vim, can I be a good developer?</a:t>
            </a:r>
            <a:endParaRPr b="1" sz="1500">
              <a:solidFill>
                <a:schemeClr val="lt1"/>
              </a:solidFill>
              <a:latin typeface="Maven Pro"/>
              <a:ea typeface="Maven Pro"/>
              <a:cs typeface="Maven Pro"/>
              <a:sym typeface="Maven Pro"/>
            </a:endParaRPr>
          </a:p>
        </p:txBody>
      </p:sp>
      <p:sp>
        <p:nvSpPr>
          <p:cNvPr id="802" name="Google Shape;802;p64"/>
          <p:cNvSpPr txBox="1"/>
          <p:nvPr/>
        </p:nvSpPr>
        <p:spPr>
          <a:xfrm>
            <a:off x="618825" y="2822250"/>
            <a:ext cx="3000000" cy="1212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500">
                <a:solidFill>
                  <a:schemeClr val="lt1"/>
                </a:solidFill>
                <a:latin typeface="Maven Pro"/>
                <a:ea typeface="Maven Pro"/>
                <a:cs typeface="Maven Pro"/>
                <a:sym typeface="Maven Pro"/>
              </a:rPr>
              <a:t>True label</a:t>
            </a:r>
            <a:r>
              <a:rPr lang="en" sz="1500">
                <a:solidFill>
                  <a:schemeClr val="lt1"/>
                </a:solidFill>
                <a:latin typeface="Maven Pro"/>
                <a:ea typeface="Maven Pro"/>
                <a:cs typeface="Maven Pro"/>
                <a:sym typeface="Maven Pro"/>
              </a:rPr>
              <a:t>: 1 (duplicates)</a:t>
            </a:r>
            <a:endParaRPr sz="1500">
              <a:solidFill>
                <a:schemeClr val="lt1"/>
              </a:solidFill>
              <a:latin typeface="Maven Pro"/>
              <a:ea typeface="Maven Pro"/>
              <a:cs typeface="Maven Pro"/>
              <a:sym typeface="Maven Pro"/>
            </a:endParaRPr>
          </a:p>
          <a:p>
            <a:pPr indent="0" lvl="0" marL="0" rtl="0" algn="l">
              <a:lnSpc>
                <a:spcPct val="115000"/>
              </a:lnSpc>
              <a:spcBef>
                <a:spcPts val="0"/>
              </a:spcBef>
              <a:spcAft>
                <a:spcPts val="0"/>
              </a:spcAft>
              <a:buNone/>
            </a:pPr>
            <a:r>
              <a:rPr b="1" lang="en" sz="1500">
                <a:solidFill>
                  <a:schemeClr val="lt1"/>
                </a:solidFill>
                <a:latin typeface="Maven Pro"/>
                <a:ea typeface="Maven Pro"/>
                <a:cs typeface="Maven Pro"/>
                <a:sym typeface="Maven Pro"/>
              </a:rPr>
              <a:t>KNN</a:t>
            </a:r>
            <a:r>
              <a:rPr lang="en" sz="1500">
                <a:solidFill>
                  <a:schemeClr val="lt1"/>
                </a:solidFill>
                <a:latin typeface="Maven Pro"/>
                <a:ea typeface="Maven Pro"/>
                <a:cs typeface="Maven Pro"/>
                <a:sym typeface="Maven Pro"/>
              </a:rPr>
              <a:t>: 1</a:t>
            </a:r>
            <a:endParaRPr sz="1500">
              <a:solidFill>
                <a:schemeClr val="lt1"/>
              </a:solidFill>
              <a:latin typeface="Maven Pro"/>
              <a:ea typeface="Maven Pro"/>
              <a:cs typeface="Maven Pro"/>
              <a:sym typeface="Maven Pro"/>
            </a:endParaRPr>
          </a:p>
          <a:p>
            <a:pPr indent="0" lvl="0" marL="0" rtl="0" algn="l">
              <a:lnSpc>
                <a:spcPct val="115000"/>
              </a:lnSpc>
              <a:spcBef>
                <a:spcPts val="0"/>
              </a:spcBef>
              <a:spcAft>
                <a:spcPts val="0"/>
              </a:spcAft>
              <a:buNone/>
            </a:pPr>
            <a:r>
              <a:rPr b="1" lang="en" sz="1500">
                <a:solidFill>
                  <a:schemeClr val="lt1"/>
                </a:solidFill>
                <a:latin typeface="Maven Pro"/>
                <a:ea typeface="Maven Pro"/>
                <a:cs typeface="Maven Pro"/>
                <a:sym typeface="Maven Pro"/>
              </a:rPr>
              <a:t>Decision Tree</a:t>
            </a:r>
            <a:r>
              <a:rPr lang="en" sz="1500">
                <a:solidFill>
                  <a:schemeClr val="lt1"/>
                </a:solidFill>
                <a:latin typeface="Maven Pro"/>
                <a:ea typeface="Maven Pro"/>
                <a:cs typeface="Maven Pro"/>
                <a:sym typeface="Maven Pro"/>
              </a:rPr>
              <a:t>: 1 </a:t>
            </a:r>
            <a:endParaRPr sz="1500">
              <a:solidFill>
                <a:schemeClr val="lt1"/>
              </a:solidFill>
              <a:latin typeface="Maven Pro"/>
              <a:ea typeface="Maven Pro"/>
              <a:cs typeface="Maven Pro"/>
              <a:sym typeface="Maven Pro"/>
            </a:endParaRPr>
          </a:p>
          <a:p>
            <a:pPr indent="0" lvl="0" marL="0" rtl="0" algn="l">
              <a:lnSpc>
                <a:spcPct val="115000"/>
              </a:lnSpc>
              <a:spcBef>
                <a:spcPts val="0"/>
              </a:spcBef>
              <a:spcAft>
                <a:spcPts val="0"/>
              </a:spcAft>
              <a:buNone/>
            </a:pPr>
            <a:r>
              <a:rPr b="1" lang="en" sz="1500">
                <a:solidFill>
                  <a:schemeClr val="lt1"/>
                </a:solidFill>
                <a:latin typeface="Maven Pro"/>
                <a:ea typeface="Maven Pro"/>
                <a:cs typeface="Maven Pro"/>
                <a:sym typeface="Maven Pro"/>
              </a:rPr>
              <a:t>Logistic Regression</a:t>
            </a:r>
            <a:r>
              <a:rPr lang="en" sz="1500">
                <a:solidFill>
                  <a:schemeClr val="lt1"/>
                </a:solidFill>
                <a:latin typeface="Maven Pro"/>
                <a:ea typeface="Maven Pro"/>
                <a:cs typeface="Maven Pro"/>
                <a:sym typeface="Maven Pro"/>
              </a:rPr>
              <a:t>: 1</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02"/>
                                        </p:tgtEl>
                                        <p:attrNameLst>
                                          <p:attrName>style.visibility</p:attrName>
                                        </p:attrNameLst>
                                      </p:cBhvr>
                                      <p:to>
                                        <p:strVal val="visible"/>
                                      </p:to>
                                    </p:set>
                                    <p:animEffect filter="fade" transition="in">
                                      <p:cBhvr>
                                        <p:cTn dur="1000"/>
                                        <p:tgtEl>
                                          <p:spTgt spid="80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6" name="Shape 806"/>
        <p:cNvGrpSpPr/>
        <p:nvPr/>
      </p:nvGrpSpPr>
      <p:grpSpPr>
        <a:xfrm>
          <a:off x="0" y="0"/>
          <a:ext cx="0" cy="0"/>
          <a:chOff x="0" y="0"/>
          <a:chExt cx="0" cy="0"/>
        </a:xfrm>
      </p:grpSpPr>
      <p:sp>
        <p:nvSpPr>
          <p:cNvPr id="807" name="Google Shape;807;p65"/>
          <p:cNvSpPr txBox="1"/>
          <p:nvPr>
            <p:ph type="ctrTitle"/>
          </p:nvPr>
        </p:nvSpPr>
        <p:spPr>
          <a:xfrm>
            <a:off x="618825" y="411675"/>
            <a:ext cx="79734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Explainability: Why Should I Trust You?</a:t>
            </a:r>
            <a:endParaRPr/>
          </a:p>
        </p:txBody>
      </p:sp>
      <p:sp>
        <p:nvSpPr>
          <p:cNvPr id="808" name="Google Shape;808;p65"/>
          <p:cNvSpPr txBox="1"/>
          <p:nvPr/>
        </p:nvSpPr>
        <p:spPr>
          <a:xfrm>
            <a:off x="618825" y="1417200"/>
            <a:ext cx="7860000" cy="2205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a:solidFill>
                  <a:schemeClr val="lt1"/>
                </a:solidFill>
                <a:latin typeface="Maven Pro"/>
                <a:ea typeface="Maven Pro"/>
                <a:cs typeface="Maven Pro"/>
                <a:sym typeface="Maven Pro"/>
              </a:rPr>
              <a:t>Alice and Bob want to know what the models are doing! They decide to use </a:t>
            </a:r>
            <a:r>
              <a:rPr b="1" lang="en" sz="1800">
                <a:solidFill>
                  <a:schemeClr val="accent6"/>
                </a:solidFill>
                <a:latin typeface="Maven Pro"/>
                <a:ea typeface="Maven Pro"/>
                <a:cs typeface="Maven Pro"/>
                <a:sym typeface="Maven Pro"/>
              </a:rPr>
              <a:t>LIME</a:t>
            </a:r>
            <a:r>
              <a:rPr lang="en">
                <a:solidFill>
                  <a:schemeClr val="lt1"/>
                </a:solidFill>
                <a:latin typeface="Maven Pro"/>
                <a:ea typeface="Maven Pro"/>
                <a:cs typeface="Maven Pro"/>
                <a:sym typeface="Maven Pro"/>
              </a:rPr>
              <a:t>!</a:t>
            </a:r>
            <a:endParaRPr>
              <a:solidFill>
                <a:schemeClr val="lt1"/>
              </a:solidFill>
              <a:latin typeface="Maven Pro"/>
              <a:ea typeface="Maven Pro"/>
              <a:cs typeface="Maven Pro"/>
              <a:sym typeface="Maven Pro"/>
            </a:endParaRPr>
          </a:p>
          <a:p>
            <a:pPr indent="0" lvl="0" marL="0" rtl="0" algn="l">
              <a:lnSpc>
                <a:spcPct val="115000"/>
              </a:lnSpc>
              <a:spcBef>
                <a:spcPts val="0"/>
              </a:spcBef>
              <a:spcAft>
                <a:spcPts val="0"/>
              </a:spcAft>
              <a:buNone/>
            </a:pPr>
            <a:r>
              <a:t/>
            </a:r>
            <a:endParaRPr>
              <a:solidFill>
                <a:schemeClr val="lt1"/>
              </a:solidFill>
              <a:latin typeface="Maven Pro"/>
              <a:ea typeface="Maven Pro"/>
              <a:cs typeface="Maven Pro"/>
              <a:sym typeface="Maven Pro"/>
            </a:endParaRPr>
          </a:p>
          <a:p>
            <a:pPr indent="0" lvl="0" marL="0" rtl="0" algn="l">
              <a:lnSpc>
                <a:spcPct val="115000"/>
              </a:lnSpc>
              <a:spcBef>
                <a:spcPts val="0"/>
              </a:spcBef>
              <a:spcAft>
                <a:spcPts val="0"/>
              </a:spcAft>
              <a:buNone/>
            </a:pPr>
            <a:r>
              <a:rPr lang="en">
                <a:solidFill>
                  <a:schemeClr val="lt1"/>
                </a:solidFill>
                <a:latin typeface="Maven Pro"/>
                <a:ea typeface="Maven Pro"/>
                <a:cs typeface="Maven Pro"/>
                <a:sym typeface="Maven Pro"/>
              </a:rPr>
              <a:t>They perturb the instance they want to explain so that they can learn a sparse linear model around it, as an explanation.</a:t>
            </a:r>
            <a:endParaRPr>
              <a:solidFill>
                <a:schemeClr val="lt1"/>
              </a:solidFill>
              <a:latin typeface="Maven Pro"/>
              <a:ea typeface="Maven Pro"/>
              <a:cs typeface="Maven Pro"/>
              <a:sym typeface="Maven Pro"/>
            </a:endParaRPr>
          </a:p>
          <a:p>
            <a:pPr indent="0" lvl="0" marL="0" rtl="0" algn="l">
              <a:lnSpc>
                <a:spcPct val="115000"/>
              </a:lnSpc>
              <a:spcBef>
                <a:spcPts val="0"/>
              </a:spcBef>
              <a:spcAft>
                <a:spcPts val="0"/>
              </a:spcAft>
              <a:buNone/>
            </a:pPr>
            <a:r>
              <a:t/>
            </a:r>
            <a:endParaRPr>
              <a:solidFill>
                <a:schemeClr val="lt1"/>
              </a:solidFill>
              <a:latin typeface="Maven Pro"/>
              <a:ea typeface="Maven Pro"/>
              <a:cs typeface="Maven Pro"/>
              <a:sym typeface="Maven Pro"/>
            </a:endParaRPr>
          </a:p>
          <a:p>
            <a:pPr indent="0" lvl="0" marL="0" rtl="0" algn="l">
              <a:lnSpc>
                <a:spcPct val="115000"/>
              </a:lnSpc>
              <a:spcBef>
                <a:spcPts val="0"/>
              </a:spcBef>
              <a:spcAft>
                <a:spcPts val="0"/>
              </a:spcAft>
              <a:buNone/>
            </a:pPr>
            <a:r>
              <a:rPr lang="en">
                <a:solidFill>
                  <a:schemeClr val="lt1"/>
                </a:solidFill>
                <a:latin typeface="Maven Pro"/>
                <a:ea typeface="Maven Pro"/>
                <a:cs typeface="Maven Pro"/>
                <a:sym typeface="Maven Pro"/>
              </a:rPr>
              <a:t>Goals: </a:t>
            </a:r>
            <a:endParaRPr>
              <a:solidFill>
                <a:schemeClr val="lt1"/>
              </a:solidFill>
              <a:latin typeface="Maven Pro"/>
              <a:ea typeface="Maven Pro"/>
              <a:cs typeface="Maven Pro"/>
              <a:sym typeface="Maven Pro"/>
            </a:endParaRPr>
          </a:p>
          <a:p>
            <a:pPr indent="-317500" lvl="0" marL="457200" rtl="0" algn="l">
              <a:lnSpc>
                <a:spcPct val="115000"/>
              </a:lnSpc>
              <a:spcBef>
                <a:spcPts val="0"/>
              </a:spcBef>
              <a:spcAft>
                <a:spcPts val="0"/>
              </a:spcAft>
              <a:buClr>
                <a:schemeClr val="lt1"/>
              </a:buClr>
              <a:buSzPts val="1400"/>
              <a:buFont typeface="Maven Pro"/>
              <a:buAutoNum type="arabicPeriod"/>
            </a:pPr>
            <a:r>
              <a:rPr lang="en">
                <a:solidFill>
                  <a:schemeClr val="lt1"/>
                </a:solidFill>
                <a:latin typeface="Maven Pro"/>
                <a:ea typeface="Maven Pro"/>
                <a:cs typeface="Maven Pro"/>
                <a:sym typeface="Maven Pro"/>
              </a:rPr>
              <a:t>Choose between competing models</a:t>
            </a:r>
            <a:endParaRPr>
              <a:solidFill>
                <a:schemeClr val="lt1"/>
              </a:solidFill>
              <a:latin typeface="Maven Pro"/>
              <a:ea typeface="Maven Pro"/>
              <a:cs typeface="Maven Pro"/>
              <a:sym typeface="Maven Pro"/>
            </a:endParaRPr>
          </a:p>
          <a:p>
            <a:pPr indent="-317500" lvl="0" marL="457200" rtl="0" algn="l">
              <a:lnSpc>
                <a:spcPct val="115000"/>
              </a:lnSpc>
              <a:spcBef>
                <a:spcPts val="0"/>
              </a:spcBef>
              <a:spcAft>
                <a:spcPts val="0"/>
              </a:spcAft>
              <a:buClr>
                <a:schemeClr val="lt1"/>
              </a:buClr>
              <a:buSzPts val="1400"/>
              <a:buFont typeface="Maven Pro"/>
              <a:buAutoNum type="arabicPeriod"/>
            </a:pPr>
            <a:r>
              <a:rPr lang="en">
                <a:solidFill>
                  <a:schemeClr val="lt1"/>
                </a:solidFill>
                <a:latin typeface="Maven Pro"/>
                <a:ea typeface="Maven Pro"/>
                <a:cs typeface="Maven Pro"/>
                <a:sym typeface="Maven Pro"/>
              </a:rPr>
              <a:t>Get insights into the model</a:t>
            </a:r>
            <a:endParaRPr>
              <a:solidFill>
                <a:schemeClr val="lt1"/>
              </a:solidFill>
              <a:latin typeface="Maven Pro"/>
              <a:ea typeface="Maven Pro"/>
              <a:cs typeface="Maven Pro"/>
              <a:sym typeface="Maven Pro"/>
            </a:endParaRPr>
          </a:p>
        </p:txBody>
      </p:sp>
      <p:pic>
        <p:nvPicPr>
          <p:cNvPr id="809" name="Google Shape;809;p65"/>
          <p:cNvPicPr preferRelativeResize="0"/>
          <p:nvPr/>
        </p:nvPicPr>
        <p:blipFill>
          <a:blip r:embed="rId3">
            <a:alphaModFix/>
          </a:blip>
          <a:stretch>
            <a:fillRect/>
          </a:stretch>
        </p:blipFill>
        <p:spPr>
          <a:xfrm>
            <a:off x="5426374" y="3159000"/>
            <a:ext cx="2763900" cy="17193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3" name="Shape 813"/>
        <p:cNvGrpSpPr/>
        <p:nvPr/>
      </p:nvGrpSpPr>
      <p:grpSpPr>
        <a:xfrm>
          <a:off x="0" y="0"/>
          <a:ext cx="0" cy="0"/>
          <a:chOff x="0" y="0"/>
          <a:chExt cx="0" cy="0"/>
        </a:xfrm>
      </p:grpSpPr>
      <p:sp>
        <p:nvSpPr>
          <p:cNvPr id="814" name="Google Shape;814;p66"/>
          <p:cNvSpPr txBox="1"/>
          <p:nvPr>
            <p:ph type="ctrTitle"/>
          </p:nvPr>
        </p:nvSpPr>
        <p:spPr>
          <a:xfrm>
            <a:off x="618825" y="411675"/>
            <a:ext cx="79734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Explainability: KNN</a:t>
            </a:r>
            <a:endParaRPr/>
          </a:p>
        </p:txBody>
      </p:sp>
      <p:sp>
        <p:nvSpPr>
          <p:cNvPr id="815" name="Google Shape;815;p66"/>
          <p:cNvSpPr txBox="1"/>
          <p:nvPr/>
        </p:nvSpPr>
        <p:spPr>
          <a:xfrm>
            <a:off x="618825" y="1368125"/>
            <a:ext cx="3611700" cy="2539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500">
                <a:solidFill>
                  <a:schemeClr val="lt1"/>
                </a:solidFill>
                <a:latin typeface="Maven Pro"/>
                <a:ea typeface="Maven Pro"/>
                <a:cs typeface="Maven Pro"/>
                <a:sym typeface="Maven Pro"/>
              </a:rPr>
              <a:t>6 out of 8 nearest neighbors are duplicates.</a:t>
            </a:r>
            <a:endParaRPr sz="1500">
              <a:solidFill>
                <a:schemeClr val="lt1"/>
              </a:solidFill>
              <a:latin typeface="Maven Pro"/>
              <a:ea typeface="Maven Pro"/>
              <a:cs typeface="Maven Pro"/>
              <a:sym typeface="Maven Pro"/>
            </a:endParaRPr>
          </a:p>
          <a:p>
            <a:pPr indent="0" lvl="0" marL="0" rtl="0" algn="l">
              <a:lnSpc>
                <a:spcPct val="115000"/>
              </a:lnSpc>
              <a:spcBef>
                <a:spcPts val="0"/>
              </a:spcBef>
              <a:spcAft>
                <a:spcPts val="0"/>
              </a:spcAft>
              <a:buNone/>
            </a:pPr>
            <a:r>
              <a:t/>
            </a:r>
            <a:endParaRPr sz="1500">
              <a:solidFill>
                <a:schemeClr val="lt1"/>
              </a:solidFill>
              <a:latin typeface="Maven Pro"/>
              <a:ea typeface="Maven Pro"/>
              <a:cs typeface="Maven Pro"/>
              <a:sym typeface="Maven Pro"/>
            </a:endParaRPr>
          </a:p>
          <a:p>
            <a:pPr indent="0" lvl="0" marL="0" rtl="0" algn="l">
              <a:lnSpc>
                <a:spcPct val="115000"/>
              </a:lnSpc>
              <a:spcBef>
                <a:spcPts val="0"/>
              </a:spcBef>
              <a:spcAft>
                <a:spcPts val="0"/>
              </a:spcAft>
              <a:buNone/>
            </a:pPr>
            <a:r>
              <a:rPr b="1" i="1" lang="en" sz="1500">
                <a:solidFill>
                  <a:schemeClr val="lt1"/>
                </a:solidFill>
                <a:latin typeface="Maven Pro"/>
                <a:ea typeface="Maven Pro"/>
                <a:cs typeface="Maven Pro"/>
                <a:sym typeface="Maven Pro"/>
              </a:rPr>
              <a:t>freq_diff</a:t>
            </a:r>
            <a:r>
              <a:rPr lang="en" sz="1500">
                <a:solidFill>
                  <a:schemeClr val="lt1"/>
                </a:solidFill>
                <a:latin typeface="Maven Pro"/>
                <a:ea typeface="Maven Pro"/>
                <a:cs typeface="Maven Pro"/>
                <a:sym typeface="Maven Pro"/>
              </a:rPr>
              <a:t> is the strongest indicator for the model to make prediction for this case</a:t>
            </a:r>
            <a:endParaRPr sz="1500">
              <a:solidFill>
                <a:schemeClr val="lt1"/>
              </a:solidFill>
              <a:latin typeface="Maven Pro"/>
              <a:ea typeface="Maven Pro"/>
              <a:cs typeface="Maven Pro"/>
              <a:sym typeface="Maven Pro"/>
            </a:endParaRPr>
          </a:p>
          <a:p>
            <a:pPr indent="0" lvl="0" marL="0" rtl="0" algn="l">
              <a:lnSpc>
                <a:spcPct val="115000"/>
              </a:lnSpc>
              <a:spcBef>
                <a:spcPts val="0"/>
              </a:spcBef>
              <a:spcAft>
                <a:spcPts val="0"/>
              </a:spcAft>
              <a:buNone/>
            </a:pPr>
            <a:r>
              <a:t/>
            </a:r>
            <a:endParaRPr sz="1500">
              <a:solidFill>
                <a:schemeClr val="lt1"/>
              </a:solidFill>
              <a:latin typeface="Maven Pro"/>
              <a:ea typeface="Maven Pro"/>
              <a:cs typeface="Maven Pro"/>
              <a:sym typeface="Maven Pro"/>
            </a:endParaRPr>
          </a:p>
          <a:p>
            <a:pPr indent="0" lvl="0" marL="0" rtl="0" algn="l">
              <a:lnSpc>
                <a:spcPct val="115000"/>
              </a:lnSpc>
              <a:spcBef>
                <a:spcPts val="0"/>
              </a:spcBef>
              <a:spcAft>
                <a:spcPts val="0"/>
              </a:spcAft>
              <a:buNone/>
            </a:pPr>
            <a:r>
              <a:rPr lang="en" sz="1500">
                <a:solidFill>
                  <a:schemeClr val="lt1"/>
                </a:solidFill>
                <a:latin typeface="Maven Pro"/>
                <a:ea typeface="Maven Pro"/>
                <a:cs typeface="Maven Pro"/>
                <a:sym typeface="Maven Pro"/>
              </a:rPr>
              <a:t>This implies that it’s related closely with these neighbors by </a:t>
            </a:r>
            <a:r>
              <a:rPr b="1" i="1" lang="en" sz="1500">
                <a:solidFill>
                  <a:schemeClr val="lt1"/>
                </a:solidFill>
                <a:latin typeface="Maven Pro"/>
                <a:ea typeface="Maven Pro"/>
                <a:cs typeface="Maven Pro"/>
                <a:sym typeface="Maven Pro"/>
              </a:rPr>
              <a:t>freq_diff.</a:t>
            </a:r>
            <a:endParaRPr b="1" sz="1500">
              <a:solidFill>
                <a:schemeClr val="lt1"/>
              </a:solidFill>
              <a:latin typeface="Maven Pro"/>
              <a:ea typeface="Maven Pro"/>
              <a:cs typeface="Maven Pro"/>
              <a:sym typeface="Maven Pro"/>
            </a:endParaRPr>
          </a:p>
        </p:txBody>
      </p:sp>
      <p:pic>
        <p:nvPicPr>
          <p:cNvPr id="816" name="Google Shape;816;p66"/>
          <p:cNvPicPr preferRelativeResize="0"/>
          <p:nvPr/>
        </p:nvPicPr>
        <p:blipFill>
          <a:blip r:embed="rId3">
            <a:alphaModFix/>
          </a:blip>
          <a:stretch>
            <a:fillRect/>
          </a:stretch>
        </p:blipFill>
        <p:spPr>
          <a:xfrm>
            <a:off x="4744075" y="1368125"/>
            <a:ext cx="1658625" cy="708750"/>
          </a:xfrm>
          <a:prstGeom prst="rect">
            <a:avLst/>
          </a:prstGeom>
          <a:noFill/>
          <a:ln>
            <a:noFill/>
          </a:ln>
        </p:spPr>
      </p:pic>
      <p:pic>
        <p:nvPicPr>
          <p:cNvPr id="817" name="Google Shape;817;p66"/>
          <p:cNvPicPr preferRelativeResize="0"/>
          <p:nvPr/>
        </p:nvPicPr>
        <p:blipFill>
          <a:blip r:embed="rId4">
            <a:alphaModFix/>
          </a:blip>
          <a:stretch>
            <a:fillRect/>
          </a:stretch>
        </p:blipFill>
        <p:spPr>
          <a:xfrm>
            <a:off x="4744075" y="2305500"/>
            <a:ext cx="3848150" cy="2135126"/>
          </a:xfrm>
          <a:prstGeom prst="rect">
            <a:avLst/>
          </a:prstGeom>
          <a:noFill/>
          <a:ln>
            <a:noFill/>
          </a:ln>
        </p:spPr>
      </p:pic>
      <p:sp>
        <p:nvSpPr>
          <p:cNvPr id="818" name="Google Shape;818;p66"/>
          <p:cNvSpPr/>
          <p:nvPr/>
        </p:nvSpPr>
        <p:spPr>
          <a:xfrm>
            <a:off x="7190675" y="2431000"/>
            <a:ext cx="1401600" cy="281400"/>
          </a:xfrm>
          <a:prstGeom prst="ellipse">
            <a:avLst/>
          </a:prstGeom>
          <a:solidFill>
            <a:srgbClr val="F2F2F2">
              <a:alpha val="0"/>
            </a:srgbClr>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18"/>
                                        </p:tgtEl>
                                        <p:attrNameLst>
                                          <p:attrName>style.visibility</p:attrName>
                                        </p:attrNameLst>
                                      </p:cBhvr>
                                      <p:to>
                                        <p:strVal val="visible"/>
                                      </p:to>
                                    </p:set>
                                    <p:animEffect filter="fade" transition="in">
                                      <p:cBhvr>
                                        <p:cTn dur="1000"/>
                                        <p:tgtEl>
                                          <p:spTgt spid="81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2" name="Shape 822"/>
        <p:cNvGrpSpPr/>
        <p:nvPr/>
      </p:nvGrpSpPr>
      <p:grpSpPr>
        <a:xfrm>
          <a:off x="0" y="0"/>
          <a:ext cx="0" cy="0"/>
          <a:chOff x="0" y="0"/>
          <a:chExt cx="0" cy="0"/>
        </a:xfrm>
      </p:grpSpPr>
      <p:sp>
        <p:nvSpPr>
          <p:cNvPr id="823" name="Google Shape;823;p67"/>
          <p:cNvSpPr txBox="1"/>
          <p:nvPr>
            <p:ph type="ctrTitle"/>
          </p:nvPr>
        </p:nvSpPr>
        <p:spPr>
          <a:xfrm>
            <a:off x="618825" y="411675"/>
            <a:ext cx="79734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Explainability: Decision Tree</a:t>
            </a:r>
            <a:endParaRPr/>
          </a:p>
        </p:txBody>
      </p:sp>
      <p:sp>
        <p:nvSpPr>
          <p:cNvPr id="824" name="Google Shape;824;p67"/>
          <p:cNvSpPr txBox="1"/>
          <p:nvPr/>
        </p:nvSpPr>
        <p:spPr>
          <a:xfrm>
            <a:off x="618825" y="1368125"/>
            <a:ext cx="3611700" cy="2539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500">
                <a:solidFill>
                  <a:schemeClr val="lt1"/>
                </a:solidFill>
                <a:latin typeface="Maven Pro"/>
                <a:ea typeface="Maven Pro"/>
                <a:cs typeface="Maven Pro"/>
                <a:sym typeface="Maven Pro"/>
              </a:rPr>
              <a:t>68% of the samples that falls into that leaf are duplicates. </a:t>
            </a:r>
            <a:endParaRPr sz="1500">
              <a:solidFill>
                <a:schemeClr val="lt1"/>
              </a:solidFill>
              <a:latin typeface="Maven Pro"/>
              <a:ea typeface="Maven Pro"/>
              <a:cs typeface="Maven Pro"/>
              <a:sym typeface="Maven Pro"/>
            </a:endParaRPr>
          </a:p>
          <a:p>
            <a:pPr indent="0" lvl="0" marL="0" rtl="0" algn="l">
              <a:lnSpc>
                <a:spcPct val="115000"/>
              </a:lnSpc>
              <a:spcBef>
                <a:spcPts val="0"/>
              </a:spcBef>
              <a:spcAft>
                <a:spcPts val="0"/>
              </a:spcAft>
              <a:buNone/>
            </a:pPr>
            <a:r>
              <a:t/>
            </a:r>
            <a:endParaRPr sz="1500">
              <a:solidFill>
                <a:schemeClr val="lt1"/>
              </a:solidFill>
              <a:latin typeface="Maven Pro"/>
              <a:ea typeface="Maven Pro"/>
              <a:cs typeface="Maven Pro"/>
              <a:sym typeface="Maven Pro"/>
            </a:endParaRPr>
          </a:p>
          <a:p>
            <a:pPr indent="0" lvl="0" marL="0" rtl="0" algn="l">
              <a:lnSpc>
                <a:spcPct val="115000"/>
              </a:lnSpc>
              <a:spcBef>
                <a:spcPts val="0"/>
              </a:spcBef>
              <a:spcAft>
                <a:spcPts val="0"/>
              </a:spcAft>
              <a:buNone/>
            </a:pPr>
            <a:r>
              <a:rPr lang="en" sz="1500">
                <a:solidFill>
                  <a:schemeClr val="lt1"/>
                </a:solidFill>
                <a:latin typeface="Maven Pro"/>
                <a:ea typeface="Maven Pro"/>
                <a:cs typeface="Maven Pro"/>
                <a:sym typeface="Maven Pro"/>
              </a:rPr>
              <a:t>The local explanation highly correlates to the structure of the decision tree.</a:t>
            </a:r>
            <a:endParaRPr sz="1500">
              <a:solidFill>
                <a:schemeClr val="lt1"/>
              </a:solidFill>
              <a:latin typeface="Maven Pro"/>
              <a:ea typeface="Maven Pro"/>
              <a:cs typeface="Maven Pro"/>
              <a:sym typeface="Maven Pro"/>
            </a:endParaRPr>
          </a:p>
          <a:p>
            <a:pPr indent="0" lvl="0" marL="0" rtl="0" algn="l">
              <a:lnSpc>
                <a:spcPct val="115000"/>
              </a:lnSpc>
              <a:spcBef>
                <a:spcPts val="0"/>
              </a:spcBef>
              <a:spcAft>
                <a:spcPts val="0"/>
              </a:spcAft>
              <a:buNone/>
            </a:pPr>
            <a:r>
              <a:t/>
            </a:r>
            <a:endParaRPr sz="1500">
              <a:solidFill>
                <a:schemeClr val="lt1"/>
              </a:solidFill>
              <a:latin typeface="Maven Pro"/>
              <a:ea typeface="Maven Pro"/>
              <a:cs typeface="Maven Pro"/>
              <a:sym typeface="Maven Pro"/>
            </a:endParaRPr>
          </a:p>
          <a:p>
            <a:pPr indent="0" lvl="0" marL="0" rtl="0" algn="l">
              <a:lnSpc>
                <a:spcPct val="115000"/>
              </a:lnSpc>
              <a:spcBef>
                <a:spcPts val="0"/>
              </a:spcBef>
              <a:spcAft>
                <a:spcPts val="0"/>
              </a:spcAft>
              <a:buNone/>
            </a:pPr>
            <a:r>
              <a:rPr lang="en" sz="1500">
                <a:solidFill>
                  <a:schemeClr val="lt1"/>
                </a:solidFill>
                <a:latin typeface="Maven Pro"/>
                <a:ea typeface="Maven Pro"/>
                <a:cs typeface="Maven Pro"/>
                <a:sym typeface="Maven Pro"/>
              </a:rPr>
              <a:t>For example, </a:t>
            </a:r>
            <a:r>
              <a:rPr b="1" i="1" lang="en" sz="1500">
                <a:solidFill>
                  <a:schemeClr val="lt1"/>
                </a:solidFill>
                <a:latin typeface="Maven Pro"/>
                <a:ea typeface="Maven Pro"/>
                <a:cs typeface="Maven Pro"/>
                <a:sym typeface="Maven Pro"/>
              </a:rPr>
              <a:t>cwc_max</a:t>
            </a:r>
            <a:r>
              <a:rPr lang="en" sz="1500">
                <a:solidFill>
                  <a:schemeClr val="lt1"/>
                </a:solidFill>
                <a:latin typeface="Maven Pro"/>
                <a:ea typeface="Maven Pro"/>
                <a:cs typeface="Maven Pro"/>
                <a:sym typeface="Maven Pro"/>
              </a:rPr>
              <a:t> has the largest positive influence and it is indeed the first split condition of the tree.</a:t>
            </a:r>
            <a:endParaRPr sz="1500">
              <a:solidFill>
                <a:schemeClr val="lt1"/>
              </a:solidFill>
              <a:latin typeface="Maven Pro"/>
              <a:ea typeface="Maven Pro"/>
              <a:cs typeface="Maven Pro"/>
              <a:sym typeface="Maven Pro"/>
            </a:endParaRPr>
          </a:p>
        </p:txBody>
      </p:sp>
      <p:pic>
        <p:nvPicPr>
          <p:cNvPr id="825" name="Google Shape;825;p67"/>
          <p:cNvPicPr preferRelativeResize="0"/>
          <p:nvPr/>
        </p:nvPicPr>
        <p:blipFill>
          <a:blip r:embed="rId3">
            <a:alphaModFix/>
          </a:blip>
          <a:stretch>
            <a:fillRect/>
          </a:stretch>
        </p:blipFill>
        <p:spPr>
          <a:xfrm>
            <a:off x="4744075" y="2287025"/>
            <a:ext cx="3814668" cy="2116550"/>
          </a:xfrm>
          <a:prstGeom prst="rect">
            <a:avLst/>
          </a:prstGeom>
          <a:noFill/>
          <a:ln>
            <a:noFill/>
          </a:ln>
        </p:spPr>
      </p:pic>
      <p:pic>
        <p:nvPicPr>
          <p:cNvPr id="826" name="Google Shape;826;p67"/>
          <p:cNvPicPr preferRelativeResize="0"/>
          <p:nvPr/>
        </p:nvPicPr>
        <p:blipFill>
          <a:blip r:embed="rId4">
            <a:alphaModFix/>
          </a:blip>
          <a:stretch>
            <a:fillRect/>
          </a:stretch>
        </p:blipFill>
        <p:spPr>
          <a:xfrm>
            <a:off x="4744075" y="1368125"/>
            <a:ext cx="1704068" cy="686150"/>
          </a:xfrm>
          <a:prstGeom prst="rect">
            <a:avLst/>
          </a:prstGeom>
          <a:noFill/>
          <a:ln>
            <a:noFill/>
          </a:ln>
        </p:spPr>
      </p:pic>
      <p:sp>
        <p:nvSpPr>
          <p:cNvPr id="827" name="Google Shape;827;p67"/>
          <p:cNvSpPr/>
          <p:nvPr/>
        </p:nvSpPr>
        <p:spPr>
          <a:xfrm>
            <a:off x="6184150" y="2388350"/>
            <a:ext cx="2473800" cy="324300"/>
          </a:xfrm>
          <a:prstGeom prst="ellipse">
            <a:avLst/>
          </a:prstGeom>
          <a:solidFill>
            <a:srgbClr val="F2F2F2">
              <a:alpha val="0"/>
            </a:srgbClr>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27"/>
                                        </p:tgtEl>
                                        <p:attrNameLst>
                                          <p:attrName>style.visibility</p:attrName>
                                        </p:attrNameLst>
                                      </p:cBhvr>
                                      <p:to>
                                        <p:strVal val="visible"/>
                                      </p:to>
                                    </p:set>
                                    <p:animEffect filter="fade" transition="in">
                                      <p:cBhvr>
                                        <p:cTn dur="1000"/>
                                        <p:tgtEl>
                                          <p:spTgt spid="82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1" name="Shape 831"/>
        <p:cNvGrpSpPr/>
        <p:nvPr/>
      </p:nvGrpSpPr>
      <p:grpSpPr>
        <a:xfrm>
          <a:off x="0" y="0"/>
          <a:ext cx="0" cy="0"/>
          <a:chOff x="0" y="0"/>
          <a:chExt cx="0" cy="0"/>
        </a:xfrm>
      </p:grpSpPr>
      <p:sp>
        <p:nvSpPr>
          <p:cNvPr id="832" name="Google Shape;832;p68"/>
          <p:cNvSpPr txBox="1"/>
          <p:nvPr>
            <p:ph type="ctrTitle"/>
          </p:nvPr>
        </p:nvSpPr>
        <p:spPr>
          <a:xfrm>
            <a:off x="618825" y="411675"/>
            <a:ext cx="79734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Explainability: Logistic Regression</a:t>
            </a:r>
            <a:endParaRPr/>
          </a:p>
        </p:txBody>
      </p:sp>
      <p:sp>
        <p:nvSpPr>
          <p:cNvPr id="833" name="Google Shape;833;p68"/>
          <p:cNvSpPr txBox="1"/>
          <p:nvPr/>
        </p:nvSpPr>
        <p:spPr>
          <a:xfrm>
            <a:off x="618825" y="1368125"/>
            <a:ext cx="3611700" cy="2805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500">
                <a:solidFill>
                  <a:schemeClr val="lt1"/>
                </a:solidFill>
                <a:latin typeface="Maven Pro"/>
                <a:ea typeface="Maven Pro"/>
                <a:cs typeface="Maven Pro"/>
                <a:sym typeface="Maven Pro"/>
              </a:rPr>
              <a:t>3 out of top 5 features provide evidence that the two questions are duplicates.</a:t>
            </a:r>
            <a:endParaRPr sz="1500">
              <a:solidFill>
                <a:schemeClr val="lt1"/>
              </a:solidFill>
              <a:latin typeface="Maven Pro"/>
              <a:ea typeface="Maven Pro"/>
              <a:cs typeface="Maven Pro"/>
              <a:sym typeface="Maven Pro"/>
            </a:endParaRPr>
          </a:p>
          <a:p>
            <a:pPr indent="0" lvl="0" marL="0" rtl="0" algn="l">
              <a:lnSpc>
                <a:spcPct val="115000"/>
              </a:lnSpc>
              <a:spcBef>
                <a:spcPts val="0"/>
              </a:spcBef>
              <a:spcAft>
                <a:spcPts val="0"/>
              </a:spcAft>
              <a:buNone/>
            </a:pPr>
            <a:r>
              <a:t/>
            </a:r>
            <a:endParaRPr sz="1500">
              <a:solidFill>
                <a:schemeClr val="lt1"/>
              </a:solidFill>
              <a:latin typeface="Maven Pro"/>
              <a:ea typeface="Maven Pro"/>
              <a:cs typeface="Maven Pro"/>
              <a:sym typeface="Maven Pro"/>
            </a:endParaRPr>
          </a:p>
          <a:p>
            <a:pPr indent="0" lvl="0" marL="0" rtl="0" algn="l">
              <a:lnSpc>
                <a:spcPct val="115000"/>
              </a:lnSpc>
              <a:spcBef>
                <a:spcPts val="0"/>
              </a:spcBef>
              <a:spcAft>
                <a:spcPts val="0"/>
              </a:spcAft>
              <a:buNone/>
            </a:pPr>
            <a:r>
              <a:rPr b="1" i="1" lang="en" sz="1500">
                <a:solidFill>
                  <a:schemeClr val="lt1"/>
                </a:solidFill>
                <a:latin typeface="Maven Pro"/>
                <a:ea typeface="Maven Pro"/>
                <a:cs typeface="Maven Pro"/>
                <a:sym typeface="Maven Pro"/>
              </a:rPr>
              <a:t>Squared euclidean</a:t>
            </a:r>
            <a:r>
              <a:rPr lang="en" sz="1500">
                <a:solidFill>
                  <a:schemeClr val="lt1"/>
                </a:solidFill>
                <a:latin typeface="Maven Pro"/>
                <a:ea typeface="Maven Pro"/>
                <a:cs typeface="Maven Pro"/>
                <a:sym typeface="Maven Pro"/>
              </a:rPr>
              <a:t> distance between the two word embeddings </a:t>
            </a:r>
            <a:r>
              <a:rPr lang="en" sz="1500">
                <a:solidFill>
                  <a:schemeClr val="lt1"/>
                </a:solidFill>
                <a:latin typeface="Maven Pro"/>
                <a:ea typeface="Maven Pro"/>
                <a:cs typeface="Maven Pro"/>
                <a:sym typeface="Maven Pro"/>
              </a:rPr>
              <a:t>is the strongest indicator in this case.</a:t>
            </a:r>
            <a:endParaRPr sz="1500">
              <a:solidFill>
                <a:schemeClr val="lt1"/>
              </a:solidFill>
              <a:latin typeface="Maven Pro"/>
              <a:ea typeface="Maven Pro"/>
              <a:cs typeface="Maven Pro"/>
              <a:sym typeface="Maven Pro"/>
            </a:endParaRPr>
          </a:p>
          <a:p>
            <a:pPr indent="0" lvl="0" marL="0" rtl="0" algn="l">
              <a:lnSpc>
                <a:spcPct val="115000"/>
              </a:lnSpc>
              <a:spcBef>
                <a:spcPts val="0"/>
              </a:spcBef>
              <a:spcAft>
                <a:spcPts val="0"/>
              </a:spcAft>
              <a:buNone/>
            </a:pPr>
            <a:r>
              <a:t/>
            </a:r>
            <a:endParaRPr sz="1500">
              <a:solidFill>
                <a:schemeClr val="lt1"/>
              </a:solidFill>
              <a:latin typeface="Maven Pro"/>
              <a:ea typeface="Maven Pro"/>
              <a:cs typeface="Maven Pro"/>
              <a:sym typeface="Maven Pro"/>
            </a:endParaRPr>
          </a:p>
          <a:p>
            <a:pPr indent="0" lvl="0" marL="0" rtl="0" algn="l">
              <a:lnSpc>
                <a:spcPct val="115000"/>
              </a:lnSpc>
              <a:spcBef>
                <a:spcPts val="0"/>
              </a:spcBef>
              <a:spcAft>
                <a:spcPts val="0"/>
              </a:spcAft>
              <a:buNone/>
            </a:pPr>
            <a:r>
              <a:rPr b="1" i="1" lang="en" sz="1500">
                <a:solidFill>
                  <a:schemeClr val="lt1"/>
                </a:solidFill>
                <a:latin typeface="Maven Pro"/>
                <a:ea typeface="Maven Pro"/>
                <a:cs typeface="Maven Pro"/>
                <a:sym typeface="Maven Pro"/>
              </a:rPr>
              <a:t>Squared_eucliean</a:t>
            </a:r>
            <a:r>
              <a:rPr lang="en" sz="1500">
                <a:solidFill>
                  <a:schemeClr val="lt1"/>
                </a:solidFill>
                <a:latin typeface="Maven Pro"/>
                <a:ea typeface="Maven Pro"/>
                <a:cs typeface="Maven Pro"/>
                <a:sym typeface="Maven Pro"/>
              </a:rPr>
              <a:t> has higher weight in this local context.</a:t>
            </a:r>
            <a:endParaRPr sz="1500">
              <a:solidFill>
                <a:schemeClr val="lt1"/>
              </a:solidFill>
              <a:latin typeface="Maven Pro"/>
              <a:ea typeface="Maven Pro"/>
              <a:cs typeface="Maven Pro"/>
              <a:sym typeface="Maven Pro"/>
            </a:endParaRPr>
          </a:p>
        </p:txBody>
      </p:sp>
      <p:pic>
        <p:nvPicPr>
          <p:cNvPr id="834" name="Google Shape;834;p68"/>
          <p:cNvPicPr preferRelativeResize="0"/>
          <p:nvPr/>
        </p:nvPicPr>
        <p:blipFill>
          <a:blip r:embed="rId3">
            <a:alphaModFix/>
          </a:blip>
          <a:stretch>
            <a:fillRect/>
          </a:stretch>
        </p:blipFill>
        <p:spPr>
          <a:xfrm>
            <a:off x="4744075" y="1368125"/>
            <a:ext cx="1768795" cy="684450"/>
          </a:xfrm>
          <a:prstGeom prst="rect">
            <a:avLst/>
          </a:prstGeom>
          <a:noFill/>
          <a:ln>
            <a:noFill/>
          </a:ln>
        </p:spPr>
      </p:pic>
      <p:pic>
        <p:nvPicPr>
          <p:cNvPr id="835" name="Google Shape;835;p68"/>
          <p:cNvPicPr preferRelativeResize="0"/>
          <p:nvPr/>
        </p:nvPicPr>
        <p:blipFill>
          <a:blip r:embed="rId4">
            <a:alphaModFix/>
          </a:blip>
          <a:stretch>
            <a:fillRect/>
          </a:stretch>
        </p:blipFill>
        <p:spPr>
          <a:xfrm>
            <a:off x="4744076" y="2288875"/>
            <a:ext cx="3848150" cy="2135150"/>
          </a:xfrm>
          <a:prstGeom prst="rect">
            <a:avLst/>
          </a:prstGeom>
          <a:noFill/>
          <a:ln>
            <a:noFill/>
          </a:ln>
        </p:spPr>
      </p:pic>
      <p:sp>
        <p:nvSpPr>
          <p:cNvPr id="836" name="Google Shape;836;p68"/>
          <p:cNvSpPr/>
          <p:nvPr/>
        </p:nvSpPr>
        <p:spPr>
          <a:xfrm>
            <a:off x="6943300" y="2422475"/>
            <a:ext cx="1603500" cy="409500"/>
          </a:xfrm>
          <a:prstGeom prst="ellipse">
            <a:avLst/>
          </a:prstGeom>
          <a:solidFill>
            <a:srgbClr val="F2F2F2">
              <a:alpha val="0"/>
            </a:srgbClr>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36"/>
                                        </p:tgtEl>
                                        <p:attrNameLst>
                                          <p:attrName>style.visibility</p:attrName>
                                        </p:attrNameLst>
                                      </p:cBhvr>
                                      <p:to>
                                        <p:strVal val="visible"/>
                                      </p:to>
                                    </p:set>
                                    <p:animEffect filter="fade" transition="in">
                                      <p:cBhvr>
                                        <p:cTn dur="1000"/>
                                        <p:tgtEl>
                                          <p:spTgt spid="83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0" name="Shape 840"/>
        <p:cNvGrpSpPr/>
        <p:nvPr/>
      </p:nvGrpSpPr>
      <p:grpSpPr>
        <a:xfrm>
          <a:off x="0" y="0"/>
          <a:ext cx="0" cy="0"/>
          <a:chOff x="0" y="0"/>
          <a:chExt cx="0" cy="0"/>
        </a:xfrm>
      </p:grpSpPr>
      <p:sp>
        <p:nvSpPr>
          <p:cNvPr id="841" name="Google Shape;841;p69"/>
          <p:cNvSpPr txBox="1"/>
          <p:nvPr>
            <p:ph type="ctrTitle"/>
          </p:nvPr>
        </p:nvSpPr>
        <p:spPr>
          <a:xfrm>
            <a:off x="618825" y="411675"/>
            <a:ext cx="79734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Explainability: Comparisons</a:t>
            </a:r>
            <a:endParaRPr/>
          </a:p>
        </p:txBody>
      </p:sp>
      <p:sp>
        <p:nvSpPr>
          <p:cNvPr id="842" name="Google Shape;842;p69"/>
          <p:cNvSpPr txBox="1"/>
          <p:nvPr/>
        </p:nvSpPr>
        <p:spPr>
          <a:xfrm>
            <a:off x="618825" y="1368125"/>
            <a:ext cx="7166400" cy="415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sz="1500">
              <a:solidFill>
                <a:schemeClr val="lt1"/>
              </a:solidFill>
              <a:latin typeface="Maven Pro"/>
              <a:ea typeface="Maven Pro"/>
              <a:cs typeface="Maven Pro"/>
              <a:sym typeface="Maven Pro"/>
            </a:endParaRPr>
          </a:p>
        </p:txBody>
      </p:sp>
      <p:graphicFrame>
        <p:nvGraphicFramePr>
          <p:cNvPr id="843" name="Google Shape;843;p69"/>
          <p:cNvGraphicFramePr/>
          <p:nvPr/>
        </p:nvGraphicFramePr>
        <p:xfrm>
          <a:off x="618800" y="1783600"/>
          <a:ext cx="3000000" cy="3000000"/>
        </p:xfrm>
        <a:graphic>
          <a:graphicData uri="http://schemas.openxmlformats.org/drawingml/2006/table">
            <a:tbl>
              <a:tblPr>
                <a:noFill/>
                <a:tableStyleId>{A5967D9B-C152-449C-842C-B666D6E5674E}</a:tableStyleId>
              </a:tblPr>
              <a:tblGrid>
                <a:gridCol w="1893175"/>
                <a:gridCol w="1893175"/>
                <a:gridCol w="1893175"/>
                <a:gridCol w="1893175"/>
              </a:tblGrid>
              <a:tr h="443950">
                <a:tc>
                  <a:txBody>
                    <a:bodyPr/>
                    <a:lstStyle/>
                    <a:p>
                      <a:pPr indent="0" lvl="0" marL="0" rtl="0" algn="ctr">
                        <a:spcBef>
                          <a:spcPts val="0"/>
                        </a:spcBef>
                        <a:spcAft>
                          <a:spcPts val="0"/>
                        </a:spcAft>
                        <a:buNone/>
                      </a:pPr>
                      <a:r>
                        <a:t/>
                      </a:r>
                      <a:endParaRPr>
                        <a:solidFill>
                          <a:schemeClr val="lt1"/>
                        </a:solidFill>
                        <a:latin typeface="Share Tech"/>
                        <a:ea typeface="Share Tech"/>
                        <a:cs typeface="Share Tech"/>
                        <a:sym typeface="Share Tech"/>
                      </a:endParaRPr>
                    </a:p>
                  </a:txBody>
                  <a:tcPr marT="91425" marB="91425" marR="91425" marL="91425"/>
                </a:tc>
                <a:tc>
                  <a:txBody>
                    <a:bodyPr/>
                    <a:lstStyle/>
                    <a:p>
                      <a:pPr indent="0" lvl="0" marL="0" rtl="0" algn="ctr">
                        <a:spcBef>
                          <a:spcPts val="0"/>
                        </a:spcBef>
                        <a:spcAft>
                          <a:spcPts val="0"/>
                        </a:spcAft>
                        <a:buNone/>
                      </a:pPr>
                      <a:r>
                        <a:rPr lang="en">
                          <a:solidFill>
                            <a:schemeClr val="lt1"/>
                          </a:solidFill>
                          <a:latin typeface="Share Tech"/>
                          <a:ea typeface="Share Tech"/>
                          <a:cs typeface="Share Tech"/>
                          <a:sym typeface="Share Tech"/>
                        </a:rPr>
                        <a:t>KNN</a:t>
                      </a:r>
                      <a:endParaRPr>
                        <a:solidFill>
                          <a:schemeClr val="lt1"/>
                        </a:solidFill>
                        <a:latin typeface="Share Tech"/>
                        <a:ea typeface="Share Tech"/>
                        <a:cs typeface="Share Tech"/>
                        <a:sym typeface="Share Tech"/>
                      </a:endParaRPr>
                    </a:p>
                  </a:txBody>
                  <a:tcPr marT="91425" marB="91425" marR="91425" marL="91425"/>
                </a:tc>
                <a:tc>
                  <a:txBody>
                    <a:bodyPr/>
                    <a:lstStyle/>
                    <a:p>
                      <a:pPr indent="0" lvl="0" marL="0" rtl="0" algn="ctr">
                        <a:spcBef>
                          <a:spcPts val="0"/>
                        </a:spcBef>
                        <a:spcAft>
                          <a:spcPts val="0"/>
                        </a:spcAft>
                        <a:buNone/>
                      </a:pPr>
                      <a:r>
                        <a:rPr lang="en">
                          <a:solidFill>
                            <a:schemeClr val="lt1"/>
                          </a:solidFill>
                          <a:latin typeface="Share Tech"/>
                          <a:ea typeface="Share Tech"/>
                          <a:cs typeface="Share Tech"/>
                          <a:sym typeface="Share Tech"/>
                        </a:rPr>
                        <a:t>Decision Tree</a:t>
                      </a:r>
                      <a:endParaRPr>
                        <a:solidFill>
                          <a:schemeClr val="lt1"/>
                        </a:solidFill>
                        <a:latin typeface="Share Tech"/>
                        <a:ea typeface="Share Tech"/>
                        <a:cs typeface="Share Tech"/>
                        <a:sym typeface="Share Tech"/>
                      </a:endParaRPr>
                    </a:p>
                  </a:txBody>
                  <a:tcPr marT="91425" marB="91425" marR="91425" marL="91425"/>
                </a:tc>
                <a:tc>
                  <a:txBody>
                    <a:bodyPr/>
                    <a:lstStyle/>
                    <a:p>
                      <a:pPr indent="0" lvl="0" marL="0" rtl="0" algn="ctr">
                        <a:spcBef>
                          <a:spcPts val="0"/>
                        </a:spcBef>
                        <a:spcAft>
                          <a:spcPts val="0"/>
                        </a:spcAft>
                        <a:buNone/>
                      </a:pPr>
                      <a:r>
                        <a:rPr lang="en">
                          <a:solidFill>
                            <a:schemeClr val="lt1"/>
                          </a:solidFill>
                          <a:latin typeface="Share Tech"/>
                          <a:ea typeface="Share Tech"/>
                          <a:cs typeface="Share Tech"/>
                          <a:sym typeface="Share Tech"/>
                        </a:rPr>
                        <a:t>Logistic Regression</a:t>
                      </a:r>
                      <a:endParaRPr>
                        <a:solidFill>
                          <a:schemeClr val="lt1"/>
                        </a:solidFill>
                        <a:latin typeface="Share Tech"/>
                        <a:ea typeface="Share Tech"/>
                        <a:cs typeface="Share Tech"/>
                        <a:sym typeface="Share Tech"/>
                      </a:endParaRPr>
                    </a:p>
                  </a:txBody>
                  <a:tcPr marT="91425" marB="91425" marR="91425" marL="91425"/>
                </a:tc>
              </a:tr>
              <a:tr h="443950">
                <a:tc>
                  <a:txBody>
                    <a:bodyPr/>
                    <a:lstStyle/>
                    <a:p>
                      <a:pPr indent="0" lvl="0" marL="0" rtl="0" algn="ctr">
                        <a:spcBef>
                          <a:spcPts val="0"/>
                        </a:spcBef>
                        <a:spcAft>
                          <a:spcPts val="0"/>
                        </a:spcAft>
                        <a:buNone/>
                      </a:pPr>
                      <a:r>
                        <a:rPr lang="en">
                          <a:solidFill>
                            <a:schemeClr val="lt1"/>
                          </a:solidFill>
                          <a:latin typeface="Share Tech"/>
                          <a:ea typeface="Share Tech"/>
                          <a:cs typeface="Share Tech"/>
                          <a:sym typeface="Share Tech"/>
                        </a:rPr>
                        <a:t>Confidence</a:t>
                      </a:r>
                      <a:endParaRPr>
                        <a:solidFill>
                          <a:schemeClr val="lt1"/>
                        </a:solidFill>
                        <a:latin typeface="Share Tech"/>
                        <a:ea typeface="Share Tech"/>
                        <a:cs typeface="Share Tech"/>
                        <a:sym typeface="Share Tech"/>
                      </a:endParaRPr>
                    </a:p>
                  </a:txBody>
                  <a:tcPr marT="91425" marB="91425" marR="91425" marL="91425"/>
                </a:tc>
                <a:tc>
                  <a:txBody>
                    <a:bodyPr/>
                    <a:lstStyle/>
                    <a:p>
                      <a:pPr indent="0" lvl="0" marL="0" rtl="0" algn="ctr">
                        <a:spcBef>
                          <a:spcPts val="0"/>
                        </a:spcBef>
                        <a:spcAft>
                          <a:spcPts val="0"/>
                        </a:spcAft>
                        <a:buNone/>
                      </a:pPr>
                      <a:r>
                        <a:rPr lang="en">
                          <a:solidFill>
                            <a:schemeClr val="lt1"/>
                          </a:solidFill>
                          <a:latin typeface="Share Tech"/>
                          <a:ea typeface="Share Tech"/>
                          <a:cs typeface="Share Tech"/>
                          <a:sym typeface="Share Tech"/>
                        </a:rPr>
                        <a:t>75%</a:t>
                      </a:r>
                      <a:endParaRPr>
                        <a:solidFill>
                          <a:schemeClr val="lt1"/>
                        </a:solidFill>
                        <a:latin typeface="Share Tech"/>
                        <a:ea typeface="Share Tech"/>
                        <a:cs typeface="Share Tech"/>
                        <a:sym typeface="Share Tech"/>
                      </a:endParaRPr>
                    </a:p>
                  </a:txBody>
                  <a:tcPr marT="91425" marB="91425" marR="91425" marL="91425">
                    <a:solidFill>
                      <a:schemeClr val="dk1"/>
                    </a:solidFill>
                  </a:tcPr>
                </a:tc>
                <a:tc>
                  <a:txBody>
                    <a:bodyPr/>
                    <a:lstStyle/>
                    <a:p>
                      <a:pPr indent="0" lvl="0" marL="0" rtl="0" algn="ctr">
                        <a:spcBef>
                          <a:spcPts val="0"/>
                        </a:spcBef>
                        <a:spcAft>
                          <a:spcPts val="0"/>
                        </a:spcAft>
                        <a:buNone/>
                      </a:pPr>
                      <a:r>
                        <a:rPr lang="en">
                          <a:solidFill>
                            <a:schemeClr val="lt1"/>
                          </a:solidFill>
                          <a:latin typeface="Share Tech"/>
                          <a:ea typeface="Share Tech"/>
                          <a:cs typeface="Share Tech"/>
                          <a:sym typeface="Share Tech"/>
                        </a:rPr>
                        <a:t>68%</a:t>
                      </a:r>
                      <a:endParaRPr>
                        <a:solidFill>
                          <a:schemeClr val="lt1"/>
                        </a:solidFill>
                        <a:latin typeface="Share Tech"/>
                        <a:ea typeface="Share Tech"/>
                        <a:cs typeface="Share Tech"/>
                        <a:sym typeface="Share Tech"/>
                      </a:endParaRPr>
                    </a:p>
                  </a:txBody>
                  <a:tcPr marT="91425" marB="91425" marR="91425" marL="91425"/>
                </a:tc>
                <a:tc>
                  <a:txBody>
                    <a:bodyPr/>
                    <a:lstStyle/>
                    <a:p>
                      <a:pPr indent="0" lvl="0" marL="0" rtl="0" algn="ctr">
                        <a:spcBef>
                          <a:spcPts val="0"/>
                        </a:spcBef>
                        <a:spcAft>
                          <a:spcPts val="0"/>
                        </a:spcAft>
                        <a:buNone/>
                      </a:pPr>
                      <a:r>
                        <a:rPr lang="en">
                          <a:solidFill>
                            <a:schemeClr val="lt1"/>
                          </a:solidFill>
                          <a:latin typeface="Share Tech"/>
                          <a:ea typeface="Share Tech"/>
                          <a:cs typeface="Share Tech"/>
                          <a:sym typeface="Share Tech"/>
                        </a:rPr>
                        <a:t>54%</a:t>
                      </a:r>
                      <a:endParaRPr>
                        <a:solidFill>
                          <a:schemeClr val="lt1"/>
                        </a:solidFill>
                        <a:latin typeface="Share Tech"/>
                        <a:ea typeface="Share Tech"/>
                        <a:cs typeface="Share Tech"/>
                        <a:sym typeface="Share Tech"/>
                      </a:endParaRPr>
                    </a:p>
                  </a:txBody>
                  <a:tcPr marT="91425" marB="91425" marR="91425" marL="91425"/>
                </a:tc>
              </a:tr>
              <a:tr h="683000">
                <a:tc>
                  <a:txBody>
                    <a:bodyPr/>
                    <a:lstStyle/>
                    <a:p>
                      <a:pPr indent="0" lvl="0" marL="0" rtl="0" algn="ctr">
                        <a:spcBef>
                          <a:spcPts val="0"/>
                        </a:spcBef>
                        <a:spcAft>
                          <a:spcPts val="0"/>
                        </a:spcAft>
                        <a:buNone/>
                      </a:pPr>
                      <a:r>
                        <a:rPr lang="en">
                          <a:solidFill>
                            <a:schemeClr val="lt1"/>
                          </a:solidFill>
                          <a:latin typeface="Share Tech"/>
                          <a:ea typeface="Share Tech"/>
                          <a:cs typeface="Share Tech"/>
                          <a:sym typeface="Share Tech"/>
                        </a:rPr>
                        <a:t>% </a:t>
                      </a:r>
                      <a:r>
                        <a:rPr lang="en">
                          <a:solidFill>
                            <a:schemeClr val="lt1"/>
                          </a:solidFill>
                          <a:latin typeface="Share Tech"/>
                          <a:ea typeface="Share Tech"/>
                          <a:cs typeface="Share Tech"/>
                          <a:sym typeface="Share Tech"/>
                        </a:rPr>
                        <a:t>supporting feature among top 5 features</a:t>
                      </a:r>
                      <a:endParaRPr>
                        <a:solidFill>
                          <a:schemeClr val="lt1"/>
                        </a:solidFill>
                        <a:latin typeface="Share Tech"/>
                        <a:ea typeface="Share Tech"/>
                        <a:cs typeface="Share Tech"/>
                        <a:sym typeface="Share Tech"/>
                      </a:endParaRPr>
                    </a:p>
                  </a:txBody>
                  <a:tcPr marT="91425" marB="91425" marR="91425" marL="91425"/>
                </a:tc>
                <a:tc>
                  <a:txBody>
                    <a:bodyPr/>
                    <a:lstStyle/>
                    <a:p>
                      <a:pPr indent="0" lvl="0" marL="0" rtl="0" algn="ctr">
                        <a:spcBef>
                          <a:spcPts val="0"/>
                        </a:spcBef>
                        <a:spcAft>
                          <a:spcPts val="0"/>
                        </a:spcAft>
                        <a:buNone/>
                      </a:pPr>
                      <a:r>
                        <a:rPr lang="en">
                          <a:solidFill>
                            <a:schemeClr val="lt1"/>
                          </a:solidFill>
                          <a:latin typeface="Share Tech"/>
                          <a:ea typeface="Share Tech"/>
                          <a:cs typeface="Share Tech"/>
                          <a:sym typeface="Share Tech"/>
                        </a:rPr>
                        <a:t>40%</a:t>
                      </a:r>
                      <a:endParaRPr>
                        <a:solidFill>
                          <a:schemeClr val="lt1"/>
                        </a:solidFill>
                        <a:latin typeface="Share Tech"/>
                        <a:ea typeface="Share Tech"/>
                        <a:cs typeface="Share Tech"/>
                        <a:sym typeface="Share Tech"/>
                      </a:endParaRPr>
                    </a:p>
                  </a:txBody>
                  <a:tcPr marT="91425" marB="91425" marR="91425" marL="91425"/>
                </a:tc>
                <a:tc>
                  <a:txBody>
                    <a:bodyPr/>
                    <a:lstStyle/>
                    <a:p>
                      <a:pPr indent="0" lvl="0" marL="0" rtl="0" algn="ctr">
                        <a:spcBef>
                          <a:spcPts val="0"/>
                        </a:spcBef>
                        <a:spcAft>
                          <a:spcPts val="0"/>
                        </a:spcAft>
                        <a:buNone/>
                      </a:pPr>
                      <a:r>
                        <a:rPr lang="en">
                          <a:solidFill>
                            <a:schemeClr val="lt1"/>
                          </a:solidFill>
                          <a:latin typeface="Share Tech"/>
                          <a:ea typeface="Share Tech"/>
                          <a:cs typeface="Share Tech"/>
                          <a:sym typeface="Share Tech"/>
                        </a:rPr>
                        <a:t>100%</a:t>
                      </a:r>
                      <a:endParaRPr>
                        <a:solidFill>
                          <a:schemeClr val="lt1"/>
                        </a:solidFill>
                        <a:latin typeface="Share Tech"/>
                        <a:ea typeface="Share Tech"/>
                        <a:cs typeface="Share Tech"/>
                        <a:sym typeface="Share Tech"/>
                      </a:endParaRPr>
                    </a:p>
                  </a:txBody>
                  <a:tcPr marT="91425" marB="91425" marR="91425" marL="91425">
                    <a:solidFill>
                      <a:schemeClr val="dk1"/>
                    </a:solidFill>
                  </a:tcPr>
                </a:tc>
                <a:tc>
                  <a:txBody>
                    <a:bodyPr/>
                    <a:lstStyle/>
                    <a:p>
                      <a:pPr indent="0" lvl="0" marL="0" rtl="0" algn="ctr">
                        <a:spcBef>
                          <a:spcPts val="0"/>
                        </a:spcBef>
                        <a:spcAft>
                          <a:spcPts val="0"/>
                        </a:spcAft>
                        <a:buNone/>
                      </a:pPr>
                      <a:r>
                        <a:rPr lang="en">
                          <a:solidFill>
                            <a:schemeClr val="lt1"/>
                          </a:solidFill>
                          <a:latin typeface="Share Tech"/>
                          <a:ea typeface="Share Tech"/>
                          <a:cs typeface="Share Tech"/>
                          <a:sym typeface="Share Tech"/>
                        </a:rPr>
                        <a:t>60%</a:t>
                      </a:r>
                      <a:endParaRPr>
                        <a:solidFill>
                          <a:schemeClr val="lt1"/>
                        </a:solidFill>
                        <a:latin typeface="Share Tech"/>
                        <a:ea typeface="Share Tech"/>
                        <a:cs typeface="Share Tech"/>
                        <a:sym typeface="Share Tech"/>
                      </a:endParaRPr>
                    </a:p>
                  </a:txBody>
                  <a:tcPr marT="91425" marB="91425" marR="91425" marL="91425"/>
                </a:tc>
              </a:tr>
              <a:tr h="443950">
                <a:tc>
                  <a:txBody>
                    <a:bodyPr/>
                    <a:lstStyle/>
                    <a:p>
                      <a:pPr indent="0" lvl="0" marL="0" rtl="0" algn="ctr">
                        <a:spcBef>
                          <a:spcPts val="0"/>
                        </a:spcBef>
                        <a:spcAft>
                          <a:spcPts val="0"/>
                        </a:spcAft>
                        <a:buNone/>
                      </a:pPr>
                      <a:r>
                        <a:rPr lang="en">
                          <a:solidFill>
                            <a:schemeClr val="lt1"/>
                          </a:solidFill>
                          <a:latin typeface="Share Tech"/>
                          <a:ea typeface="Share Tech"/>
                          <a:cs typeface="Share Tech"/>
                          <a:sym typeface="Share Tech"/>
                        </a:rPr>
                        <a:t>Top supporting feature</a:t>
                      </a:r>
                      <a:endParaRPr>
                        <a:solidFill>
                          <a:schemeClr val="lt1"/>
                        </a:solidFill>
                        <a:latin typeface="Share Tech"/>
                        <a:ea typeface="Share Tech"/>
                        <a:cs typeface="Share Tech"/>
                        <a:sym typeface="Share Tech"/>
                      </a:endParaRPr>
                    </a:p>
                  </a:txBody>
                  <a:tcPr marT="91425" marB="91425" marR="91425" marL="91425"/>
                </a:tc>
                <a:tc>
                  <a:txBody>
                    <a:bodyPr/>
                    <a:lstStyle/>
                    <a:p>
                      <a:pPr indent="0" lvl="0" marL="0" rtl="0" algn="ctr">
                        <a:spcBef>
                          <a:spcPts val="0"/>
                        </a:spcBef>
                        <a:spcAft>
                          <a:spcPts val="0"/>
                        </a:spcAft>
                        <a:buNone/>
                      </a:pPr>
                      <a:r>
                        <a:rPr lang="en">
                          <a:solidFill>
                            <a:schemeClr val="lt1"/>
                          </a:solidFill>
                          <a:latin typeface="Share Tech"/>
                          <a:ea typeface="Share Tech"/>
                          <a:cs typeface="Share Tech"/>
                          <a:sym typeface="Share Tech"/>
                        </a:rPr>
                        <a:t>freq_diff</a:t>
                      </a:r>
                      <a:endParaRPr>
                        <a:solidFill>
                          <a:schemeClr val="lt1"/>
                        </a:solidFill>
                        <a:latin typeface="Share Tech"/>
                        <a:ea typeface="Share Tech"/>
                        <a:cs typeface="Share Tech"/>
                        <a:sym typeface="Share Tech"/>
                      </a:endParaRPr>
                    </a:p>
                  </a:txBody>
                  <a:tcPr marT="91425" marB="91425" marR="91425" marL="91425"/>
                </a:tc>
                <a:tc>
                  <a:txBody>
                    <a:bodyPr/>
                    <a:lstStyle/>
                    <a:p>
                      <a:pPr indent="0" lvl="0" marL="0" rtl="0" algn="ctr">
                        <a:spcBef>
                          <a:spcPts val="0"/>
                        </a:spcBef>
                        <a:spcAft>
                          <a:spcPts val="0"/>
                        </a:spcAft>
                        <a:buNone/>
                      </a:pPr>
                      <a:r>
                        <a:rPr lang="en">
                          <a:solidFill>
                            <a:schemeClr val="lt1"/>
                          </a:solidFill>
                          <a:latin typeface="Share Tech"/>
                          <a:ea typeface="Share Tech"/>
                          <a:cs typeface="Share Tech"/>
                          <a:sym typeface="Share Tech"/>
                        </a:rPr>
                        <a:t>cwc_max</a:t>
                      </a:r>
                      <a:endParaRPr>
                        <a:solidFill>
                          <a:schemeClr val="lt1"/>
                        </a:solidFill>
                        <a:latin typeface="Share Tech"/>
                        <a:ea typeface="Share Tech"/>
                        <a:cs typeface="Share Tech"/>
                        <a:sym typeface="Share Tech"/>
                      </a:endParaRPr>
                    </a:p>
                  </a:txBody>
                  <a:tcPr marT="91425" marB="91425" marR="91425" marL="91425"/>
                </a:tc>
                <a:tc>
                  <a:txBody>
                    <a:bodyPr/>
                    <a:lstStyle/>
                    <a:p>
                      <a:pPr indent="0" lvl="0" marL="0" rtl="0" algn="ctr">
                        <a:spcBef>
                          <a:spcPts val="0"/>
                        </a:spcBef>
                        <a:spcAft>
                          <a:spcPts val="0"/>
                        </a:spcAft>
                        <a:buNone/>
                      </a:pPr>
                      <a:r>
                        <a:rPr lang="en">
                          <a:solidFill>
                            <a:schemeClr val="lt1"/>
                          </a:solidFill>
                          <a:latin typeface="Share Tech"/>
                          <a:ea typeface="Share Tech"/>
                          <a:cs typeface="Share Tech"/>
                          <a:sym typeface="Share Tech"/>
                        </a:rPr>
                        <a:t>squared_euclidean</a:t>
                      </a:r>
                      <a:endParaRPr>
                        <a:solidFill>
                          <a:schemeClr val="lt1"/>
                        </a:solidFill>
                        <a:latin typeface="Share Tech"/>
                        <a:ea typeface="Share Tech"/>
                        <a:cs typeface="Share Tech"/>
                        <a:sym typeface="Share Tech"/>
                      </a:endParaRPr>
                    </a:p>
                  </a:txBody>
                  <a:tcPr marT="91425" marB="91425" marR="91425" marL="91425"/>
                </a:tc>
              </a:tr>
            </a:tbl>
          </a:graphicData>
        </a:graphic>
      </p:graphicFrame>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7" name="Shape 847"/>
        <p:cNvGrpSpPr/>
        <p:nvPr/>
      </p:nvGrpSpPr>
      <p:grpSpPr>
        <a:xfrm>
          <a:off x="0" y="0"/>
          <a:ext cx="0" cy="0"/>
          <a:chOff x="0" y="0"/>
          <a:chExt cx="0" cy="0"/>
        </a:xfrm>
      </p:grpSpPr>
      <p:sp>
        <p:nvSpPr>
          <p:cNvPr id="848" name="Google Shape;848;p70"/>
          <p:cNvSpPr txBox="1"/>
          <p:nvPr>
            <p:ph type="ctrTitle"/>
          </p:nvPr>
        </p:nvSpPr>
        <p:spPr>
          <a:xfrm>
            <a:off x="618825" y="411675"/>
            <a:ext cx="79734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Explainability: Study</a:t>
            </a:r>
            <a:endParaRPr/>
          </a:p>
        </p:txBody>
      </p:sp>
      <p:sp>
        <p:nvSpPr>
          <p:cNvPr id="849" name="Google Shape;849;p70"/>
          <p:cNvSpPr txBox="1"/>
          <p:nvPr/>
        </p:nvSpPr>
        <p:spPr>
          <a:xfrm>
            <a:off x="618825" y="1368125"/>
            <a:ext cx="7166400" cy="1477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500">
                <a:solidFill>
                  <a:schemeClr val="lt1"/>
                </a:solidFill>
                <a:latin typeface="Maven Pro"/>
                <a:ea typeface="Maven Pro"/>
                <a:cs typeface="Maven Pro"/>
                <a:sym typeface="Maven Pro"/>
              </a:rPr>
              <a:t>Is Logistic Regression </a:t>
            </a:r>
            <a:r>
              <a:rPr b="1" lang="en" sz="1500">
                <a:solidFill>
                  <a:schemeClr val="lt1"/>
                </a:solidFill>
                <a:latin typeface="Maven Pro"/>
                <a:ea typeface="Maven Pro"/>
                <a:cs typeface="Maven Pro"/>
                <a:sym typeface="Maven Pro"/>
              </a:rPr>
              <a:t>inferior</a:t>
            </a:r>
            <a:r>
              <a:rPr lang="en" sz="1500">
                <a:solidFill>
                  <a:schemeClr val="lt1"/>
                </a:solidFill>
                <a:latin typeface="Maven Pro"/>
                <a:ea typeface="Maven Pro"/>
                <a:cs typeface="Maven Pro"/>
                <a:sym typeface="Maven Pro"/>
              </a:rPr>
              <a:t>?</a:t>
            </a:r>
            <a:endParaRPr sz="1500">
              <a:solidFill>
                <a:schemeClr val="lt1"/>
              </a:solidFill>
              <a:latin typeface="Maven Pro"/>
              <a:ea typeface="Maven Pro"/>
              <a:cs typeface="Maven Pro"/>
              <a:sym typeface="Maven Pro"/>
            </a:endParaRPr>
          </a:p>
          <a:p>
            <a:pPr indent="0" lvl="0" marL="0" rtl="0" algn="l">
              <a:lnSpc>
                <a:spcPct val="115000"/>
              </a:lnSpc>
              <a:spcBef>
                <a:spcPts val="0"/>
              </a:spcBef>
              <a:spcAft>
                <a:spcPts val="0"/>
              </a:spcAft>
              <a:buNone/>
            </a:pPr>
            <a:r>
              <a:t/>
            </a:r>
            <a:endParaRPr sz="1500">
              <a:solidFill>
                <a:schemeClr val="lt1"/>
              </a:solidFill>
              <a:latin typeface="Maven Pro"/>
              <a:ea typeface="Maven Pro"/>
              <a:cs typeface="Maven Pro"/>
              <a:sym typeface="Maven Pro"/>
            </a:endParaRPr>
          </a:p>
          <a:p>
            <a:pPr indent="0" lvl="0" marL="0" rtl="0" algn="l">
              <a:lnSpc>
                <a:spcPct val="115000"/>
              </a:lnSpc>
              <a:spcBef>
                <a:spcPts val="0"/>
              </a:spcBef>
              <a:spcAft>
                <a:spcPts val="0"/>
              </a:spcAft>
              <a:buNone/>
            </a:pPr>
            <a:r>
              <a:rPr lang="en" sz="1500">
                <a:solidFill>
                  <a:schemeClr val="lt1"/>
                </a:solidFill>
                <a:latin typeface="Maven Pro"/>
                <a:ea typeface="Maven Pro"/>
                <a:cs typeface="Maven Pro"/>
                <a:sym typeface="Maven Pro"/>
              </a:rPr>
              <a:t>Is prediction probability really indicative of the model performance? </a:t>
            </a:r>
            <a:endParaRPr sz="1500">
              <a:solidFill>
                <a:schemeClr val="lt1"/>
              </a:solidFill>
              <a:latin typeface="Maven Pro"/>
              <a:ea typeface="Maven Pro"/>
              <a:cs typeface="Maven Pro"/>
              <a:sym typeface="Maven Pro"/>
            </a:endParaRPr>
          </a:p>
          <a:p>
            <a:pPr indent="0" lvl="0" marL="0" rtl="0" algn="l">
              <a:lnSpc>
                <a:spcPct val="115000"/>
              </a:lnSpc>
              <a:spcBef>
                <a:spcPts val="0"/>
              </a:spcBef>
              <a:spcAft>
                <a:spcPts val="0"/>
              </a:spcAft>
              <a:buNone/>
            </a:pPr>
            <a:r>
              <a:t/>
            </a:r>
            <a:endParaRPr sz="1500">
              <a:solidFill>
                <a:schemeClr val="lt1"/>
              </a:solidFill>
              <a:latin typeface="Maven Pro"/>
              <a:ea typeface="Maven Pro"/>
              <a:cs typeface="Maven Pro"/>
              <a:sym typeface="Maven Pro"/>
            </a:endParaRPr>
          </a:p>
          <a:p>
            <a:pPr indent="0" lvl="0" marL="0" rtl="0" algn="l">
              <a:lnSpc>
                <a:spcPct val="115000"/>
              </a:lnSpc>
              <a:spcBef>
                <a:spcPts val="0"/>
              </a:spcBef>
              <a:spcAft>
                <a:spcPts val="0"/>
              </a:spcAft>
              <a:buNone/>
            </a:pPr>
            <a:r>
              <a:rPr lang="en" sz="1500">
                <a:solidFill>
                  <a:schemeClr val="lt1"/>
                </a:solidFill>
                <a:latin typeface="Maven Pro"/>
                <a:ea typeface="Maven Pro"/>
                <a:cs typeface="Maven Pro"/>
                <a:sym typeface="Maven Pro"/>
              </a:rPr>
              <a:t>And this is just an instance level analysis.</a:t>
            </a:r>
            <a:endParaRPr sz="1500">
              <a:solidFill>
                <a:schemeClr val="lt1"/>
              </a:solidFill>
              <a:latin typeface="Maven Pro"/>
              <a:ea typeface="Maven Pro"/>
              <a:cs typeface="Maven Pro"/>
              <a:sym typeface="Maven Pro"/>
            </a:endParaRPr>
          </a:p>
        </p:txBody>
      </p:sp>
      <p:pic>
        <p:nvPicPr>
          <p:cNvPr id="850" name="Google Shape;850;p70"/>
          <p:cNvPicPr preferRelativeResize="0"/>
          <p:nvPr/>
        </p:nvPicPr>
        <p:blipFill>
          <a:blip r:embed="rId3">
            <a:alphaModFix/>
          </a:blip>
          <a:stretch>
            <a:fillRect/>
          </a:stretch>
        </p:blipFill>
        <p:spPr>
          <a:xfrm>
            <a:off x="6608875" y="3510875"/>
            <a:ext cx="1048600" cy="1048600"/>
          </a:xfrm>
          <a:prstGeom prst="rect">
            <a:avLst/>
          </a:prstGeom>
          <a:noFill/>
          <a:ln>
            <a:noFill/>
          </a:ln>
        </p:spPr>
      </p:pic>
      <p:pic>
        <p:nvPicPr>
          <p:cNvPr id="851" name="Google Shape;851;p70"/>
          <p:cNvPicPr preferRelativeResize="0"/>
          <p:nvPr/>
        </p:nvPicPr>
        <p:blipFill rotWithShape="1">
          <a:blip r:embed="rId4">
            <a:alphaModFix/>
          </a:blip>
          <a:srcRect b="2544" l="3487" r="4481" t="3213"/>
          <a:stretch/>
        </p:blipFill>
        <p:spPr>
          <a:xfrm>
            <a:off x="2627850" y="3224275"/>
            <a:ext cx="1555800" cy="1540800"/>
          </a:xfrm>
          <a:prstGeom prst="ellipse">
            <a:avLst/>
          </a:prstGeom>
          <a:noFill/>
          <a:ln>
            <a:noFill/>
          </a:ln>
        </p:spPr>
      </p:pic>
      <p:pic>
        <p:nvPicPr>
          <p:cNvPr id="852" name="Google Shape;852;p70"/>
          <p:cNvPicPr preferRelativeResize="0"/>
          <p:nvPr/>
        </p:nvPicPr>
        <p:blipFill rotWithShape="1">
          <a:blip r:embed="rId5">
            <a:alphaModFix/>
          </a:blip>
          <a:srcRect b="1993" l="2192" r="3689" t="2613"/>
          <a:stretch/>
        </p:blipFill>
        <p:spPr>
          <a:xfrm>
            <a:off x="4547875" y="3195425"/>
            <a:ext cx="1590600" cy="1597800"/>
          </a:xfrm>
          <a:prstGeom prst="ellipse">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6" name="Shape 856"/>
        <p:cNvGrpSpPr/>
        <p:nvPr/>
      </p:nvGrpSpPr>
      <p:grpSpPr>
        <a:xfrm>
          <a:off x="0" y="0"/>
          <a:ext cx="0" cy="0"/>
          <a:chOff x="0" y="0"/>
          <a:chExt cx="0" cy="0"/>
        </a:xfrm>
      </p:grpSpPr>
      <p:sp>
        <p:nvSpPr>
          <p:cNvPr id="857" name="Google Shape;857;p71"/>
          <p:cNvSpPr txBox="1"/>
          <p:nvPr>
            <p:ph type="title"/>
          </p:nvPr>
        </p:nvSpPr>
        <p:spPr>
          <a:xfrm>
            <a:off x="1503600" y="1496400"/>
            <a:ext cx="5070000" cy="2150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3"/>
                </a:solidFill>
              </a:rPr>
              <a:t>HOLD ON…</a:t>
            </a:r>
            <a:endParaRPr>
              <a:solidFill>
                <a:schemeClr val="accent3"/>
              </a:solidFill>
            </a:endParaRPr>
          </a:p>
        </p:txBody>
      </p:sp>
      <p:sp>
        <p:nvSpPr>
          <p:cNvPr id="858" name="Google Shape;858;p71"/>
          <p:cNvSpPr txBox="1"/>
          <p:nvPr/>
        </p:nvSpPr>
        <p:spPr>
          <a:xfrm>
            <a:off x="5591850" y="1825750"/>
            <a:ext cx="1562400" cy="1293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7200">
                <a:solidFill>
                  <a:schemeClr val="accent3"/>
                </a:solidFill>
                <a:latin typeface="Share Tech"/>
                <a:ea typeface="Share Tech"/>
                <a:cs typeface="Share Tech"/>
                <a:sym typeface="Share Tech"/>
              </a:rPr>
              <a:t>😱</a:t>
            </a:r>
            <a:endParaRPr>
              <a:latin typeface="Maven Pro"/>
              <a:ea typeface="Maven Pro"/>
              <a:cs typeface="Maven Pro"/>
              <a:sym typeface="Maven Pro"/>
            </a:endParaRPr>
          </a:p>
        </p:txBody>
      </p:sp>
      <p:sp>
        <p:nvSpPr>
          <p:cNvPr id="859" name="Google Shape;859;p71"/>
          <p:cNvSpPr txBox="1"/>
          <p:nvPr>
            <p:ph idx="4294967295" type="body"/>
          </p:nvPr>
        </p:nvSpPr>
        <p:spPr>
          <a:xfrm>
            <a:off x="2220125" y="3118750"/>
            <a:ext cx="5456700" cy="715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500"/>
              <a:t>Why frequency features?</a:t>
            </a:r>
            <a:endParaRPr sz="15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57"/>
                                        </p:tgtEl>
                                        <p:attrNameLst>
                                          <p:attrName>style.visibility</p:attrName>
                                        </p:attrNameLst>
                                      </p:cBhvr>
                                      <p:to>
                                        <p:strVal val="visible"/>
                                      </p:to>
                                    </p:set>
                                    <p:animEffect filter="fade" transition="in">
                                      <p:cBhvr>
                                        <p:cTn dur="1000"/>
                                        <p:tgtEl>
                                          <p:spTgt spid="857"/>
                                        </p:tgtEl>
                                      </p:cBhvr>
                                    </p:animEffect>
                                  </p:childTnLst>
                                </p:cTn>
                              </p:par>
                              <p:par>
                                <p:cTn fill="hold" nodeType="withEffect" presetClass="entr" presetID="10" presetSubtype="0">
                                  <p:stCondLst>
                                    <p:cond delay="0"/>
                                  </p:stCondLst>
                                  <p:childTnLst>
                                    <p:set>
                                      <p:cBhvr>
                                        <p:cTn dur="1" fill="hold">
                                          <p:stCondLst>
                                            <p:cond delay="0"/>
                                          </p:stCondLst>
                                        </p:cTn>
                                        <p:tgtEl>
                                          <p:spTgt spid="858"/>
                                        </p:tgtEl>
                                        <p:attrNameLst>
                                          <p:attrName>style.visibility</p:attrName>
                                        </p:attrNameLst>
                                      </p:cBhvr>
                                      <p:to>
                                        <p:strVal val="visible"/>
                                      </p:to>
                                    </p:set>
                                    <p:animEffect filter="fade" transition="in">
                                      <p:cBhvr>
                                        <p:cTn dur="1000"/>
                                        <p:tgtEl>
                                          <p:spTgt spid="858"/>
                                        </p:tgtEl>
                                      </p:cBhvr>
                                    </p:animEffect>
                                  </p:childTnLst>
                                </p:cTn>
                              </p:par>
                            </p:childTnLst>
                          </p:cTn>
                        </p:par>
                        <p:par>
                          <p:cTn fill="hold">
                            <p:stCondLst>
                              <p:cond delay="1000"/>
                            </p:stCondLst>
                            <p:childTnLst>
                              <p:par>
                                <p:cTn fill="hold" nodeType="afterEffect" presetClass="emph" presetID="8" presetSubtype="0">
                                  <p:stCondLst>
                                    <p:cond delay="0"/>
                                  </p:stCondLst>
                                  <p:childTnLst>
                                    <p:animRot by="-21600000">
                                      <p:cBhvr>
                                        <p:cTn dur="1000" fill="hold"/>
                                        <p:tgtEl>
                                          <p:spTgt spid="858"/>
                                        </p:tgtEl>
                                        <p:attrNameLst>
                                          <p:attrName>r</p:attrName>
                                        </p:attrNameLst>
                                      </p:cBhvr>
                                    </p:animRo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859"/>
                                        </p:tgtEl>
                                        <p:attrNameLst>
                                          <p:attrName>style.visibility</p:attrName>
                                        </p:attrNameLst>
                                      </p:cBhvr>
                                      <p:to>
                                        <p:strVal val="visible"/>
                                      </p:to>
                                    </p:set>
                                    <p:animEffect filter="fade" transition="in">
                                      <p:cBhvr>
                                        <p:cTn dur="1000"/>
                                        <p:tgtEl>
                                          <p:spTgt spid="85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3" name="Shape 863"/>
        <p:cNvGrpSpPr/>
        <p:nvPr/>
      </p:nvGrpSpPr>
      <p:grpSpPr>
        <a:xfrm>
          <a:off x="0" y="0"/>
          <a:ext cx="0" cy="0"/>
          <a:chOff x="0" y="0"/>
          <a:chExt cx="0" cy="0"/>
        </a:xfrm>
      </p:grpSpPr>
      <p:cxnSp>
        <p:nvCxnSpPr>
          <p:cNvPr id="864" name="Google Shape;864;p72"/>
          <p:cNvCxnSpPr>
            <a:endCxn id="865" idx="1"/>
          </p:cNvCxnSpPr>
          <p:nvPr/>
        </p:nvCxnSpPr>
        <p:spPr>
          <a:xfrm flipH="1" rot="5400000">
            <a:off x="800250" y="2002350"/>
            <a:ext cx="2287800" cy="1226700"/>
          </a:xfrm>
          <a:prstGeom prst="bentConnector4">
            <a:avLst>
              <a:gd fmla="val 36556" name="adj1"/>
              <a:gd fmla="val 119412" name="adj2"/>
            </a:avLst>
          </a:prstGeom>
          <a:noFill/>
          <a:ln cap="flat" cmpd="sng" w="9525">
            <a:solidFill>
              <a:schemeClr val="lt2"/>
            </a:solidFill>
            <a:prstDash val="solid"/>
            <a:round/>
            <a:headEnd len="med" w="med" type="none"/>
            <a:tailEnd len="med" w="med" type="none"/>
          </a:ln>
        </p:spPr>
      </p:cxnSp>
      <p:sp>
        <p:nvSpPr>
          <p:cNvPr id="865" name="Google Shape;865;p72"/>
          <p:cNvSpPr txBox="1"/>
          <p:nvPr>
            <p:ph type="title"/>
          </p:nvPr>
        </p:nvSpPr>
        <p:spPr>
          <a:xfrm>
            <a:off x="1330800" y="856650"/>
            <a:ext cx="6482400" cy="1230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5400">
                <a:solidFill>
                  <a:schemeClr val="accent3"/>
                </a:solidFill>
              </a:rPr>
              <a:t>Precision falls from</a:t>
            </a:r>
            <a:r>
              <a:rPr lang="en" sz="5400">
                <a:solidFill>
                  <a:schemeClr val="lt1"/>
                </a:solidFill>
              </a:rPr>
              <a:t> </a:t>
            </a:r>
            <a:endParaRPr sz="5400">
              <a:solidFill>
                <a:schemeClr val="lt1"/>
              </a:solidFill>
            </a:endParaRPr>
          </a:p>
          <a:p>
            <a:pPr indent="0" lvl="0" marL="0" rtl="0" algn="ctr">
              <a:spcBef>
                <a:spcPts val="0"/>
              </a:spcBef>
              <a:spcAft>
                <a:spcPts val="0"/>
              </a:spcAft>
              <a:buNone/>
            </a:pPr>
            <a:r>
              <a:rPr lang="en" sz="5400">
                <a:solidFill>
                  <a:schemeClr val="accent3"/>
                </a:solidFill>
              </a:rPr>
              <a:t>79-83% to 74-81%</a:t>
            </a:r>
            <a:endParaRPr sz="5400">
              <a:solidFill>
                <a:schemeClr val="accent3"/>
              </a:solidFill>
            </a:endParaRPr>
          </a:p>
        </p:txBody>
      </p:sp>
      <p:sp>
        <p:nvSpPr>
          <p:cNvPr id="866" name="Google Shape;866;p72"/>
          <p:cNvSpPr txBox="1"/>
          <p:nvPr>
            <p:ph idx="1" type="body"/>
          </p:nvPr>
        </p:nvSpPr>
        <p:spPr>
          <a:xfrm>
            <a:off x="480600" y="2086950"/>
            <a:ext cx="8182800" cy="7155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after removing features related to frequency</a:t>
            </a:r>
            <a:endParaRPr/>
          </a:p>
        </p:txBody>
      </p:sp>
      <p:sp>
        <p:nvSpPr>
          <p:cNvPr id="867" name="Google Shape;867;p72"/>
          <p:cNvSpPr txBox="1"/>
          <p:nvPr/>
        </p:nvSpPr>
        <p:spPr>
          <a:xfrm>
            <a:off x="4067850" y="2499000"/>
            <a:ext cx="10083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6000">
                <a:latin typeface="Maven Pro"/>
                <a:ea typeface="Maven Pro"/>
                <a:cs typeface="Maven Pro"/>
                <a:sym typeface="Maven Pro"/>
              </a:rPr>
              <a:t>🤯</a:t>
            </a:r>
            <a:endParaRPr sz="6000">
              <a:latin typeface="Maven Pro"/>
              <a:ea typeface="Maven Pro"/>
              <a:cs typeface="Maven Pro"/>
              <a:sym typeface="Maven Pr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65"/>
                                        </p:tgtEl>
                                        <p:attrNameLst>
                                          <p:attrName>style.visibility</p:attrName>
                                        </p:attrNameLst>
                                      </p:cBhvr>
                                      <p:to>
                                        <p:strVal val="visible"/>
                                      </p:to>
                                    </p:set>
                                    <p:animEffect filter="fade" transition="in">
                                      <p:cBhvr>
                                        <p:cTn dur="1000"/>
                                        <p:tgtEl>
                                          <p:spTgt spid="865"/>
                                        </p:tgtEl>
                                      </p:cBhvr>
                                    </p:animEffect>
                                  </p:childTnLst>
                                </p:cTn>
                              </p:par>
                              <p:par>
                                <p:cTn fill="hold" nodeType="withEffect" presetClass="entr" presetID="10" presetSubtype="0">
                                  <p:stCondLst>
                                    <p:cond delay="0"/>
                                  </p:stCondLst>
                                  <p:childTnLst>
                                    <p:set>
                                      <p:cBhvr>
                                        <p:cTn dur="1" fill="hold">
                                          <p:stCondLst>
                                            <p:cond delay="0"/>
                                          </p:stCondLst>
                                        </p:cTn>
                                        <p:tgtEl>
                                          <p:spTgt spid="866"/>
                                        </p:tgtEl>
                                        <p:attrNameLst>
                                          <p:attrName>style.visibility</p:attrName>
                                        </p:attrNameLst>
                                      </p:cBhvr>
                                      <p:to>
                                        <p:strVal val="visible"/>
                                      </p:to>
                                    </p:set>
                                    <p:animEffect filter="fade" transition="in">
                                      <p:cBhvr>
                                        <p:cTn dur="1000"/>
                                        <p:tgtEl>
                                          <p:spTgt spid="866"/>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867"/>
                                        </p:tgtEl>
                                        <p:attrNameLst>
                                          <p:attrName>style.visibility</p:attrName>
                                        </p:attrNameLst>
                                      </p:cBhvr>
                                      <p:to>
                                        <p:strVal val="visible"/>
                                      </p:to>
                                    </p:set>
                                    <p:animEffect filter="fade" transition="in">
                                      <p:cBhvr>
                                        <p:cTn dur="1000"/>
                                        <p:tgtEl>
                                          <p:spTgt spid="867"/>
                                        </p:tgtEl>
                                      </p:cBhvr>
                                    </p:animEffect>
                                  </p:childTnLst>
                                </p:cTn>
                              </p:par>
                              <p:par>
                                <p:cTn fill="hold" nodeType="withEffect" presetClass="entr" presetID="23" presetSubtype="16">
                                  <p:stCondLst>
                                    <p:cond delay="0"/>
                                  </p:stCondLst>
                                  <p:childTnLst>
                                    <p:set>
                                      <p:cBhvr>
                                        <p:cTn dur="1" fill="hold">
                                          <p:stCondLst>
                                            <p:cond delay="0"/>
                                          </p:stCondLst>
                                        </p:cTn>
                                        <p:tgtEl>
                                          <p:spTgt spid="867"/>
                                        </p:tgtEl>
                                        <p:attrNameLst>
                                          <p:attrName>style.visibility</p:attrName>
                                        </p:attrNameLst>
                                      </p:cBhvr>
                                      <p:to>
                                        <p:strVal val="visible"/>
                                      </p:to>
                                    </p:set>
                                    <p:anim calcmode="lin" valueType="num">
                                      <p:cBhvr additive="base">
                                        <p:cTn dur="1000"/>
                                        <p:tgtEl>
                                          <p:spTgt spid="867"/>
                                        </p:tgtEl>
                                        <p:attrNameLst>
                                          <p:attrName>ppt_w</p:attrName>
                                        </p:attrNameLst>
                                      </p:cBhvr>
                                      <p:tavLst>
                                        <p:tav fmla="" tm="0">
                                          <p:val>
                                            <p:strVal val="0"/>
                                          </p:val>
                                        </p:tav>
                                        <p:tav fmla="" tm="100000">
                                          <p:val>
                                            <p:strVal val="#ppt_w"/>
                                          </p:val>
                                        </p:tav>
                                      </p:tavLst>
                                    </p:anim>
                                    <p:anim calcmode="lin" valueType="num">
                                      <p:cBhvr additive="base">
                                        <p:cTn dur="1000"/>
                                        <p:tgtEl>
                                          <p:spTgt spid="867"/>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 name="Shape 510"/>
        <p:cNvGrpSpPr/>
        <p:nvPr/>
      </p:nvGrpSpPr>
      <p:grpSpPr>
        <a:xfrm>
          <a:off x="0" y="0"/>
          <a:ext cx="0" cy="0"/>
          <a:chOff x="0" y="0"/>
          <a:chExt cx="0" cy="0"/>
        </a:xfrm>
      </p:grpSpPr>
      <p:sp>
        <p:nvSpPr>
          <p:cNvPr id="511" name="Google Shape;511;p28"/>
          <p:cNvSpPr txBox="1"/>
          <p:nvPr>
            <p:ph type="title"/>
          </p:nvPr>
        </p:nvSpPr>
        <p:spPr>
          <a:xfrm>
            <a:off x="1595550" y="1548625"/>
            <a:ext cx="5952900" cy="2150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5900">
                <a:solidFill>
                  <a:schemeClr val="accent3"/>
                </a:solidFill>
              </a:rPr>
              <a:t>MILLION-DOLLAR </a:t>
            </a:r>
            <a:r>
              <a:rPr lang="en" sz="5900"/>
              <a:t>PROJECT!</a:t>
            </a:r>
            <a:endParaRPr sz="5900"/>
          </a:p>
        </p:txBody>
      </p:sp>
      <p:sp>
        <p:nvSpPr>
          <p:cNvPr id="512" name="Google Shape;512;p28"/>
          <p:cNvSpPr txBox="1"/>
          <p:nvPr/>
        </p:nvSpPr>
        <p:spPr>
          <a:xfrm>
            <a:off x="2714375" y="3295125"/>
            <a:ext cx="3562800" cy="1092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5900">
                <a:solidFill>
                  <a:schemeClr val="accent3"/>
                </a:solidFill>
                <a:latin typeface="Share Tech"/>
                <a:ea typeface="Share Tech"/>
                <a:cs typeface="Share Tech"/>
                <a:sym typeface="Share Tech"/>
              </a:rPr>
              <a:t>🤑</a:t>
            </a:r>
            <a:endParaRPr>
              <a:latin typeface="Maven Pro"/>
              <a:ea typeface="Maven Pro"/>
              <a:cs typeface="Maven Pro"/>
              <a:sym typeface="Maven Pr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511"/>
                                        </p:tgtEl>
                                        <p:attrNameLst>
                                          <p:attrName>style.visibility</p:attrName>
                                        </p:attrNameLst>
                                      </p:cBhvr>
                                      <p:to>
                                        <p:strVal val="visible"/>
                                      </p:to>
                                    </p:set>
                                    <p:anim calcmode="lin" valueType="num">
                                      <p:cBhvr additive="base">
                                        <p:cTn dur="1000"/>
                                        <p:tgtEl>
                                          <p:spTgt spid="511"/>
                                        </p:tgtEl>
                                        <p:attrNameLst>
                                          <p:attrName>ppt_w</p:attrName>
                                        </p:attrNameLst>
                                      </p:cBhvr>
                                      <p:tavLst>
                                        <p:tav fmla="" tm="0">
                                          <p:val>
                                            <p:strVal val="0"/>
                                          </p:val>
                                        </p:tav>
                                        <p:tav fmla="" tm="100000">
                                          <p:val>
                                            <p:strVal val="#ppt_w"/>
                                          </p:val>
                                        </p:tav>
                                      </p:tavLst>
                                    </p:anim>
                                    <p:anim calcmode="lin" valueType="num">
                                      <p:cBhvr additive="base">
                                        <p:cTn dur="1000"/>
                                        <p:tgtEl>
                                          <p:spTgt spid="511"/>
                                        </p:tgtEl>
                                        <p:attrNameLst>
                                          <p:attrName>ppt_h</p:attrName>
                                        </p:attrNameLst>
                                      </p:cBhvr>
                                      <p:tavLst>
                                        <p:tav fmla="" tm="0">
                                          <p:val>
                                            <p:strVal val="0"/>
                                          </p:val>
                                        </p:tav>
                                        <p:tav fmla="" tm="100000">
                                          <p:val>
                                            <p:strVal val="#ppt_h"/>
                                          </p:val>
                                        </p:tav>
                                      </p:tavLst>
                                    </p:anim>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512"/>
                                        </p:tgtEl>
                                        <p:attrNameLst>
                                          <p:attrName>style.visibility</p:attrName>
                                        </p:attrNameLst>
                                      </p:cBhvr>
                                      <p:to>
                                        <p:strVal val="visible"/>
                                      </p:to>
                                    </p:set>
                                    <p:animEffect filter="fade" transition="in">
                                      <p:cBhvr>
                                        <p:cTn dur="1000"/>
                                        <p:tgtEl>
                                          <p:spTgt spid="512"/>
                                        </p:tgtEl>
                                      </p:cBhvr>
                                    </p:animEffect>
                                  </p:childTnLst>
                                </p:cTn>
                              </p:par>
                            </p:childTnLst>
                          </p:cTn>
                        </p:par>
                        <p:par>
                          <p:cTn fill="hold">
                            <p:stCondLst>
                              <p:cond delay="2000"/>
                            </p:stCondLst>
                            <p:childTnLst>
                              <p:par>
                                <p:cTn fill="hold" nodeType="afterEffect" presetClass="emph" presetID="8" presetSubtype="0">
                                  <p:stCondLst>
                                    <p:cond delay="0"/>
                                  </p:stCondLst>
                                  <p:childTnLst>
                                    <p:animRot by="-21600000">
                                      <p:cBhvr>
                                        <p:cTn dur="1000" fill="hold"/>
                                        <p:tgtEl>
                                          <p:spTgt spid="512"/>
                                        </p:tgtEl>
                                        <p:attrNameLst>
                                          <p:attrName>r</p:attrName>
                                        </p:attrNameLst>
                                      </p:cBhvr>
                                    </p:animRo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1" name="Shape 871"/>
        <p:cNvGrpSpPr/>
        <p:nvPr/>
      </p:nvGrpSpPr>
      <p:grpSpPr>
        <a:xfrm>
          <a:off x="0" y="0"/>
          <a:ext cx="0" cy="0"/>
          <a:chOff x="0" y="0"/>
          <a:chExt cx="0" cy="0"/>
        </a:xfrm>
      </p:grpSpPr>
      <p:sp>
        <p:nvSpPr>
          <p:cNvPr id="872" name="Google Shape;872;p73"/>
          <p:cNvSpPr txBox="1"/>
          <p:nvPr>
            <p:ph type="ctrTitle"/>
          </p:nvPr>
        </p:nvSpPr>
        <p:spPr>
          <a:xfrm>
            <a:off x="3905725" y="573925"/>
            <a:ext cx="5550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t>
            </a:r>
            <a:r>
              <a:rPr lang="en"/>
              <a:t>   </a:t>
            </a:r>
            <a:endParaRPr/>
          </a:p>
        </p:txBody>
      </p:sp>
      <p:sp>
        <p:nvSpPr>
          <p:cNvPr id="873" name="Google Shape;873;p73"/>
          <p:cNvSpPr txBox="1"/>
          <p:nvPr/>
        </p:nvSpPr>
        <p:spPr>
          <a:xfrm>
            <a:off x="618825" y="1508275"/>
            <a:ext cx="7166400" cy="1477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sz="1500">
              <a:solidFill>
                <a:schemeClr val="lt1"/>
              </a:solidFill>
              <a:latin typeface="Maven Pro"/>
              <a:ea typeface="Maven Pro"/>
              <a:cs typeface="Maven Pro"/>
              <a:sym typeface="Maven Pro"/>
            </a:endParaRPr>
          </a:p>
          <a:p>
            <a:pPr indent="0" lvl="0" marL="0" rtl="0" algn="l">
              <a:lnSpc>
                <a:spcPct val="115000"/>
              </a:lnSpc>
              <a:spcBef>
                <a:spcPts val="0"/>
              </a:spcBef>
              <a:spcAft>
                <a:spcPts val="0"/>
              </a:spcAft>
              <a:buNone/>
            </a:pPr>
            <a:r>
              <a:rPr lang="en" sz="1500">
                <a:solidFill>
                  <a:schemeClr val="lt1"/>
                </a:solidFill>
                <a:latin typeface="Maven Pro"/>
                <a:ea typeface="Maven Pro"/>
                <a:cs typeface="Maven Pro"/>
                <a:sym typeface="Maven Pro"/>
              </a:rPr>
              <a:t>More common for popular questions to have more duplicates.</a:t>
            </a:r>
            <a:endParaRPr sz="1500">
              <a:solidFill>
                <a:schemeClr val="lt1"/>
              </a:solidFill>
              <a:latin typeface="Maven Pro"/>
              <a:ea typeface="Maven Pro"/>
              <a:cs typeface="Maven Pro"/>
              <a:sym typeface="Maven Pro"/>
            </a:endParaRPr>
          </a:p>
          <a:p>
            <a:pPr indent="0" lvl="0" marL="0" rtl="0" algn="l">
              <a:lnSpc>
                <a:spcPct val="115000"/>
              </a:lnSpc>
              <a:spcBef>
                <a:spcPts val="0"/>
              </a:spcBef>
              <a:spcAft>
                <a:spcPts val="0"/>
              </a:spcAft>
              <a:buNone/>
            </a:pPr>
            <a:r>
              <a:t/>
            </a:r>
            <a:endParaRPr sz="1500">
              <a:solidFill>
                <a:schemeClr val="lt1"/>
              </a:solidFill>
              <a:latin typeface="Maven Pro"/>
              <a:ea typeface="Maven Pro"/>
              <a:cs typeface="Maven Pro"/>
              <a:sym typeface="Maven Pro"/>
            </a:endParaRPr>
          </a:p>
          <a:p>
            <a:pPr indent="0" lvl="0" marL="0" rtl="0" algn="l">
              <a:lnSpc>
                <a:spcPct val="115000"/>
              </a:lnSpc>
              <a:spcBef>
                <a:spcPts val="0"/>
              </a:spcBef>
              <a:spcAft>
                <a:spcPts val="0"/>
              </a:spcAft>
              <a:buNone/>
            </a:pPr>
            <a:r>
              <a:rPr lang="en" sz="1500">
                <a:solidFill>
                  <a:schemeClr val="lt1"/>
                </a:solidFill>
                <a:latin typeface="Maven Pro"/>
                <a:ea typeface="Maven Pro"/>
                <a:cs typeface="Maven Pro"/>
                <a:sym typeface="Maven Pro"/>
              </a:rPr>
              <a:t>However, including these features in the models may result in poorer performance when encountering new questions. </a:t>
            </a:r>
            <a:endParaRPr sz="1500">
              <a:solidFill>
                <a:schemeClr val="lt1"/>
              </a:solidFill>
              <a:latin typeface="Maven Pro"/>
              <a:ea typeface="Maven Pro"/>
              <a:cs typeface="Maven Pro"/>
              <a:sym typeface="Maven Pro"/>
            </a:endParaRPr>
          </a:p>
        </p:txBody>
      </p:sp>
      <p:sp>
        <p:nvSpPr>
          <p:cNvPr id="874" name="Google Shape;874;p73"/>
          <p:cNvSpPr txBox="1"/>
          <p:nvPr/>
        </p:nvSpPr>
        <p:spPr>
          <a:xfrm>
            <a:off x="700200" y="463375"/>
            <a:ext cx="34290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000">
                <a:solidFill>
                  <a:schemeClr val="lt1"/>
                </a:solidFill>
                <a:latin typeface="Share Tech"/>
                <a:ea typeface="Share Tech"/>
                <a:cs typeface="Share Tech"/>
                <a:sym typeface="Share Tech"/>
              </a:rPr>
              <a:t>Strange Observation </a:t>
            </a:r>
            <a:endParaRPr>
              <a:latin typeface="Maven Pro"/>
              <a:ea typeface="Maven Pro"/>
              <a:cs typeface="Maven Pro"/>
              <a:sym typeface="Maven Pro"/>
            </a:endParaRPr>
          </a:p>
        </p:txBody>
      </p:sp>
      <p:pic>
        <p:nvPicPr>
          <p:cNvPr id="875" name="Google Shape;875;p73"/>
          <p:cNvPicPr preferRelativeResize="0"/>
          <p:nvPr/>
        </p:nvPicPr>
        <p:blipFill>
          <a:blip r:embed="rId3">
            <a:alphaModFix/>
          </a:blip>
          <a:stretch>
            <a:fillRect/>
          </a:stretch>
        </p:blipFill>
        <p:spPr>
          <a:xfrm>
            <a:off x="6524650" y="3053675"/>
            <a:ext cx="1664775" cy="16647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74"/>
                                        </p:tgtEl>
                                        <p:attrNameLst>
                                          <p:attrName>style.visibility</p:attrName>
                                        </p:attrNameLst>
                                      </p:cBhvr>
                                      <p:to>
                                        <p:strVal val="visible"/>
                                      </p:to>
                                    </p:set>
                                    <p:animEffect filter="fade" transition="in">
                                      <p:cBhvr>
                                        <p:cTn dur="1000"/>
                                        <p:tgtEl>
                                          <p:spTgt spid="874"/>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872"/>
                                        </p:tgtEl>
                                        <p:attrNameLst>
                                          <p:attrName>style.visibility</p:attrName>
                                        </p:attrNameLst>
                                      </p:cBhvr>
                                      <p:to>
                                        <p:strVal val="visible"/>
                                      </p:to>
                                    </p:set>
                                    <p:animEffect filter="fade" transition="in">
                                      <p:cBhvr>
                                        <p:cTn dur="100"/>
                                        <p:tgtEl>
                                          <p:spTgt spid="872"/>
                                        </p:tgtEl>
                                      </p:cBhvr>
                                    </p:animEffect>
                                  </p:childTnLst>
                                </p:cTn>
                              </p:par>
                            </p:childTnLst>
                          </p:cTn>
                        </p:par>
                        <p:par>
                          <p:cTn fill="hold">
                            <p:stCondLst>
                              <p:cond delay="1100"/>
                            </p:stCondLst>
                            <p:childTnLst>
                              <p:par>
                                <p:cTn fill="hold" nodeType="afterEffect" presetClass="exit" presetID="10" presetSubtype="0">
                                  <p:stCondLst>
                                    <p:cond delay="0"/>
                                  </p:stCondLst>
                                  <p:childTnLst>
                                    <p:animEffect filter="fade" transition="out">
                                      <p:cBhvr>
                                        <p:cTn dur="200"/>
                                        <p:tgtEl>
                                          <p:spTgt spid="872"/>
                                        </p:tgtEl>
                                      </p:cBhvr>
                                    </p:animEffect>
                                    <p:set>
                                      <p:cBhvr>
                                        <p:cTn dur="1" fill="hold">
                                          <p:stCondLst>
                                            <p:cond delay="200"/>
                                          </p:stCondLst>
                                        </p:cTn>
                                        <p:tgtEl>
                                          <p:spTgt spid="872"/>
                                        </p:tgtEl>
                                        <p:attrNameLst>
                                          <p:attrName>style.visibility</p:attrName>
                                        </p:attrNameLst>
                                      </p:cBhvr>
                                      <p:to>
                                        <p:strVal val="hidden"/>
                                      </p:to>
                                    </p:set>
                                  </p:childTnLst>
                                </p:cTn>
                              </p:par>
                            </p:childTnLst>
                          </p:cTn>
                        </p:par>
                        <p:par>
                          <p:cTn fill="hold">
                            <p:stCondLst>
                              <p:cond delay="1300"/>
                            </p:stCondLst>
                            <p:childTnLst>
                              <p:par>
                                <p:cTn fill="hold" nodeType="afterEffect" presetClass="entr" presetID="10" presetSubtype="0">
                                  <p:stCondLst>
                                    <p:cond delay="0"/>
                                  </p:stCondLst>
                                  <p:childTnLst>
                                    <p:set>
                                      <p:cBhvr>
                                        <p:cTn dur="1" fill="hold">
                                          <p:stCondLst>
                                            <p:cond delay="0"/>
                                          </p:stCondLst>
                                        </p:cTn>
                                        <p:tgtEl>
                                          <p:spTgt spid="872"/>
                                        </p:tgtEl>
                                        <p:attrNameLst>
                                          <p:attrName>style.visibility</p:attrName>
                                        </p:attrNameLst>
                                      </p:cBhvr>
                                      <p:to>
                                        <p:strVal val="visible"/>
                                      </p:to>
                                    </p:set>
                                    <p:animEffect filter="fade" transition="in">
                                      <p:cBhvr>
                                        <p:cTn dur="200"/>
                                        <p:tgtEl>
                                          <p:spTgt spid="872"/>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873"/>
                                        </p:tgtEl>
                                        <p:attrNameLst>
                                          <p:attrName>style.visibility</p:attrName>
                                        </p:attrNameLst>
                                      </p:cBhvr>
                                      <p:to>
                                        <p:strVal val="visible"/>
                                      </p:to>
                                    </p:set>
                                    <p:animEffect filter="fade" transition="in">
                                      <p:cBhvr>
                                        <p:cTn dur="1000"/>
                                        <p:tgtEl>
                                          <p:spTgt spid="87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75"/>
                                        </p:tgtEl>
                                        <p:attrNameLst>
                                          <p:attrName>style.visibility</p:attrName>
                                        </p:attrNameLst>
                                      </p:cBhvr>
                                      <p:to>
                                        <p:strVal val="visible"/>
                                      </p:to>
                                    </p:set>
                                    <p:animEffect filter="fade" transition="in">
                                      <p:cBhvr>
                                        <p:cTn dur="1000"/>
                                        <p:tgtEl>
                                          <p:spTgt spid="87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9" name="Shape 879"/>
        <p:cNvGrpSpPr/>
        <p:nvPr/>
      </p:nvGrpSpPr>
      <p:grpSpPr>
        <a:xfrm>
          <a:off x="0" y="0"/>
          <a:ext cx="0" cy="0"/>
          <a:chOff x="0" y="0"/>
          <a:chExt cx="0" cy="0"/>
        </a:xfrm>
      </p:grpSpPr>
      <p:sp>
        <p:nvSpPr>
          <p:cNvPr id="880" name="Google Shape;880;p74"/>
          <p:cNvSpPr txBox="1"/>
          <p:nvPr>
            <p:ph type="ctrTitle"/>
          </p:nvPr>
        </p:nvSpPr>
        <p:spPr>
          <a:xfrm>
            <a:off x="618825" y="411675"/>
            <a:ext cx="79734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Research Question 1</a:t>
            </a:r>
            <a:endParaRPr/>
          </a:p>
        </p:txBody>
      </p:sp>
      <p:sp>
        <p:nvSpPr>
          <p:cNvPr id="881" name="Google Shape;881;p74"/>
          <p:cNvSpPr txBox="1"/>
          <p:nvPr/>
        </p:nvSpPr>
        <p:spPr>
          <a:xfrm>
            <a:off x="618825" y="1368125"/>
            <a:ext cx="7166400" cy="2274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500">
                <a:solidFill>
                  <a:schemeClr val="lt1"/>
                </a:solidFill>
                <a:latin typeface="Maven Pro"/>
                <a:ea typeface="Maven Pro"/>
                <a:cs typeface="Maven Pro"/>
                <a:sym typeface="Maven Pro"/>
              </a:rPr>
              <a:t>KNN, Decision Tree and Logistic Regression are able to predict the result decently well. </a:t>
            </a:r>
            <a:endParaRPr sz="1500">
              <a:solidFill>
                <a:schemeClr val="lt1"/>
              </a:solidFill>
              <a:latin typeface="Maven Pro"/>
              <a:ea typeface="Maven Pro"/>
              <a:cs typeface="Maven Pro"/>
              <a:sym typeface="Maven Pro"/>
            </a:endParaRPr>
          </a:p>
          <a:p>
            <a:pPr indent="0" lvl="0" marL="0" rtl="0" algn="l">
              <a:lnSpc>
                <a:spcPct val="115000"/>
              </a:lnSpc>
              <a:spcBef>
                <a:spcPts val="0"/>
              </a:spcBef>
              <a:spcAft>
                <a:spcPts val="0"/>
              </a:spcAft>
              <a:buNone/>
            </a:pPr>
            <a:r>
              <a:t/>
            </a:r>
            <a:endParaRPr sz="1500">
              <a:solidFill>
                <a:schemeClr val="lt1"/>
              </a:solidFill>
              <a:latin typeface="Maven Pro"/>
              <a:ea typeface="Maven Pro"/>
              <a:cs typeface="Maven Pro"/>
              <a:sym typeface="Maven Pro"/>
            </a:endParaRPr>
          </a:p>
          <a:p>
            <a:pPr indent="0" lvl="0" marL="0" rtl="0" algn="l">
              <a:lnSpc>
                <a:spcPct val="115000"/>
              </a:lnSpc>
              <a:spcBef>
                <a:spcPts val="0"/>
              </a:spcBef>
              <a:spcAft>
                <a:spcPts val="0"/>
              </a:spcAft>
              <a:buNone/>
            </a:pPr>
            <a:r>
              <a:rPr lang="en" sz="1500">
                <a:solidFill>
                  <a:schemeClr val="lt1"/>
                </a:solidFill>
                <a:latin typeface="Maven Pro"/>
                <a:ea typeface="Maven Pro"/>
                <a:cs typeface="Maven Pro"/>
                <a:sym typeface="Maven Pro"/>
              </a:rPr>
              <a:t>KNN requires all 47 features Logistic Regression requires 20 and Decision Tree requires only 15 before the accuracy falls.</a:t>
            </a:r>
            <a:endParaRPr sz="1500">
              <a:solidFill>
                <a:schemeClr val="lt1"/>
              </a:solidFill>
              <a:latin typeface="Maven Pro"/>
              <a:ea typeface="Maven Pro"/>
              <a:cs typeface="Maven Pro"/>
              <a:sym typeface="Maven Pro"/>
            </a:endParaRPr>
          </a:p>
          <a:p>
            <a:pPr indent="0" lvl="0" marL="0" rtl="0" algn="l">
              <a:lnSpc>
                <a:spcPct val="115000"/>
              </a:lnSpc>
              <a:spcBef>
                <a:spcPts val="0"/>
              </a:spcBef>
              <a:spcAft>
                <a:spcPts val="0"/>
              </a:spcAft>
              <a:buNone/>
            </a:pPr>
            <a:r>
              <a:t/>
            </a:r>
            <a:endParaRPr sz="1500">
              <a:solidFill>
                <a:schemeClr val="lt1"/>
              </a:solidFill>
              <a:latin typeface="Maven Pro"/>
              <a:ea typeface="Maven Pro"/>
              <a:cs typeface="Maven Pro"/>
              <a:sym typeface="Maven Pro"/>
            </a:endParaRPr>
          </a:p>
          <a:p>
            <a:pPr indent="0" lvl="0" marL="0" rtl="0" algn="l">
              <a:lnSpc>
                <a:spcPct val="115000"/>
              </a:lnSpc>
              <a:spcBef>
                <a:spcPts val="0"/>
              </a:spcBef>
              <a:spcAft>
                <a:spcPts val="0"/>
              </a:spcAft>
              <a:buNone/>
            </a:pPr>
            <a:r>
              <a:rPr lang="en" sz="1500">
                <a:solidFill>
                  <a:schemeClr val="lt1"/>
                </a:solidFill>
                <a:latin typeface="Maven Pro"/>
                <a:ea typeface="Maven Pro"/>
                <a:cs typeface="Maven Pro"/>
                <a:sym typeface="Maven Pro"/>
              </a:rPr>
              <a:t>There are no</a:t>
            </a:r>
            <a:r>
              <a:rPr lang="en" sz="1500">
                <a:solidFill>
                  <a:schemeClr val="lt1"/>
                </a:solidFill>
                <a:latin typeface="Maven Pro"/>
                <a:ea typeface="Maven Pro"/>
                <a:cs typeface="Maven Pro"/>
                <a:sym typeface="Maven Pro"/>
              </a:rPr>
              <a:t> most important features to generalise everything as it is dependent on </a:t>
            </a:r>
            <a:r>
              <a:rPr lang="en" sz="1500">
                <a:solidFill>
                  <a:schemeClr val="accent3"/>
                </a:solidFill>
                <a:latin typeface="Maven Pro"/>
                <a:ea typeface="Maven Pro"/>
                <a:cs typeface="Maven Pro"/>
                <a:sym typeface="Maven Pro"/>
              </a:rPr>
              <a:t>how they approach the problem</a:t>
            </a:r>
            <a:r>
              <a:rPr lang="en" sz="1500">
                <a:solidFill>
                  <a:schemeClr val="lt1"/>
                </a:solidFill>
                <a:latin typeface="Maven Pro"/>
                <a:ea typeface="Maven Pro"/>
                <a:cs typeface="Maven Pro"/>
                <a:sym typeface="Maven Pro"/>
              </a:rPr>
              <a:t>.</a:t>
            </a:r>
            <a:endParaRPr sz="1500">
              <a:solidFill>
                <a:schemeClr val="lt1"/>
              </a:solidFill>
              <a:latin typeface="Maven Pro"/>
              <a:ea typeface="Maven Pro"/>
              <a:cs typeface="Maven Pro"/>
              <a:sym typeface="Maven Pro"/>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5" name="Shape 885"/>
        <p:cNvGrpSpPr/>
        <p:nvPr/>
      </p:nvGrpSpPr>
      <p:grpSpPr>
        <a:xfrm>
          <a:off x="0" y="0"/>
          <a:ext cx="0" cy="0"/>
          <a:chOff x="0" y="0"/>
          <a:chExt cx="0" cy="0"/>
        </a:xfrm>
      </p:grpSpPr>
      <p:sp>
        <p:nvSpPr>
          <p:cNvPr id="886" name="Google Shape;886;p75"/>
          <p:cNvSpPr txBox="1"/>
          <p:nvPr>
            <p:ph type="ctrTitle"/>
          </p:nvPr>
        </p:nvSpPr>
        <p:spPr>
          <a:xfrm>
            <a:off x="618825" y="411675"/>
            <a:ext cx="78600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Neural Network </a:t>
            </a:r>
            <a:r>
              <a:rPr lang="en"/>
              <a:t>🧠</a:t>
            </a:r>
            <a:endParaRPr/>
          </a:p>
        </p:txBody>
      </p:sp>
      <p:sp>
        <p:nvSpPr>
          <p:cNvPr id="887" name="Google Shape;887;p75"/>
          <p:cNvSpPr txBox="1"/>
          <p:nvPr/>
        </p:nvSpPr>
        <p:spPr>
          <a:xfrm>
            <a:off x="618825" y="1477150"/>
            <a:ext cx="7860000" cy="9465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1500">
                <a:solidFill>
                  <a:schemeClr val="lt1"/>
                </a:solidFill>
                <a:latin typeface="Maven Pro"/>
                <a:ea typeface="Maven Pro"/>
                <a:cs typeface="Maven Pro"/>
                <a:sym typeface="Maven Pro"/>
              </a:rPr>
              <a:t>“Let’s also try </a:t>
            </a:r>
            <a:r>
              <a:rPr b="1" lang="en" sz="1500">
                <a:solidFill>
                  <a:schemeClr val="accent3"/>
                </a:solidFill>
                <a:latin typeface="Maven Pro"/>
                <a:ea typeface="Maven Pro"/>
                <a:cs typeface="Maven Pro"/>
                <a:sym typeface="Maven Pro"/>
              </a:rPr>
              <a:t>neural networks</a:t>
            </a:r>
            <a:r>
              <a:rPr lang="en" sz="1500">
                <a:solidFill>
                  <a:schemeClr val="lt1"/>
                </a:solidFill>
                <a:latin typeface="Maven Pro"/>
                <a:ea typeface="Maven Pro"/>
                <a:cs typeface="Maven Pro"/>
                <a:sym typeface="Maven Pro"/>
              </a:rPr>
              <a:t>!”, suggested by Alice, “deep neural networks can </a:t>
            </a:r>
            <a:r>
              <a:rPr b="1" lang="en" sz="1500">
                <a:solidFill>
                  <a:schemeClr val="accent2"/>
                </a:solidFill>
                <a:latin typeface="Maven Pro"/>
                <a:ea typeface="Maven Pro"/>
                <a:cs typeface="Maven Pro"/>
                <a:sym typeface="Maven Pro"/>
              </a:rPr>
              <a:t>handle input with high dimensions better</a:t>
            </a:r>
            <a:r>
              <a:rPr lang="en" sz="1500">
                <a:solidFill>
                  <a:schemeClr val="lt1"/>
                </a:solidFill>
                <a:latin typeface="Maven Pro"/>
                <a:ea typeface="Maven Pro"/>
                <a:cs typeface="Maven Pro"/>
                <a:sym typeface="Maven Pro"/>
              </a:rPr>
              <a:t> than the traditional models with the large number of tunable weights, so it works well with our embedding</a:t>
            </a:r>
            <a:r>
              <a:rPr lang="en" sz="1500">
                <a:solidFill>
                  <a:schemeClr val="lt1"/>
                </a:solidFill>
                <a:latin typeface="Maven Pro"/>
                <a:ea typeface="Maven Pro"/>
                <a:cs typeface="Maven Pro"/>
                <a:sym typeface="Maven Pro"/>
              </a:rPr>
              <a:t> vectors</a:t>
            </a:r>
            <a:r>
              <a:rPr lang="en" sz="1500">
                <a:solidFill>
                  <a:schemeClr val="lt1"/>
                </a:solidFill>
                <a:latin typeface="Maven Pro"/>
                <a:ea typeface="Maven Pro"/>
                <a:cs typeface="Maven Pro"/>
                <a:sym typeface="Maven Pro"/>
              </a:rPr>
              <a:t>!”</a:t>
            </a:r>
            <a:endParaRPr sz="1500">
              <a:solidFill>
                <a:schemeClr val="lt1"/>
              </a:solidFill>
              <a:latin typeface="Maven Pro"/>
              <a:ea typeface="Maven Pro"/>
              <a:cs typeface="Maven Pro"/>
              <a:sym typeface="Maven Pro"/>
            </a:endParaRPr>
          </a:p>
        </p:txBody>
      </p:sp>
      <p:pic>
        <p:nvPicPr>
          <p:cNvPr id="888" name="Google Shape;888;p75"/>
          <p:cNvPicPr preferRelativeResize="0"/>
          <p:nvPr/>
        </p:nvPicPr>
        <p:blipFill>
          <a:blip r:embed="rId3">
            <a:alphaModFix/>
          </a:blip>
          <a:stretch>
            <a:fillRect/>
          </a:stretch>
        </p:blipFill>
        <p:spPr>
          <a:xfrm>
            <a:off x="7192600" y="3575150"/>
            <a:ext cx="905125" cy="9051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886"/>
                                        </p:tgtEl>
                                        <p:attrNameLst>
                                          <p:attrName>style.visibility</p:attrName>
                                        </p:attrNameLst>
                                      </p:cBhvr>
                                      <p:to>
                                        <p:strVal val="visible"/>
                                      </p:to>
                                    </p:set>
                                    <p:animEffect filter="fade" transition="in">
                                      <p:cBhvr>
                                        <p:cTn dur="1000"/>
                                        <p:tgtEl>
                                          <p:spTgt spid="886"/>
                                        </p:tgtEl>
                                      </p:cBhvr>
                                    </p:animEffect>
                                  </p:childTnLst>
                                </p:cTn>
                              </p:par>
                              <p:par>
                                <p:cTn fill="hold" nodeType="withEffect" presetClass="entr" presetID="10" presetSubtype="0">
                                  <p:stCondLst>
                                    <p:cond delay="0"/>
                                  </p:stCondLst>
                                  <p:childTnLst>
                                    <p:set>
                                      <p:cBhvr>
                                        <p:cTn dur="1" fill="hold">
                                          <p:stCondLst>
                                            <p:cond delay="0"/>
                                          </p:stCondLst>
                                        </p:cTn>
                                        <p:tgtEl>
                                          <p:spTgt spid="888"/>
                                        </p:tgtEl>
                                        <p:attrNameLst>
                                          <p:attrName>style.visibility</p:attrName>
                                        </p:attrNameLst>
                                      </p:cBhvr>
                                      <p:to>
                                        <p:strVal val="visible"/>
                                      </p:to>
                                    </p:set>
                                    <p:animEffect filter="fade" transition="in">
                                      <p:cBhvr>
                                        <p:cTn dur="1000"/>
                                        <p:tgtEl>
                                          <p:spTgt spid="88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87"/>
                                        </p:tgtEl>
                                        <p:attrNameLst>
                                          <p:attrName>style.visibility</p:attrName>
                                        </p:attrNameLst>
                                      </p:cBhvr>
                                      <p:to>
                                        <p:strVal val="visible"/>
                                      </p:to>
                                    </p:set>
                                    <p:animEffect filter="fade" transition="in">
                                      <p:cBhvr>
                                        <p:cTn dur="1000"/>
                                        <p:tgtEl>
                                          <p:spTgt spid="88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2" name="Shape 892"/>
        <p:cNvGrpSpPr/>
        <p:nvPr/>
      </p:nvGrpSpPr>
      <p:grpSpPr>
        <a:xfrm>
          <a:off x="0" y="0"/>
          <a:ext cx="0" cy="0"/>
          <a:chOff x="0" y="0"/>
          <a:chExt cx="0" cy="0"/>
        </a:xfrm>
      </p:grpSpPr>
      <p:sp>
        <p:nvSpPr>
          <p:cNvPr id="893" name="Google Shape;893;p76"/>
          <p:cNvSpPr/>
          <p:nvPr/>
        </p:nvSpPr>
        <p:spPr>
          <a:xfrm>
            <a:off x="2562488" y="2532400"/>
            <a:ext cx="443700" cy="13878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76"/>
          <p:cNvSpPr txBox="1"/>
          <p:nvPr>
            <p:ph type="ctrTitle"/>
          </p:nvPr>
        </p:nvSpPr>
        <p:spPr>
          <a:xfrm>
            <a:off x="618825" y="411675"/>
            <a:ext cx="78600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Neural Network </a:t>
            </a:r>
            <a:r>
              <a:rPr lang="en"/>
              <a:t>🧠</a:t>
            </a:r>
            <a:endParaRPr/>
          </a:p>
        </p:txBody>
      </p:sp>
      <p:sp>
        <p:nvSpPr>
          <p:cNvPr id="895" name="Google Shape;895;p76"/>
          <p:cNvSpPr txBox="1"/>
          <p:nvPr/>
        </p:nvSpPr>
        <p:spPr>
          <a:xfrm>
            <a:off x="642000" y="1256900"/>
            <a:ext cx="7860000" cy="1212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500">
                <a:solidFill>
                  <a:schemeClr val="lt1"/>
                </a:solidFill>
                <a:latin typeface="Maven Pro"/>
                <a:ea typeface="Maven Pro"/>
                <a:cs typeface="Maven Pro"/>
                <a:sym typeface="Maven Pro"/>
              </a:rPr>
              <a:t>Immediately, Alice and Bob began building a neural network model.</a:t>
            </a:r>
            <a:endParaRPr sz="1500">
              <a:solidFill>
                <a:schemeClr val="lt1"/>
              </a:solidFill>
              <a:latin typeface="Maven Pro"/>
              <a:ea typeface="Maven Pro"/>
              <a:cs typeface="Maven Pro"/>
              <a:sym typeface="Maven Pro"/>
            </a:endParaRPr>
          </a:p>
          <a:p>
            <a:pPr indent="0" lvl="0" marL="0" rtl="0" algn="l">
              <a:lnSpc>
                <a:spcPct val="115000"/>
              </a:lnSpc>
              <a:spcBef>
                <a:spcPts val="0"/>
              </a:spcBef>
              <a:spcAft>
                <a:spcPts val="0"/>
              </a:spcAft>
              <a:buNone/>
            </a:pPr>
            <a:r>
              <a:t/>
            </a:r>
            <a:endParaRPr sz="1500">
              <a:solidFill>
                <a:schemeClr val="lt1"/>
              </a:solidFill>
              <a:latin typeface="Maven Pro"/>
              <a:ea typeface="Maven Pro"/>
              <a:cs typeface="Maven Pro"/>
              <a:sym typeface="Maven Pro"/>
            </a:endParaRPr>
          </a:p>
          <a:p>
            <a:pPr indent="0" lvl="0" marL="0" rtl="0" algn="l">
              <a:lnSpc>
                <a:spcPct val="115000"/>
              </a:lnSpc>
              <a:spcBef>
                <a:spcPts val="0"/>
              </a:spcBef>
              <a:spcAft>
                <a:spcPts val="0"/>
              </a:spcAft>
              <a:buNone/>
            </a:pPr>
            <a:r>
              <a:rPr lang="en" sz="1500">
                <a:solidFill>
                  <a:schemeClr val="lt1"/>
                </a:solidFill>
                <a:latin typeface="Maven Pro"/>
                <a:ea typeface="Maven Pro"/>
                <a:cs typeface="Maven Pro"/>
                <a:sym typeface="Maven Pro"/>
              </a:rPr>
              <a:t>The input of the model takes in </a:t>
            </a:r>
            <a:r>
              <a:rPr b="1" lang="en" sz="1500">
                <a:solidFill>
                  <a:schemeClr val="accent2"/>
                </a:solidFill>
                <a:latin typeface="Maven Pro"/>
                <a:ea typeface="Maven Pro"/>
                <a:cs typeface="Maven Pro"/>
                <a:sym typeface="Maven Pro"/>
              </a:rPr>
              <a:t>1536</a:t>
            </a:r>
            <a:r>
              <a:rPr lang="en" sz="1500">
                <a:solidFill>
                  <a:schemeClr val="accent2"/>
                </a:solidFill>
                <a:latin typeface="Maven Pro"/>
                <a:ea typeface="Maven Pro"/>
                <a:cs typeface="Maven Pro"/>
                <a:sym typeface="Maven Pro"/>
              </a:rPr>
              <a:t> </a:t>
            </a:r>
            <a:r>
              <a:rPr b="1" lang="en" sz="1500">
                <a:solidFill>
                  <a:schemeClr val="accent2"/>
                </a:solidFill>
                <a:latin typeface="Maven Pro"/>
                <a:ea typeface="Maven Pro"/>
                <a:cs typeface="Maven Pro"/>
                <a:sym typeface="Maven Pro"/>
              </a:rPr>
              <a:t>values</a:t>
            </a:r>
            <a:r>
              <a:rPr lang="en" sz="1500">
                <a:solidFill>
                  <a:schemeClr val="lt1"/>
                </a:solidFill>
                <a:latin typeface="Maven Pro"/>
                <a:ea typeface="Maven Pro"/>
                <a:cs typeface="Maven Pro"/>
                <a:sym typeface="Maven Pro"/>
              </a:rPr>
              <a:t>, which are taken from the </a:t>
            </a:r>
            <a:r>
              <a:rPr b="1" lang="en" sz="1500">
                <a:solidFill>
                  <a:schemeClr val="accent2"/>
                </a:solidFill>
                <a:latin typeface="Maven Pro"/>
                <a:ea typeface="Maven Pro"/>
                <a:cs typeface="Maven Pro"/>
                <a:sym typeface="Maven Pro"/>
              </a:rPr>
              <a:t>two 768-dimensional vectors</a:t>
            </a:r>
            <a:r>
              <a:rPr lang="en" sz="1500">
                <a:solidFill>
                  <a:schemeClr val="lt1"/>
                </a:solidFill>
                <a:latin typeface="Maven Pro"/>
                <a:ea typeface="Maven Pro"/>
                <a:cs typeface="Maven Pro"/>
                <a:sym typeface="Maven Pro"/>
              </a:rPr>
              <a:t> generated by </a:t>
            </a:r>
            <a:r>
              <a:rPr b="1" lang="en" sz="1500">
                <a:solidFill>
                  <a:schemeClr val="accent2"/>
                </a:solidFill>
                <a:latin typeface="Maven Pro"/>
                <a:ea typeface="Maven Pro"/>
                <a:cs typeface="Maven Pro"/>
                <a:sym typeface="Maven Pro"/>
              </a:rPr>
              <a:t>BERT</a:t>
            </a:r>
            <a:r>
              <a:rPr lang="en" sz="1500">
                <a:solidFill>
                  <a:schemeClr val="lt1"/>
                </a:solidFill>
                <a:latin typeface="Maven Pro"/>
                <a:ea typeface="Maven Pro"/>
                <a:cs typeface="Maven Pro"/>
                <a:sym typeface="Maven Pro"/>
              </a:rPr>
              <a:t> using the two questions. </a:t>
            </a:r>
            <a:endParaRPr sz="1500">
              <a:solidFill>
                <a:schemeClr val="lt1"/>
              </a:solidFill>
              <a:latin typeface="Maven Pro"/>
              <a:ea typeface="Maven Pro"/>
              <a:cs typeface="Maven Pro"/>
              <a:sym typeface="Maven Pro"/>
            </a:endParaRPr>
          </a:p>
        </p:txBody>
      </p:sp>
      <p:sp>
        <p:nvSpPr>
          <p:cNvPr id="896" name="Google Shape;896;p76"/>
          <p:cNvSpPr/>
          <p:nvPr/>
        </p:nvSpPr>
        <p:spPr>
          <a:xfrm>
            <a:off x="2662663" y="2632550"/>
            <a:ext cx="236100" cy="2361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76"/>
          <p:cNvSpPr/>
          <p:nvPr/>
        </p:nvSpPr>
        <p:spPr>
          <a:xfrm>
            <a:off x="2662663" y="3557550"/>
            <a:ext cx="236100" cy="2361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76"/>
          <p:cNvSpPr/>
          <p:nvPr/>
        </p:nvSpPr>
        <p:spPr>
          <a:xfrm>
            <a:off x="3437413" y="2532400"/>
            <a:ext cx="443700" cy="13878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76"/>
          <p:cNvSpPr/>
          <p:nvPr/>
        </p:nvSpPr>
        <p:spPr>
          <a:xfrm>
            <a:off x="5287413" y="2532400"/>
            <a:ext cx="443700" cy="13878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76"/>
          <p:cNvSpPr/>
          <p:nvPr/>
        </p:nvSpPr>
        <p:spPr>
          <a:xfrm>
            <a:off x="6162213" y="3108250"/>
            <a:ext cx="236100" cy="2361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01" name="Google Shape;901;p76"/>
          <p:cNvCxnSpPr>
            <a:stCxn id="893" idx="3"/>
            <a:endCxn id="898" idx="1"/>
          </p:cNvCxnSpPr>
          <p:nvPr/>
        </p:nvCxnSpPr>
        <p:spPr>
          <a:xfrm>
            <a:off x="3006188" y="3226300"/>
            <a:ext cx="431100" cy="0"/>
          </a:xfrm>
          <a:prstGeom prst="straightConnector1">
            <a:avLst/>
          </a:prstGeom>
          <a:noFill/>
          <a:ln cap="flat" cmpd="sng" w="9525">
            <a:solidFill>
              <a:schemeClr val="lt1"/>
            </a:solidFill>
            <a:prstDash val="solid"/>
            <a:round/>
            <a:headEnd len="med" w="med" type="none"/>
            <a:tailEnd len="med" w="med" type="triangle"/>
          </a:ln>
        </p:spPr>
      </p:cxnSp>
      <p:cxnSp>
        <p:nvCxnSpPr>
          <p:cNvPr id="902" name="Google Shape;902;p76"/>
          <p:cNvCxnSpPr/>
          <p:nvPr/>
        </p:nvCxnSpPr>
        <p:spPr>
          <a:xfrm>
            <a:off x="3881113" y="3226300"/>
            <a:ext cx="431100" cy="0"/>
          </a:xfrm>
          <a:prstGeom prst="straightConnector1">
            <a:avLst/>
          </a:prstGeom>
          <a:noFill/>
          <a:ln cap="flat" cmpd="sng" w="9525">
            <a:solidFill>
              <a:schemeClr val="lt1"/>
            </a:solidFill>
            <a:prstDash val="solid"/>
            <a:round/>
            <a:headEnd len="med" w="med" type="none"/>
            <a:tailEnd len="med" w="med" type="triangle"/>
          </a:ln>
        </p:spPr>
      </p:cxnSp>
      <p:cxnSp>
        <p:nvCxnSpPr>
          <p:cNvPr id="903" name="Google Shape;903;p76"/>
          <p:cNvCxnSpPr/>
          <p:nvPr/>
        </p:nvCxnSpPr>
        <p:spPr>
          <a:xfrm>
            <a:off x="4845850" y="3226300"/>
            <a:ext cx="431100" cy="0"/>
          </a:xfrm>
          <a:prstGeom prst="straightConnector1">
            <a:avLst/>
          </a:prstGeom>
          <a:noFill/>
          <a:ln cap="flat" cmpd="sng" w="9525">
            <a:solidFill>
              <a:schemeClr val="lt1"/>
            </a:solidFill>
            <a:prstDash val="solid"/>
            <a:round/>
            <a:headEnd len="med" w="med" type="none"/>
            <a:tailEnd len="med" w="med" type="triangle"/>
          </a:ln>
        </p:spPr>
      </p:cxnSp>
      <p:cxnSp>
        <p:nvCxnSpPr>
          <p:cNvPr id="904" name="Google Shape;904;p76"/>
          <p:cNvCxnSpPr/>
          <p:nvPr/>
        </p:nvCxnSpPr>
        <p:spPr>
          <a:xfrm>
            <a:off x="5731113" y="3226300"/>
            <a:ext cx="431100" cy="0"/>
          </a:xfrm>
          <a:prstGeom prst="straightConnector1">
            <a:avLst/>
          </a:prstGeom>
          <a:noFill/>
          <a:ln cap="flat" cmpd="sng" w="9525">
            <a:solidFill>
              <a:schemeClr val="lt1"/>
            </a:solidFill>
            <a:prstDash val="solid"/>
            <a:round/>
            <a:headEnd len="med" w="med" type="none"/>
            <a:tailEnd len="med" w="med" type="triangle"/>
          </a:ln>
        </p:spPr>
      </p:cxnSp>
      <p:sp>
        <p:nvSpPr>
          <p:cNvPr id="905" name="Google Shape;905;p76"/>
          <p:cNvSpPr txBox="1"/>
          <p:nvPr/>
        </p:nvSpPr>
        <p:spPr>
          <a:xfrm>
            <a:off x="4052988" y="4171700"/>
            <a:ext cx="11121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lt1"/>
                </a:solidFill>
                <a:latin typeface="Maven Pro"/>
                <a:ea typeface="Maven Pro"/>
                <a:cs typeface="Maven Pro"/>
                <a:sym typeface="Maven Pro"/>
              </a:rPr>
              <a:t>Hidden Layers</a:t>
            </a:r>
            <a:endParaRPr sz="1000">
              <a:solidFill>
                <a:schemeClr val="lt1"/>
              </a:solidFill>
              <a:latin typeface="Maven Pro"/>
              <a:ea typeface="Maven Pro"/>
              <a:cs typeface="Maven Pro"/>
              <a:sym typeface="Maven Pro"/>
            </a:endParaRPr>
          </a:p>
        </p:txBody>
      </p:sp>
      <p:sp>
        <p:nvSpPr>
          <p:cNvPr id="906" name="Google Shape;906;p76"/>
          <p:cNvSpPr txBox="1"/>
          <p:nvPr/>
        </p:nvSpPr>
        <p:spPr>
          <a:xfrm>
            <a:off x="1450263" y="2868650"/>
            <a:ext cx="11121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lt1"/>
                </a:solidFill>
                <a:latin typeface="Maven Pro"/>
                <a:ea typeface="Maven Pro"/>
                <a:cs typeface="Maven Pro"/>
                <a:sym typeface="Maven Pro"/>
              </a:rPr>
              <a:t>Input: </a:t>
            </a:r>
            <a:endParaRPr sz="1000">
              <a:solidFill>
                <a:schemeClr val="lt1"/>
              </a:solidFill>
              <a:latin typeface="Maven Pro"/>
              <a:ea typeface="Maven Pro"/>
              <a:cs typeface="Maven Pro"/>
              <a:sym typeface="Maven Pro"/>
            </a:endParaRPr>
          </a:p>
          <a:p>
            <a:pPr indent="0" lvl="0" marL="0" rtl="0" algn="l">
              <a:spcBef>
                <a:spcPts val="0"/>
              </a:spcBef>
              <a:spcAft>
                <a:spcPts val="0"/>
              </a:spcAft>
              <a:buNone/>
            </a:pPr>
            <a:r>
              <a:rPr lang="en" sz="1000">
                <a:solidFill>
                  <a:schemeClr val="lt1"/>
                </a:solidFill>
                <a:latin typeface="Maven Pro"/>
                <a:ea typeface="Maven Pro"/>
                <a:cs typeface="Maven Pro"/>
                <a:sym typeface="Maven Pro"/>
              </a:rPr>
              <a:t>1536 values</a:t>
            </a:r>
            <a:endParaRPr sz="1000">
              <a:solidFill>
                <a:schemeClr val="lt1"/>
              </a:solidFill>
              <a:latin typeface="Maven Pro"/>
              <a:ea typeface="Maven Pro"/>
              <a:cs typeface="Maven Pro"/>
              <a:sym typeface="Maven Pro"/>
            </a:endParaRPr>
          </a:p>
        </p:txBody>
      </p:sp>
      <p:sp>
        <p:nvSpPr>
          <p:cNvPr id="907" name="Google Shape;907;p76"/>
          <p:cNvSpPr txBox="1"/>
          <p:nvPr/>
        </p:nvSpPr>
        <p:spPr>
          <a:xfrm>
            <a:off x="2666225" y="2868650"/>
            <a:ext cx="2361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lt1"/>
                </a:solidFill>
                <a:latin typeface="Maven Pro"/>
                <a:ea typeface="Maven Pro"/>
                <a:cs typeface="Maven Pro"/>
                <a:sym typeface="Maven Pro"/>
              </a:rPr>
              <a:t>………</a:t>
            </a:r>
            <a:endParaRPr sz="1000">
              <a:solidFill>
                <a:schemeClr val="lt1"/>
              </a:solidFill>
              <a:latin typeface="Maven Pro"/>
              <a:ea typeface="Maven Pro"/>
              <a:cs typeface="Maven Pro"/>
              <a:sym typeface="Maven Pro"/>
            </a:endParaRPr>
          </a:p>
        </p:txBody>
      </p:sp>
      <p:sp>
        <p:nvSpPr>
          <p:cNvPr id="908" name="Google Shape;908;p76"/>
          <p:cNvSpPr txBox="1"/>
          <p:nvPr/>
        </p:nvSpPr>
        <p:spPr>
          <a:xfrm>
            <a:off x="4312338" y="3010888"/>
            <a:ext cx="11856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lt1"/>
                </a:solidFill>
                <a:latin typeface="Maven Pro"/>
                <a:ea typeface="Maven Pro"/>
                <a:cs typeface="Maven Pro"/>
                <a:sym typeface="Maven Pro"/>
              </a:rPr>
              <a:t>………</a:t>
            </a:r>
            <a:endParaRPr sz="1000">
              <a:solidFill>
                <a:schemeClr val="lt1"/>
              </a:solidFill>
              <a:latin typeface="Maven Pro"/>
              <a:ea typeface="Maven Pro"/>
              <a:cs typeface="Maven Pro"/>
              <a:sym typeface="Maven Pro"/>
            </a:endParaRPr>
          </a:p>
        </p:txBody>
      </p:sp>
      <p:sp>
        <p:nvSpPr>
          <p:cNvPr id="909" name="Google Shape;909;p76"/>
          <p:cNvSpPr txBox="1"/>
          <p:nvPr/>
        </p:nvSpPr>
        <p:spPr>
          <a:xfrm>
            <a:off x="6581638" y="2933950"/>
            <a:ext cx="11121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lt1"/>
                </a:solidFill>
                <a:latin typeface="Maven Pro"/>
                <a:ea typeface="Maven Pro"/>
                <a:cs typeface="Maven Pro"/>
                <a:sym typeface="Maven Pro"/>
              </a:rPr>
              <a:t>Output:</a:t>
            </a:r>
            <a:endParaRPr sz="1000">
              <a:solidFill>
                <a:schemeClr val="lt1"/>
              </a:solidFill>
              <a:latin typeface="Maven Pro"/>
              <a:ea typeface="Maven Pro"/>
              <a:cs typeface="Maven Pro"/>
              <a:sym typeface="Maven Pro"/>
            </a:endParaRPr>
          </a:p>
          <a:p>
            <a:pPr indent="0" lvl="0" marL="0" rtl="0" algn="l">
              <a:spcBef>
                <a:spcPts val="0"/>
              </a:spcBef>
              <a:spcAft>
                <a:spcPts val="0"/>
              </a:spcAft>
              <a:buNone/>
            </a:pPr>
            <a:r>
              <a:rPr lang="en" sz="1000">
                <a:solidFill>
                  <a:schemeClr val="lt1"/>
                </a:solidFill>
                <a:latin typeface="Maven Pro"/>
                <a:ea typeface="Maven Pro"/>
                <a:cs typeface="Maven Pro"/>
                <a:sym typeface="Maven Pro"/>
              </a:rPr>
              <a:t>Classification</a:t>
            </a:r>
            <a:endParaRPr sz="1000">
              <a:solidFill>
                <a:schemeClr val="lt1"/>
              </a:solidFill>
              <a:latin typeface="Maven Pro"/>
              <a:ea typeface="Maven Pro"/>
              <a:cs typeface="Maven Pro"/>
              <a:sym typeface="Maven Pro"/>
            </a:endParaRPr>
          </a:p>
        </p:txBody>
      </p:sp>
      <p:sp>
        <p:nvSpPr>
          <p:cNvPr id="910" name="Google Shape;910;p76"/>
          <p:cNvSpPr/>
          <p:nvPr/>
        </p:nvSpPr>
        <p:spPr>
          <a:xfrm rot="5400000">
            <a:off x="4530288" y="3018600"/>
            <a:ext cx="157500" cy="2230800"/>
          </a:xfrm>
          <a:prstGeom prst="rightBrace">
            <a:avLst>
              <a:gd fmla="val 50000" name="adj1"/>
              <a:gd fmla="val 50000"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894"/>
                                        </p:tgtEl>
                                        <p:attrNameLst>
                                          <p:attrName>style.visibility</p:attrName>
                                        </p:attrNameLst>
                                      </p:cBhvr>
                                      <p:to>
                                        <p:strVal val="visible"/>
                                      </p:to>
                                    </p:set>
                                    <p:animEffect filter="fade" transition="in">
                                      <p:cBhvr>
                                        <p:cTn dur="1000"/>
                                        <p:tgtEl>
                                          <p:spTgt spid="89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95"/>
                                        </p:tgtEl>
                                        <p:attrNameLst>
                                          <p:attrName>style.visibility</p:attrName>
                                        </p:attrNameLst>
                                      </p:cBhvr>
                                      <p:to>
                                        <p:strVal val="visible"/>
                                      </p:to>
                                    </p:set>
                                    <p:animEffect filter="fade" transition="in">
                                      <p:cBhvr>
                                        <p:cTn dur="1000"/>
                                        <p:tgtEl>
                                          <p:spTgt spid="89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93"/>
                                        </p:tgtEl>
                                        <p:attrNameLst>
                                          <p:attrName>style.visibility</p:attrName>
                                        </p:attrNameLst>
                                      </p:cBhvr>
                                      <p:to>
                                        <p:strVal val="visible"/>
                                      </p:to>
                                    </p:set>
                                    <p:animEffect filter="fade" transition="in">
                                      <p:cBhvr>
                                        <p:cTn dur="1000"/>
                                        <p:tgtEl>
                                          <p:spTgt spid="893"/>
                                        </p:tgtEl>
                                      </p:cBhvr>
                                    </p:animEffect>
                                  </p:childTnLst>
                                </p:cTn>
                              </p:par>
                              <p:par>
                                <p:cTn fill="hold" nodeType="withEffect" presetClass="entr" presetID="10" presetSubtype="0">
                                  <p:stCondLst>
                                    <p:cond delay="0"/>
                                  </p:stCondLst>
                                  <p:childTnLst>
                                    <p:set>
                                      <p:cBhvr>
                                        <p:cTn dur="1" fill="hold">
                                          <p:stCondLst>
                                            <p:cond delay="0"/>
                                          </p:stCondLst>
                                        </p:cTn>
                                        <p:tgtEl>
                                          <p:spTgt spid="896"/>
                                        </p:tgtEl>
                                        <p:attrNameLst>
                                          <p:attrName>style.visibility</p:attrName>
                                        </p:attrNameLst>
                                      </p:cBhvr>
                                      <p:to>
                                        <p:strVal val="visible"/>
                                      </p:to>
                                    </p:set>
                                    <p:animEffect filter="fade" transition="in">
                                      <p:cBhvr>
                                        <p:cTn dur="1000"/>
                                        <p:tgtEl>
                                          <p:spTgt spid="896"/>
                                        </p:tgtEl>
                                      </p:cBhvr>
                                    </p:animEffect>
                                  </p:childTnLst>
                                </p:cTn>
                              </p:par>
                              <p:par>
                                <p:cTn fill="hold" nodeType="withEffect" presetClass="entr" presetID="10" presetSubtype="0">
                                  <p:stCondLst>
                                    <p:cond delay="0"/>
                                  </p:stCondLst>
                                  <p:childTnLst>
                                    <p:set>
                                      <p:cBhvr>
                                        <p:cTn dur="1" fill="hold">
                                          <p:stCondLst>
                                            <p:cond delay="0"/>
                                          </p:stCondLst>
                                        </p:cTn>
                                        <p:tgtEl>
                                          <p:spTgt spid="897"/>
                                        </p:tgtEl>
                                        <p:attrNameLst>
                                          <p:attrName>style.visibility</p:attrName>
                                        </p:attrNameLst>
                                      </p:cBhvr>
                                      <p:to>
                                        <p:strVal val="visible"/>
                                      </p:to>
                                    </p:set>
                                    <p:animEffect filter="fade" transition="in">
                                      <p:cBhvr>
                                        <p:cTn dur="1000"/>
                                        <p:tgtEl>
                                          <p:spTgt spid="897"/>
                                        </p:tgtEl>
                                      </p:cBhvr>
                                    </p:animEffect>
                                  </p:childTnLst>
                                </p:cTn>
                              </p:par>
                              <p:par>
                                <p:cTn fill="hold" nodeType="withEffect" presetClass="entr" presetID="10" presetSubtype="0">
                                  <p:stCondLst>
                                    <p:cond delay="0"/>
                                  </p:stCondLst>
                                  <p:childTnLst>
                                    <p:set>
                                      <p:cBhvr>
                                        <p:cTn dur="1" fill="hold">
                                          <p:stCondLst>
                                            <p:cond delay="0"/>
                                          </p:stCondLst>
                                        </p:cTn>
                                        <p:tgtEl>
                                          <p:spTgt spid="898"/>
                                        </p:tgtEl>
                                        <p:attrNameLst>
                                          <p:attrName>style.visibility</p:attrName>
                                        </p:attrNameLst>
                                      </p:cBhvr>
                                      <p:to>
                                        <p:strVal val="visible"/>
                                      </p:to>
                                    </p:set>
                                    <p:animEffect filter="fade" transition="in">
                                      <p:cBhvr>
                                        <p:cTn dur="1000"/>
                                        <p:tgtEl>
                                          <p:spTgt spid="898"/>
                                        </p:tgtEl>
                                      </p:cBhvr>
                                    </p:animEffect>
                                  </p:childTnLst>
                                </p:cTn>
                              </p:par>
                              <p:par>
                                <p:cTn fill="hold" nodeType="withEffect" presetClass="entr" presetID="10" presetSubtype="0">
                                  <p:stCondLst>
                                    <p:cond delay="0"/>
                                  </p:stCondLst>
                                  <p:childTnLst>
                                    <p:set>
                                      <p:cBhvr>
                                        <p:cTn dur="1" fill="hold">
                                          <p:stCondLst>
                                            <p:cond delay="0"/>
                                          </p:stCondLst>
                                        </p:cTn>
                                        <p:tgtEl>
                                          <p:spTgt spid="899"/>
                                        </p:tgtEl>
                                        <p:attrNameLst>
                                          <p:attrName>style.visibility</p:attrName>
                                        </p:attrNameLst>
                                      </p:cBhvr>
                                      <p:to>
                                        <p:strVal val="visible"/>
                                      </p:to>
                                    </p:set>
                                    <p:animEffect filter="fade" transition="in">
                                      <p:cBhvr>
                                        <p:cTn dur="1000"/>
                                        <p:tgtEl>
                                          <p:spTgt spid="899"/>
                                        </p:tgtEl>
                                      </p:cBhvr>
                                    </p:animEffect>
                                  </p:childTnLst>
                                </p:cTn>
                              </p:par>
                              <p:par>
                                <p:cTn fill="hold" nodeType="withEffect" presetClass="entr" presetID="10" presetSubtype="0">
                                  <p:stCondLst>
                                    <p:cond delay="0"/>
                                  </p:stCondLst>
                                  <p:childTnLst>
                                    <p:set>
                                      <p:cBhvr>
                                        <p:cTn dur="1" fill="hold">
                                          <p:stCondLst>
                                            <p:cond delay="0"/>
                                          </p:stCondLst>
                                        </p:cTn>
                                        <p:tgtEl>
                                          <p:spTgt spid="900"/>
                                        </p:tgtEl>
                                        <p:attrNameLst>
                                          <p:attrName>style.visibility</p:attrName>
                                        </p:attrNameLst>
                                      </p:cBhvr>
                                      <p:to>
                                        <p:strVal val="visible"/>
                                      </p:to>
                                    </p:set>
                                    <p:animEffect filter="fade" transition="in">
                                      <p:cBhvr>
                                        <p:cTn dur="1000"/>
                                        <p:tgtEl>
                                          <p:spTgt spid="900"/>
                                        </p:tgtEl>
                                      </p:cBhvr>
                                    </p:animEffect>
                                  </p:childTnLst>
                                </p:cTn>
                              </p:par>
                              <p:par>
                                <p:cTn fill="hold" nodeType="withEffect" presetClass="entr" presetID="10" presetSubtype="0">
                                  <p:stCondLst>
                                    <p:cond delay="0"/>
                                  </p:stCondLst>
                                  <p:childTnLst>
                                    <p:set>
                                      <p:cBhvr>
                                        <p:cTn dur="1" fill="hold">
                                          <p:stCondLst>
                                            <p:cond delay="0"/>
                                          </p:stCondLst>
                                        </p:cTn>
                                        <p:tgtEl>
                                          <p:spTgt spid="901"/>
                                        </p:tgtEl>
                                        <p:attrNameLst>
                                          <p:attrName>style.visibility</p:attrName>
                                        </p:attrNameLst>
                                      </p:cBhvr>
                                      <p:to>
                                        <p:strVal val="visible"/>
                                      </p:to>
                                    </p:set>
                                    <p:animEffect filter="fade" transition="in">
                                      <p:cBhvr>
                                        <p:cTn dur="1000"/>
                                        <p:tgtEl>
                                          <p:spTgt spid="901"/>
                                        </p:tgtEl>
                                      </p:cBhvr>
                                    </p:animEffect>
                                  </p:childTnLst>
                                </p:cTn>
                              </p:par>
                              <p:par>
                                <p:cTn fill="hold" nodeType="withEffect" presetClass="entr" presetID="10" presetSubtype="0">
                                  <p:stCondLst>
                                    <p:cond delay="0"/>
                                  </p:stCondLst>
                                  <p:childTnLst>
                                    <p:set>
                                      <p:cBhvr>
                                        <p:cTn dur="1" fill="hold">
                                          <p:stCondLst>
                                            <p:cond delay="0"/>
                                          </p:stCondLst>
                                        </p:cTn>
                                        <p:tgtEl>
                                          <p:spTgt spid="902"/>
                                        </p:tgtEl>
                                        <p:attrNameLst>
                                          <p:attrName>style.visibility</p:attrName>
                                        </p:attrNameLst>
                                      </p:cBhvr>
                                      <p:to>
                                        <p:strVal val="visible"/>
                                      </p:to>
                                    </p:set>
                                    <p:animEffect filter="fade" transition="in">
                                      <p:cBhvr>
                                        <p:cTn dur="1000"/>
                                        <p:tgtEl>
                                          <p:spTgt spid="902"/>
                                        </p:tgtEl>
                                      </p:cBhvr>
                                    </p:animEffect>
                                  </p:childTnLst>
                                </p:cTn>
                              </p:par>
                              <p:par>
                                <p:cTn fill="hold" nodeType="withEffect" presetClass="entr" presetID="10" presetSubtype="0">
                                  <p:stCondLst>
                                    <p:cond delay="0"/>
                                  </p:stCondLst>
                                  <p:childTnLst>
                                    <p:set>
                                      <p:cBhvr>
                                        <p:cTn dur="1" fill="hold">
                                          <p:stCondLst>
                                            <p:cond delay="0"/>
                                          </p:stCondLst>
                                        </p:cTn>
                                        <p:tgtEl>
                                          <p:spTgt spid="903"/>
                                        </p:tgtEl>
                                        <p:attrNameLst>
                                          <p:attrName>style.visibility</p:attrName>
                                        </p:attrNameLst>
                                      </p:cBhvr>
                                      <p:to>
                                        <p:strVal val="visible"/>
                                      </p:to>
                                    </p:set>
                                    <p:animEffect filter="fade" transition="in">
                                      <p:cBhvr>
                                        <p:cTn dur="1000"/>
                                        <p:tgtEl>
                                          <p:spTgt spid="903"/>
                                        </p:tgtEl>
                                      </p:cBhvr>
                                    </p:animEffect>
                                  </p:childTnLst>
                                </p:cTn>
                              </p:par>
                              <p:par>
                                <p:cTn fill="hold" nodeType="withEffect" presetClass="entr" presetID="10" presetSubtype="0">
                                  <p:stCondLst>
                                    <p:cond delay="0"/>
                                  </p:stCondLst>
                                  <p:childTnLst>
                                    <p:set>
                                      <p:cBhvr>
                                        <p:cTn dur="1" fill="hold">
                                          <p:stCondLst>
                                            <p:cond delay="0"/>
                                          </p:stCondLst>
                                        </p:cTn>
                                        <p:tgtEl>
                                          <p:spTgt spid="904"/>
                                        </p:tgtEl>
                                        <p:attrNameLst>
                                          <p:attrName>style.visibility</p:attrName>
                                        </p:attrNameLst>
                                      </p:cBhvr>
                                      <p:to>
                                        <p:strVal val="visible"/>
                                      </p:to>
                                    </p:set>
                                    <p:animEffect filter="fade" transition="in">
                                      <p:cBhvr>
                                        <p:cTn dur="1000"/>
                                        <p:tgtEl>
                                          <p:spTgt spid="904"/>
                                        </p:tgtEl>
                                      </p:cBhvr>
                                    </p:animEffect>
                                  </p:childTnLst>
                                </p:cTn>
                              </p:par>
                              <p:par>
                                <p:cTn fill="hold" nodeType="withEffect" presetClass="entr" presetID="10" presetSubtype="0">
                                  <p:stCondLst>
                                    <p:cond delay="0"/>
                                  </p:stCondLst>
                                  <p:childTnLst>
                                    <p:set>
                                      <p:cBhvr>
                                        <p:cTn dur="1" fill="hold">
                                          <p:stCondLst>
                                            <p:cond delay="0"/>
                                          </p:stCondLst>
                                        </p:cTn>
                                        <p:tgtEl>
                                          <p:spTgt spid="905"/>
                                        </p:tgtEl>
                                        <p:attrNameLst>
                                          <p:attrName>style.visibility</p:attrName>
                                        </p:attrNameLst>
                                      </p:cBhvr>
                                      <p:to>
                                        <p:strVal val="visible"/>
                                      </p:to>
                                    </p:set>
                                    <p:animEffect filter="fade" transition="in">
                                      <p:cBhvr>
                                        <p:cTn dur="1000"/>
                                        <p:tgtEl>
                                          <p:spTgt spid="905"/>
                                        </p:tgtEl>
                                      </p:cBhvr>
                                    </p:animEffect>
                                  </p:childTnLst>
                                </p:cTn>
                              </p:par>
                              <p:par>
                                <p:cTn fill="hold" nodeType="withEffect" presetClass="entr" presetID="10" presetSubtype="0">
                                  <p:stCondLst>
                                    <p:cond delay="0"/>
                                  </p:stCondLst>
                                  <p:childTnLst>
                                    <p:set>
                                      <p:cBhvr>
                                        <p:cTn dur="1" fill="hold">
                                          <p:stCondLst>
                                            <p:cond delay="0"/>
                                          </p:stCondLst>
                                        </p:cTn>
                                        <p:tgtEl>
                                          <p:spTgt spid="906"/>
                                        </p:tgtEl>
                                        <p:attrNameLst>
                                          <p:attrName>style.visibility</p:attrName>
                                        </p:attrNameLst>
                                      </p:cBhvr>
                                      <p:to>
                                        <p:strVal val="visible"/>
                                      </p:to>
                                    </p:set>
                                    <p:animEffect filter="fade" transition="in">
                                      <p:cBhvr>
                                        <p:cTn dur="1000"/>
                                        <p:tgtEl>
                                          <p:spTgt spid="906"/>
                                        </p:tgtEl>
                                      </p:cBhvr>
                                    </p:animEffect>
                                  </p:childTnLst>
                                </p:cTn>
                              </p:par>
                              <p:par>
                                <p:cTn fill="hold" nodeType="withEffect" presetClass="entr" presetID="10" presetSubtype="0">
                                  <p:stCondLst>
                                    <p:cond delay="0"/>
                                  </p:stCondLst>
                                  <p:childTnLst>
                                    <p:set>
                                      <p:cBhvr>
                                        <p:cTn dur="1" fill="hold">
                                          <p:stCondLst>
                                            <p:cond delay="0"/>
                                          </p:stCondLst>
                                        </p:cTn>
                                        <p:tgtEl>
                                          <p:spTgt spid="907"/>
                                        </p:tgtEl>
                                        <p:attrNameLst>
                                          <p:attrName>style.visibility</p:attrName>
                                        </p:attrNameLst>
                                      </p:cBhvr>
                                      <p:to>
                                        <p:strVal val="visible"/>
                                      </p:to>
                                    </p:set>
                                    <p:animEffect filter="fade" transition="in">
                                      <p:cBhvr>
                                        <p:cTn dur="1000"/>
                                        <p:tgtEl>
                                          <p:spTgt spid="907"/>
                                        </p:tgtEl>
                                      </p:cBhvr>
                                    </p:animEffect>
                                  </p:childTnLst>
                                </p:cTn>
                              </p:par>
                              <p:par>
                                <p:cTn fill="hold" nodeType="withEffect" presetClass="entr" presetID="10" presetSubtype="0">
                                  <p:stCondLst>
                                    <p:cond delay="0"/>
                                  </p:stCondLst>
                                  <p:childTnLst>
                                    <p:set>
                                      <p:cBhvr>
                                        <p:cTn dur="1" fill="hold">
                                          <p:stCondLst>
                                            <p:cond delay="0"/>
                                          </p:stCondLst>
                                        </p:cTn>
                                        <p:tgtEl>
                                          <p:spTgt spid="908"/>
                                        </p:tgtEl>
                                        <p:attrNameLst>
                                          <p:attrName>style.visibility</p:attrName>
                                        </p:attrNameLst>
                                      </p:cBhvr>
                                      <p:to>
                                        <p:strVal val="visible"/>
                                      </p:to>
                                    </p:set>
                                    <p:animEffect filter="fade" transition="in">
                                      <p:cBhvr>
                                        <p:cTn dur="1000"/>
                                        <p:tgtEl>
                                          <p:spTgt spid="908"/>
                                        </p:tgtEl>
                                      </p:cBhvr>
                                    </p:animEffect>
                                  </p:childTnLst>
                                </p:cTn>
                              </p:par>
                              <p:par>
                                <p:cTn fill="hold" nodeType="withEffect" presetClass="entr" presetID="10" presetSubtype="0">
                                  <p:stCondLst>
                                    <p:cond delay="0"/>
                                  </p:stCondLst>
                                  <p:childTnLst>
                                    <p:set>
                                      <p:cBhvr>
                                        <p:cTn dur="1" fill="hold">
                                          <p:stCondLst>
                                            <p:cond delay="0"/>
                                          </p:stCondLst>
                                        </p:cTn>
                                        <p:tgtEl>
                                          <p:spTgt spid="909"/>
                                        </p:tgtEl>
                                        <p:attrNameLst>
                                          <p:attrName>style.visibility</p:attrName>
                                        </p:attrNameLst>
                                      </p:cBhvr>
                                      <p:to>
                                        <p:strVal val="visible"/>
                                      </p:to>
                                    </p:set>
                                    <p:animEffect filter="fade" transition="in">
                                      <p:cBhvr>
                                        <p:cTn dur="1000"/>
                                        <p:tgtEl>
                                          <p:spTgt spid="909"/>
                                        </p:tgtEl>
                                      </p:cBhvr>
                                    </p:animEffect>
                                  </p:childTnLst>
                                </p:cTn>
                              </p:par>
                              <p:par>
                                <p:cTn fill="hold" nodeType="withEffect" presetClass="entr" presetID="10" presetSubtype="0">
                                  <p:stCondLst>
                                    <p:cond delay="0"/>
                                  </p:stCondLst>
                                  <p:childTnLst>
                                    <p:set>
                                      <p:cBhvr>
                                        <p:cTn dur="1" fill="hold">
                                          <p:stCondLst>
                                            <p:cond delay="0"/>
                                          </p:stCondLst>
                                        </p:cTn>
                                        <p:tgtEl>
                                          <p:spTgt spid="910"/>
                                        </p:tgtEl>
                                        <p:attrNameLst>
                                          <p:attrName>style.visibility</p:attrName>
                                        </p:attrNameLst>
                                      </p:cBhvr>
                                      <p:to>
                                        <p:strVal val="visible"/>
                                      </p:to>
                                    </p:set>
                                    <p:animEffect filter="fade" transition="in">
                                      <p:cBhvr>
                                        <p:cTn dur="1000"/>
                                        <p:tgtEl>
                                          <p:spTgt spid="91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4" name="Shape 914"/>
        <p:cNvGrpSpPr/>
        <p:nvPr/>
      </p:nvGrpSpPr>
      <p:grpSpPr>
        <a:xfrm>
          <a:off x="0" y="0"/>
          <a:ext cx="0" cy="0"/>
          <a:chOff x="0" y="0"/>
          <a:chExt cx="0" cy="0"/>
        </a:xfrm>
      </p:grpSpPr>
      <p:sp>
        <p:nvSpPr>
          <p:cNvPr id="915" name="Google Shape;915;p77"/>
          <p:cNvSpPr txBox="1"/>
          <p:nvPr>
            <p:ph type="ctrTitle"/>
          </p:nvPr>
        </p:nvSpPr>
        <p:spPr>
          <a:xfrm>
            <a:off x="618825" y="411675"/>
            <a:ext cx="78600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Neural Network </a:t>
            </a:r>
            <a:r>
              <a:rPr lang="en"/>
              <a:t>🧠</a:t>
            </a:r>
            <a:endParaRPr/>
          </a:p>
        </p:txBody>
      </p:sp>
      <p:sp>
        <p:nvSpPr>
          <p:cNvPr id="916" name="Google Shape;916;p77"/>
          <p:cNvSpPr txBox="1"/>
          <p:nvPr/>
        </p:nvSpPr>
        <p:spPr>
          <a:xfrm>
            <a:off x="618825" y="1385650"/>
            <a:ext cx="7860000" cy="1212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500">
                <a:solidFill>
                  <a:schemeClr val="lt1"/>
                </a:solidFill>
                <a:latin typeface="Maven Pro"/>
                <a:ea typeface="Maven Pro"/>
                <a:cs typeface="Maven Pro"/>
                <a:sym typeface="Maven Pro"/>
              </a:rPr>
              <a:t>To decide the number of hidden layers and neurons to use, Bob researched online and found a rule-of-thumb formula.</a:t>
            </a:r>
            <a:endParaRPr sz="1500">
              <a:solidFill>
                <a:schemeClr val="lt1"/>
              </a:solidFill>
              <a:latin typeface="Maven Pro"/>
              <a:ea typeface="Maven Pro"/>
              <a:cs typeface="Maven Pro"/>
              <a:sym typeface="Maven Pro"/>
            </a:endParaRPr>
          </a:p>
          <a:p>
            <a:pPr indent="0" lvl="0" marL="0" rtl="0" algn="l">
              <a:lnSpc>
                <a:spcPct val="115000"/>
              </a:lnSpc>
              <a:spcBef>
                <a:spcPts val="0"/>
              </a:spcBef>
              <a:spcAft>
                <a:spcPts val="0"/>
              </a:spcAft>
              <a:buNone/>
            </a:pPr>
            <a:r>
              <a:t/>
            </a:r>
            <a:endParaRPr sz="1500">
              <a:solidFill>
                <a:schemeClr val="lt1"/>
              </a:solidFill>
              <a:latin typeface="Maven Pro"/>
              <a:ea typeface="Maven Pro"/>
              <a:cs typeface="Maven Pro"/>
              <a:sym typeface="Maven Pro"/>
            </a:endParaRPr>
          </a:p>
          <a:p>
            <a:pPr indent="0" lvl="0" marL="0" rtl="0" algn="l">
              <a:lnSpc>
                <a:spcPct val="115000"/>
              </a:lnSpc>
              <a:spcBef>
                <a:spcPts val="0"/>
              </a:spcBef>
              <a:spcAft>
                <a:spcPts val="0"/>
              </a:spcAft>
              <a:buNone/>
            </a:pPr>
            <a:r>
              <a:rPr lang="en" sz="1500">
                <a:solidFill>
                  <a:schemeClr val="lt1"/>
                </a:solidFill>
                <a:latin typeface="Maven Pro"/>
                <a:ea typeface="Maven Pro"/>
                <a:cs typeface="Maven Pro"/>
                <a:sym typeface="Maven Pro"/>
              </a:rPr>
              <a:t>Using the formula, Bob decided to use 10 hidden layers, each with 150 neurons.</a:t>
            </a:r>
            <a:endParaRPr sz="1500">
              <a:solidFill>
                <a:schemeClr val="lt1"/>
              </a:solidFill>
              <a:latin typeface="Maven Pro"/>
              <a:ea typeface="Maven Pro"/>
              <a:cs typeface="Maven Pro"/>
              <a:sym typeface="Maven Pro"/>
            </a:endParaRPr>
          </a:p>
        </p:txBody>
      </p:sp>
      <p:pic>
        <p:nvPicPr>
          <p:cNvPr id="917" name="Google Shape;917;p77"/>
          <p:cNvPicPr preferRelativeResize="0"/>
          <p:nvPr/>
        </p:nvPicPr>
        <p:blipFill>
          <a:blip r:embed="rId3">
            <a:alphaModFix/>
          </a:blip>
          <a:stretch>
            <a:fillRect/>
          </a:stretch>
        </p:blipFill>
        <p:spPr>
          <a:xfrm>
            <a:off x="657175" y="3058025"/>
            <a:ext cx="3581975" cy="1416300"/>
          </a:xfrm>
          <a:prstGeom prst="rect">
            <a:avLst/>
          </a:prstGeom>
          <a:noFill/>
          <a:ln>
            <a:noFill/>
          </a:ln>
        </p:spPr>
      </p:pic>
      <p:pic>
        <p:nvPicPr>
          <p:cNvPr id="918" name="Google Shape;918;p77"/>
          <p:cNvPicPr preferRelativeResize="0"/>
          <p:nvPr/>
        </p:nvPicPr>
        <p:blipFill>
          <a:blip r:embed="rId4">
            <a:alphaModFix/>
          </a:blip>
          <a:stretch>
            <a:fillRect/>
          </a:stretch>
        </p:blipFill>
        <p:spPr>
          <a:xfrm>
            <a:off x="6810225" y="3333275"/>
            <a:ext cx="1048600" cy="10486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915"/>
                                        </p:tgtEl>
                                        <p:attrNameLst>
                                          <p:attrName>style.visibility</p:attrName>
                                        </p:attrNameLst>
                                      </p:cBhvr>
                                      <p:to>
                                        <p:strVal val="visible"/>
                                      </p:to>
                                    </p:set>
                                    <p:animEffect filter="fade" transition="in">
                                      <p:cBhvr>
                                        <p:cTn dur="1000"/>
                                        <p:tgtEl>
                                          <p:spTgt spid="91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16"/>
                                        </p:tgtEl>
                                        <p:attrNameLst>
                                          <p:attrName>style.visibility</p:attrName>
                                        </p:attrNameLst>
                                      </p:cBhvr>
                                      <p:to>
                                        <p:strVal val="visible"/>
                                      </p:to>
                                    </p:set>
                                    <p:animEffect filter="fade" transition="in">
                                      <p:cBhvr>
                                        <p:cTn dur="1000"/>
                                        <p:tgtEl>
                                          <p:spTgt spid="916"/>
                                        </p:tgtEl>
                                      </p:cBhvr>
                                    </p:animEffect>
                                  </p:childTnLst>
                                </p:cTn>
                              </p:par>
                              <p:par>
                                <p:cTn fill="hold" nodeType="withEffect" presetClass="entr" presetID="10" presetSubtype="0">
                                  <p:stCondLst>
                                    <p:cond delay="0"/>
                                  </p:stCondLst>
                                  <p:childTnLst>
                                    <p:set>
                                      <p:cBhvr>
                                        <p:cTn dur="1" fill="hold">
                                          <p:stCondLst>
                                            <p:cond delay="0"/>
                                          </p:stCondLst>
                                        </p:cTn>
                                        <p:tgtEl>
                                          <p:spTgt spid="918"/>
                                        </p:tgtEl>
                                        <p:attrNameLst>
                                          <p:attrName>style.visibility</p:attrName>
                                        </p:attrNameLst>
                                      </p:cBhvr>
                                      <p:to>
                                        <p:strVal val="visible"/>
                                      </p:to>
                                    </p:set>
                                    <p:animEffect filter="fade" transition="in">
                                      <p:cBhvr>
                                        <p:cTn dur="300"/>
                                        <p:tgtEl>
                                          <p:spTgt spid="918"/>
                                        </p:tgtEl>
                                      </p:cBhvr>
                                    </p:animEffect>
                                  </p:childTnLst>
                                </p:cTn>
                              </p:par>
                              <p:par>
                                <p:cTn fill="hold" nodeType="withEffect" presetClass="entr" presetID="10" presetSubtype="0">
                                  <p:stCondLst>
                                    <p:cond delay="0"/>
                                  </p:stCondLst>
                                  <p:childTnLst>
                                    <p:set>
                                      <p:cBhvr>
                                        <p:cTn dur="1" fill="hold">
                                          <p:stCondLst>
                                            <p:cond delay="0"/>
                                          </p:stCondLst>
                                        </p:cTn>
                                        <p:tgtEl>
                                          <p:spTgt spid="917"/>
                                        </p:tgtEl>
                                        <p:attrNameLst>
                                          <p:attrName>style.visibility</p:attrName>
                                        </p:attrNameLst>
                                      </p:cBhvr>
                                      <p:to>
                                        <p:strVal val="visible"/>
                                      </p:to>
                                    </p:set>
                                    <p:animEffect filter="fade" transition="in">
                                      <p:cBhvr>
                                        <p:cTn dur="1000"/>
                                        <p:tgtEl>
                                          <p:spTgt spid="91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2" name="Shape 922"/>
        <p:cNvGrpSpPr/>
        <p:nvPr/>
      </p:nvGrpSpPr>
      <p:grpSpPr>
        <a:xfrm>
          <a:off x="0" y="0"/>
          <a:ext cx="0" cy="0"/>
          <a:chOff x="0" y="0"/>
          <a:chExt cx="0" cy="0"/>
        </a:xfrm>
      </p:grpSpPr>
      <p:sp>
        <p:nvSpPr>
          <p:cNvPr id="923" name="Google Shape;923;p78"/>
          <p:cNvSpPr txBox="1"/>
          <p:nvPr>
            <p:ph type="ctrTitle"/>
          </p:nvPr>
        </p:nvSpPr>
        <p:spPr>
          <a:xfrm>
            <a:off x="618825" y="411675"/>
            <a:ext cx="78600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Neural Network </a:t>
            </a:r>
            <a:r>
              <a:rPr lang="en"/>
              <a:t>🧠</a:t>
            </a:r>
            <a:endParaRPr/>
          </a:p>
        </p:txBody>
      </p:sp>
      <p:sp>
        <p:nvSpPr>
          <p:cNvPr id="924" name="Google Shape;924;p78"/>
          <p:cNvSpPr txBox="1"/>
          <p:nvPr/>
        </p:nvSpPr>
        <p:spPr>
          <a:xfrm>
            <a:off x="618825" y="1385650"/>
            <a:ext cx="7860000" cy="681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500">
                <a:solidFill>
                  <a:schemeClr val="lt1"/>
                </a:solidFill>
                <a:latin typeface="Maven Pro"/>
                <a:ea typeface="Maven Pro"/>
                <a:cs typeface="Maven Pro"/>
                <a:sym typeface="Maven Pro"/>
              </a:rPr>
              <a:t>After about </a:t>
            </a:r>
            <a:r>
              <a:rPr b="1" lang="en" sz="1500">
                <a:solidFill>
                  <a:schemeClr val="accent2"/>
                </a:solidFill>
                <a:latin typeface="Maven Pro"/>
                <a:ea typeface="Maven Pro"/>
                <a:cs typeface="Maven Pro"/>
                <a:sym typeface="Maven Pro"/>
              </a:rPr>
              <a:t>50 </a:t>
            </a:r>
            <a:r>
              <a:rPr b="1" lang="en" sz="1500">
                <a:solidFill>
                  <a:schemeClr val="accent2"/>
                </a:solidFill>
                <a:latin typeface="Maven Pro"/>
                <a:ea typeface="Maven Pro"/>
                <a:cs typeface="Maven Pro"/>
                <a:sym typeface="Maven Pro"/>
              </a:rPr>
              <a:t>epochs</a:t>
            </a:r>
            <a:r>
              <a:rPr lang="en" sz="1500">
                <a:solidFill>
                  <a:schemeClr val="lt1"/>
                </a:solidFill>
                <a:latin typeface="Maven Pro"/>
                <a:ea typeface="Maven Pro"/>
                <a:cs typeface="Maven Pro"/>
                <a:sym typeface="Maven Pro"/>
              </a:rPr>
              <a:t> of training and validation score has stabilized, Bob proceeds to evaluate the performance using the test data!</a:t>
            </a:r>
            <a:endParaRPr sz="1500">
              <a:solidFill>
                <a:schemeClr val="lt1"/>
              </a:solidFill>
              <a:latin typeface="Maven Pro"/>
              <a:ea typeface="Maven Pro"/>
              <a:cs typeface="Maven Pro"/>
              <a:sym typeface="Maven Pr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923"/>
                                        </p:tgtEl>
                                        <p:attrNameLst>
                                          <p:attrName>style.visibility</p:attrName>
                                        </p:attrNameLst>
                                      </p:cBhvr>
                                      <p:to>
                                        <p:strVal val="visible"/>
                                      </p:to>
                                    </p:set>
                                    <p:animEffect filter="fade" transition="in">
                                      <p:cBhvr>
                                        <p:cTn dur="1000"/>
                                        <p:tgtEl>
                                          <p:spTgt spid="92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24"/>
                                        </p:tgtEl>
                                        <p:attrNameLst>
                                          <p:attrName>style.visibility</p:attrName>
                                        </p:attrNameLst>
                                      </p:cBhvr>
                                      <p:to>
                                        <p:strVal val="visible"/>
                                      </p:to>
                                    </p:set>
                                    <p:animEffect filter="fade" transition="in">
                                      <p:cBhvr>
                                        <p:cTn dur="1000"/>
                                        <p:tgtEl>
                                          <p:spTgt spid="92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8" name="Shape 928"/>
        <p:cNvGrpSpPr/>
        <p:nvPr/>
      </p:nvGrpSpPr>
      <p:grpSpPr>
        <a:xfrm>
          <a:off x="0" y="0"/>
          <a:ext cx="0" cy="0"/>
          <a:chOff x="0" y="0"/>
          <a:chExt cx="0" cy="0"/>
        </a:xfrm>
      </p:grpSpPr>
      <p:sp>
        <p:nvSpPr>
          <p:cNvPr id="929" name="Google Shape;929;p79"/>
          <p:cNvSpPr txBox="1"/>
          <p:nvPr>
            <p:ph type="title"/>
          </p:nvPr>
        </p:nvSpPr>
        <p:spPr>
          <a:xfrm>
            <a:off x="2037000" y="1496400"/>
            <a:ext cx="5070000" cy="2150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3"/>
                </a:solidFill>
              </a:rPr>
              <a:t>MACRO👐</a:t>
            </a:r>
            <a:endParaRPr>
              <a:solidFill>
                <a:schemeClr val="accent3"/>
              </a:solidFill>
            </a:endParaRPr>
          </a:p>
          <a:p>
            <a:pPr indent="0" lvl="0" marL="0" rtl="0" algn="ctr">
              <a:spcBef>
                <a:spcPts val="0"/>
              </a:spcBef>
              <a:spcAft>
                <a:spcPts val="0"/>
              </a:spcAft>
              <a:buNone/>
            </a:pPr>
            <a:r>
              <a:rPr lang="en"/>
              <a:t>ANALYSIS </a:t>
            </a:r>
            <a:endParaRPr>
              <a:solidFill>
                <a:schemeClr val="accent3"/>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3" presetSubtype="16">
                                  <p:stCondLst>
                                    <p:cond delay="0"/>
                                  </p:stCondLst>
                                  <p:childTnLst>
                                    <p:set>
                                      <p:cBhvr>
                                        <p:cTn dur="1" fill="hold">
                                          <p:stCondLst>
                                            <p:cond delay="0"/>
                                          </p:stCondLst>
                                        </p:cTn>
                                        <p:tgtEl>
                                          <p:spTgt spid="929"/>
                                        </p:tgtEl>
                                        <p:attrNameLst>
                                          <p:attrName>style.visibility</p:attrName>
                                        </p:attrNameLst>
                                      </p:cBhvr>
                                      <p:to>
                                        <p:strVal val="visible"/>
                                      </p:to>
                                    </p:set>
                                    <p:anim calcmode="lin" valueType="num">
                                      <p:cBhvr additive="base">
                                        <p:cTn dur="1000"/>
                                        <p:tgtEl>
                                          <p:spTgt spid="929"/>
                                        </p:tgtEl>
                                        <p:attrNameLst>
                                          <p:attrName>ppt_w</p:attrName>
                                        </p:attrNameLst>
                                      </p:cBhvr>
                                      <p:tavLst>
                                        <p:tav fmla="" tm="0">
                                          <p:val>
                                            <p:strVal val="0"/>
                                          </p:val>
                                        </p:tav>
                                        <p:tav fmla="" tm="100000">
                                          <p:val>
                                            <p:strVal val="#ppt_w"/>
                                          </p:val>
                                        </p:tav>
                                      </p:tavLst>
                                    </p:anim>
                                    <p:anim calcmode="lin" valueType="num">
                                      <p:cBhvr additive="base">
                                        <p:cTn dur="1000"/>
                                        <p:tgtEl>
                                          <p:spTgt spid="929"/>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3" name="Shape 933"/>
        <p:cNvGrpSpPr/>
        <p:nvPr/>
      </p:nvGrpSpPr>
      <p:grpSpPr>
        <a:xfrm>
          <a:off x="0" y="0"/>
          <a:ext cx="0" cy="0"/>
          <a:chOff x="0" y="0"/>
          <a:chExt cx="0" cy="0"/>
        </a:xfrm>
      </p:grpSpPr>
      <p:sp>
        <p:nvSpPr>
          <p:cNvPr id="934" name="Google Shape;934;p80"/>
          <p:cNvSpPr txBox="1"/>
          <p:nvPr>
            <p:ph idx="1" type="body"/>
          </p:nvPr>
        </p:nvSpPr>
        <p:spPr>
          <a:xfrm>
            <a:off x="618825" y="1215700"/>
            <a:ext cx="7915800" cy="1405800"/>
          </a:xfrm>
          <a:prstGeom prst="rect">
            <a:avLst/>
          </a:prstGeom>
        </p:spPr>
        <p:txBody>
          <a:bodyPr anchorCtr="0" anchor="t" bIns="91425" lIns="91425" spcFirstLastPara="1" rIns="91425" wrap="square" tIns="91425">
            <a:noAutofit/>
          </a:bodyPr>
          <a:lstStyle/>
          <a:p>
            <a:pPr indent="-323850" lvl="0" marL="457200" rtl="0" algn="l">
              <a:lnSpc>
                <a:spcPct val="115000"/>
              </a:lnSpc>
              <a:spcBef>
                <a:spcPts val="0"/>
              </a:spcBef>
              <a:spcAft>
                <a:spcPts val="0"/>
              </a:spcAft>
              <a:buSzPts val="1500"/>
              <a:buChar char="-"/>
            </a:pPr>
            <a:r>
              <a:rPr lang="en" sz="1500"/>
              <a:t>Classifier Used: hidden layer size (150, 10), ReLU activation, Adam solver with validation early stopping.</a:t>
            </a:r>
            <a:endParaRPr sz="1500"/>
          </a:p>
          <a:p>
            <a:pPr indent="-323850" lvl="0" marL="457200" rtl="0" algn="l">
              <a:lnSpc>
                <a:spcPct val="115000"/>
              </a:lnSpc>
              <a:spcBef>
                <a:spcPts val="0"/>
              </a:spcBef>
              <a:spcAft>
                <a:spcPts val="0"/>
              </a:spcAft>
              <a:buSzPts val="1500"/>
              <a:buChar char="-"/>
            </a:pPr>
            <a:r>
              <a:rPr lang="en" sz="1500"/>
              <a:t>Terminated after 49 epochs at 0.276 loss (from 0.54 initially), and the accuracy on test data is 0.81.</a:t>
            </a:r>
            <a:endParaRPr sz="1500"/>
          </a:p>
          <a:p>
            <a:pPr indent="0" lvl="0" marL="0" rtl="0" algn="l">
              <a:lnSpc>
                <a:spcPct val="115000"/>
              </a:lnSpc>
              <a:spcBef>
                <a:spcPts val="0"/>
              </a:spcBef>
              <a:spcAft>
                <a:spcPts val="0"/>
              </a:spcAft>
              <a:buNone/>
            </a:pPr>
            <a:r>
              <a:t/>
            </a:r>
            <a:endParaRPr b="1" sz="1100"/>
          </a:p>
          <a:p>
            <a:pPr indent="0" lvl="0" marL="0" rtl="0" algn="l">
              <a:spcBef>
                <a:spcPts val="0"/>
              </a:spcBef>
              <a:spcAft>
                <a:spcPts val="0"/>
              </a:spcAft>
              <a:buNone/>
            </a:pPr>
            <a:r>
              <a:t/>
            </a:r>
            <a:endParaRPr/>
          </a:p>
        </p:txBody>
      </p:sp>
      <p:sp>
        <p:nvSpPr>
          <p:cNvPr id="935" name="Google Shape;935;p80"/>
          <p:cNvSpPr txBox="1"/>
          <p:nvPr>
            <p:ph type="ctrTitle"/>
          </p:nvPr>
        </p:nvSpPr>
        <p:spPr>
          <a:xfrm>
            <a:off x="618825" y="411675"/>
            <a:ext cx="79734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Analysis: Neural Network</a:t>
            </a:r>
            <a:endParaRPr/>
          </a:p>
        </p:txBody>
      </p:sp>
      <p:graphicFrame>
        <p:nvGraphicFramePr>
          <p:cNvPr id="936" name="Google Shape;936;p80"/>
          <p:cNvGraphicFramePr/>
          <p:nvPr/>
        </p:nvGraphicFramePr>
        <p:xfrm>
          <a:off x="618825" y="2621400"/>
          <a:ext cx="3000000" cy="3000000"/>
        </p:xfrm>
        <a:graphic>
          <a:graphicData uri="http://schemas.openxmlformats.org/drawingml/2006/table">
            <a:tbl>
              <a:tblPr>
                <a:noFill/>
                <a:tableStyleId>{A5967D9B-C152-449C-842C-B666D6E5674E}</a:tableStyleId>
              </a:tblPr>
              <a:tblGrid>
                <a:gridCol w="968500"/>
                <a:gridCol w="767450"/>
                <a:gridCol w="805925"/>
                <a:gridCol w="843375"/>
              </a:tblGrid>
              <a:tr h="648300">
                <a:tc>
                  <a:txBody>
                    <a:bodyPr/>
                    <a:lstStyle/>
                    <a:p>
                      <a:pPr indent="0" lvl="0" marL="0" rtl="0" algn="ctr">
                        <a:spcBef>
                          <a:spcPts val="0"/>
                        </a:spcBef>
                        <a:spcAft>
                          <a:spcPts val="0"/>
                        </a:spcAft>
                        <a:buNone/>
                      </a:pPr>
                      <a:r>
                        <a:rPr lang="en" sz="1100">
                          <a:solidFill>
                            <a:schemeClr val="lt1"/>
                          </a:solidFill>
                          <a:latin typeface="Maven Pro"/>
                          <a:ea typeface="Maven Pro"/>
                          <a:cs typeface="Maven Pro"/>
                          <a:sym typeface="Maven Pro"/>
                        </a:rPr>
                        <a:t>Confusion Matrix</a:t>
                      </a:r>
                      <a:endParaRPr sz="1100">
                        <a:solidFill>
                          <a:schemeClr val="lt1"/>
                        </a:solidFill>
                        <a:latin typeface="Maven Pro"/>
                        <a:ea typeface="Maven Pro"/>
                        <a:cs typeface="Maven Pro"/>
                        <a:sym typeface="Maven Pro"/>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F2F2F2">
                        <a:alpha val="0"/>
                      </a:srgbClr>
                    </a:solidFill>
                  </a:tcPr>
                </a:tc>
                <a:tc gridSpan="3">
                  <a:txBody>
                    <a:bodyPr/>
                    <a:lstStyle/>
                    <a:p>
                      <a:pPr indent="0" lvl="0" marL="0" rtl="0" algn="ctr">
                        <a:spcBef>
                          <a:spcPts val="0"/>
                        </a:spcBef>
                        <a:spcAft>
                          <a:spcPts val="0"/>
                        </a:spcAft>
                        <a:buNone/>
                      </a:pPr>
                      <a:r>
                        <a:rPr lang="en" sz="1100">
                          <a:solidFill>
                            <a:schemeClr val="lt1"/>
                          </a:solidFill>
                          <a:latin typeface="Maven Pro"/>
                          <a:ea typeface="Maven Pro"/>
                          <a:cs typeface="Maven Pro"/>
                          <a:sym typeface="Maven Pro"/>
                        </a:rPr>
                        <a:t>Predicted</a:t>
                      </a:r>
                      <a:endParaRPr sz="1100">
                        <a:solidFill>
                          <a:schemeClr val="lt1"/>
                        </a:solidFill>
                        <a:latin typeface="Maven Pro"/>
                        <a:ea typeface="Maven Pro"/>
                        <a:cs typeface="Maven Pro"/>
                        <a:sym typeface="Maven Pro"/>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F2F2F2">
                        <a:alpha val="0"/>
                      </a:srgbClr>
                    </a:solidFill>
                  </a:tcPr>
                </a:tc>
                <a:tc hMerge="1"/>
                <a:tc hMerge="1"/>
              </a:tr>
              <a:tr h="449300">
                <a:tc rowSpan="3">
                  <a:txBody>
                    <a:bodyPr/>
                    <a:lstStyle/>
                    <a:p>
                      <a:pPr indent="0" lvl="0" marL="0" rtl="0" algn="ctr">
                        <a:spcBef>
                          <a:spcPts val="0"/>
                        </a:spcBef>
                        <a:spcAft>
                          <a:spcPts val="0"/>
                        </a:spcAft>
                        <a:buNone/>
                      </a:pPr>
                      <a:r>
                        <a:rPr lang="en" sz="1100">
                          <a:solidFill>
                            <a:schemeClr val="lt1"/>
                          </a:solidFill>
                          <a:latin typeface="Maven Pro"/>
                          <a:ea typeface="Maven Pro"/>
                          <a:cs typeface="Maven Pro"/>
                          <a:sym typeface="Maven Pro"/>
                        </a:rPr>
                        <a:t>Actual</a:t>
                      </a:r>
                      <a:endParaRPr sz="1100">
                        <a:solidFill>
                          <a:schemeClr val="lt1"/>
                        </a:solidFill>
                        <a:latin typeface="Maven Pro"/>
                        <a:ea typeface="Maven Pro"/>
                        <a:cs typeface="Maven Pro"/>
                        <a:sym typeface="Maven Pro"/>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F2F2F2">
                        <a:alpha val="0"/>
                      </a:srgbClr>
                    </a:solidFill>
                  </a:tcPr>
                </a:tc>
                <a:tc>
                  <a:txBody>
                    <a:bodyPr/>
                    <a:lstStyle/>
                    <a:p>
                      <a:pPr indent="0" lvl="0" marL="0" rtl="0" algn="ctr">
                        <a:spcBef>
                          <a:spcPts val="0"/>
                        </a:spcBef>
                        <a:spcAft>
                          <a:spcPts val="0"/>
                        </a:spcAft>
                        <a:buNone/>
                      </a:pPr>
                      <a:r>
                        <a:t/>
                      </a:r>
                      <a:endParaRPr sz="1100">
                        <a:solidFill>
                          <a:schemeClr val="lt1"/>
                        </a:solidFill>
                        <a:latin typeface="Maven Pro"/>
                        <a:ea typeface="Maven Pro"/>
                        <a:cs typeface="Maven Pro"/>
                        <a:sym typeface="Maven Pro"/>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F2F2F2">
                        <a:alpha val="0"/>
                      </a:srgbClr>
                    </a:solidFill>
                  </a:tcPr>
                </a:tc>
                <a:tc>
                  <a:txBody>
                    <a:bodyPr/>
                    <a:lstStyle/>
                    <a:p>
                      <a:pPr indent="0" lvl="0" marL="0" rtl="0" algn="ctr">
                        <a:spcBef>
                          <a:spcPts val="0"/>
                        </a:spcBef>
                        <a:spcAft>
                          <a:spcPts val="0"/>
                        </a:spcAft>
                        <a:buNone/>
                      </a:pPr>
                      <a:r>
                        <a:rPr lang="en" sz="1100">
                          <a:solidFill>
                            <a:schemeClr val="lt1"/>
                          </a:solidFill>
                          <a:latin typeface="Maven Pro"/>
                          <a:ea typeface="Maven Pro"/>
                          <a:cs typeface="Maven Pro"/>
                          <a:sym typeface="Maven Pro"/>
                        </a:rPr>
                        <a:t>Negative</a:t>
                      </a:r>
                      <a:endParaRPr sz="1100">
                        <a:solidFill>
                          <a:schemeClr val="lt1"/>
                        </a:solidFill>
                        <a:latin typeface="Maven Pro"/>
                        <a:ea typeface="Maven Pro"/>
                        <a:cs typeface="Maven Pro"/>
                        <a:sym typeface="Maven Pro"/>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F2F2F2">
                        <a:alpha val="0"/>
                      </a:srgbClr>
                    </a:solidFill>
                  </a:tcPr>
                </a:tc>
                <a:tc>
                  <a:txBody>
                    <a:bodyPr/>
                    <a:lstStyle/>
                    <a:p>
                      <a:pPr indent="0" lvl="0" marL="0" rtl="0" algn="ctr">
                        <a:spcBef>
                          <a:spcPts val="0"/>
                        </a:spcBef>
                        <a:spcAft>
                          <a:spcPts val="0"/>
                        </a:spcAft>
                        <a:buNone/>
                      </a:pPr>
                      <a:r>
                        <a:rPr lang="en" sz="1100">
                          <a:solidFill>
                            <a:schemeClr val="lt1"/>
                          </a:solidFill>
                          <a:latin typeface="Maven Pro"/>
                          <a:ea typeface="Maven Pro"/>
                          <a:cs typeface="Maven Pro"/>
                          <a:sym typeface="Maven Pro"/>
                        </a:rPr>
                        <a:t>Positive</a:t>
                      </a:r>
                      <a:endParaRPr sz="1100">
                        <a:solidFill>
                          <a:schemeClr val="lt1"/>
                        </a:solidFill>
                        <a:latin typeface="Maven Pro"/>
                        <a:ea typeface="Maven Pro"/>
                        <a:cs typeface="Maven Pro"/>
                        <a:sym typeface="Maven Pro"/>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F2F2F2">
                        <a:alpha val="0"/>
                      </a:srgbClr>
                    </a:solidFill>
                  </a:tcPr>
                </a:tc>
              </a:tr>
              <a:tr h="470100">
                <a:tc vMerge="1"/>
                <a:tc>
                  <a:txBody>
                    <a:bodyPr/>
                    <a:lstStyle/>
                    <a:p>
                      <a:pPr indent="0" lvl="0" marL="0" rtl="0" algn="ctr">
                        <a:spcBef>
                          <a:spcPts val="0"/>
                        </a:spcBef>
                        <a:spcAft>
                          <a:spcPts val="0"/>
                        </a:spcAft>
                        <a:buNone/>
                      </a:pPr>
                      <a:r>
                        <a:rPr lang="en" sz="1100">
                          <a:solidFill>
                            <a:schemeClr val="lt1"/>
                          </a:solidFill>
                          <a:latin typeface="Maven Pro"/>
                          <a:ea typeface="Maven Pro"/>
                          <a:cs typeface="Maven Pro"/>
                          <a:sym typeface="Maven Pro"/>
                        </a:rPr>
                        <a:t>Negative</a:t>
                      </a:r>
                      <a:endParaRPr sz="1100">
                        <a:solidFill>
                          <a:schemeClr val="lt1"/>
                        </a:solidFill>
                        <a:latin typeface="Maven Pro"/>
                        <a:ea typeface="Maven Pro"/>
                        <a:cs typeface="Maven Pro"/>
                        <a:sym typeface="Maven Pro"/>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F2F2F2">
                        <a:alpha val="0"/>
                      </a:srgbClr>
                    </a:solidFill>
                  </a:tcPr>
                </a:tc>
                <a:tc>
                  <a:txBody>
                    <a:bodyPr/>
                    <a:lstStyle/>
                    <a:p>
                      <a:pPr indent="0" lvl="0" marL="0" rtl="0" algn="ctr">
                        <a:spcBef>
                          <a:spcPts val="0"/>
                        </a:spcBef>
                        <a:spcAft>
                          <a:spcPts val="0"/>
                        </a:spcAft>
                        <a:buNone/>
                      </a:pPr>
                      <a:r>
                        <a:rPr lang="en" sz="1100">
                          <a:solidFill>
                            <a:schemeClr val="lt1"/>
                          </a:solidFill>
                          <a:latin typeface="Maven Pro"/>
                          <a:ea typeface="Maven Pro"/>
                          <a:cs typeface="Maven Pro"/>
                          <a:sym typeface="Maven Pro"/>
                        </a:rPr>
                        <a:t>39406</a:t>
                      </a:r>
                      <a:endParaRPr sz="1100">
                        <a:solidFill>
                          <a:schemeClr val="lt1"/>
                        </a:solidFill>
                        <a:latin typeface="Maven Pro"/>
                        <a:ea typeface="Maven Pro"/>
                        <a:cs typeface="Maven Pro"/>
                        <a:sym typeface="Maven Pro"/>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F2F2F2">
                        <a:alpha val="0"/>
                      </a:srgbClr>
                    </a:solidFill>
                  </a:tcPr>
                </a:tc>
                <a:tc>
                  <a:txBody>
                    <a:bodyPr/>
                    <a:lstStyle/>
                    <a:p>
                      <a:pPr indent="0" lvl="0" marL="0" rtl="0" algn="ctr">
                        <a:spcBef>
                          <a:spcPts val="0"/>
                        </a:spcBef>
                        <a:spcAft>
                          <a:spcPts val="0"/>
                        </a:spcAft>
                        <a:buNone/>
                      </a:pPr>
                      <a:r>
                        <a:rPr lang="en" sz="1100">
                          <a:solidFill>
                            <a:schemeClr val="lt1"/>
                          </a:solidFill>
                          <a:latin typeface="Maven Pro"/>
                          <a:ea typeface="Maven Pro"/>
                          <a:cs typeface="Maven Pro"/>
                          <a:sym typeface="Maven Pro"/>
                        </a:rPr>
                        <a:t>6596</a:t>
                      </a:r>
                      <a:endParaRPr sz="1100">
                        <a:solidFill>
                          <a:schemeClr val="lt1"/>
                        </a:solidFill>
                        <a:latin typeface="Maven Pro"/>
                        <a:ea typeface="Maven Pro"/>
                        <a:cs typeface="Maven Pro"/>
                        <a:sym typeface="Maven Pro"/>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F2F2F2">
                        <a:alpha val="0"/>
                      </a:srgbClr>
                    </a:solidFill>
                  </a:tcPr>
                </a:tc>
              </a:tr>
              <a:tr h="386175">
                <a:tc vMerge="1"/>
                <a:tc>
                  <a:txBody>
                    <a:bodyPr/>
                    <a:lstStyle/>
                    <a:p>
                      <a:pPr indent="0" lvl="0" marL="0" rtl="0" algn="ctr">
                        <a:spcBef>
                          <a:spcPts val="0"/>
                        </a:spcBef>
                        <a:spcAft>
                          <a:spcPts val="0"/>
                        </a:spcAft>
                        <a:buNone/>
                      </a:pPr>
                      <a:r>
                        <a:rPr lang="en" sz="1100">
                          <a:solidFill>
                            <a:schemeClr val="lt1"/>
                          </a:solidFill>
                          <a:latin typeface="Maven Pro"/>
                          <a:ea typeface="Maven Pro"/>
                          <a:cs typeface="Maven Pro"/>
                          <a:sym typeface="Maven Pro"/>
                        </a:rPr>
                        <a:t>Positive</a:t>
                      </a:r>
                      <a:endParaRPr sz="1100">
                        <a:solidFill>
                          <a:schemeClr val="lt1"/>
                        </a:solidFill>
                        <a:latin typeface="Maven Pro"/>
                        <a:ea typeface="Maven Pro"/>
                        <a:cs typeface="Maven Pro"/>
                        <a:sym typeface="Maven Pro"/>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F2F2F2">
                        <a:alpha val="0"/>
                      </a:srgbClr>
                    </a:solidFill>
                  </a:tcPr>
                </a:tc>
                <a:tc>
                  <a:txBody>
                    <a:bodyPr/>
                    <a:lstStyle/>
                    <a:p>
                      <a:pPr indent="0" lvl="0" marL="0" rtl="0" algn="ctr">
                        <a:spcBef>
                          <a:spcPts val="0"/>
                        </a:spcBef>
                        <a:spcAft>
                          <a:spcPts val="0"/>
                        </a:spcAft>
                        <a:buNone/>
                      </a:pPr>
                      <a:r>
                        <a:rPr lang="en" sz="1100">
                          <a:solidFill>
                            <a:schemeClr val="lt1"/>
                          </a:solidFill>
                          <a:latin typeface="Maven Pro"/>
                          <a:ea typeface="Maven Pro"/>
                          <a:cs typeface="Maven Pro"/>
                          <a:sym typeface="Maven Pro"/>
                        </a:rPr>
                        <a:t>7243</a:t>
                      </a:r>
                      <a:endParaRPr sz="1100">
                        <a:solidFill>
                          <a:schemeClr val="lt1"/>
                        </a:solidFill>
                        <a:latin typeface="Maven Pro"/>
                        <a:ea typeface="Maven Pro"/>
                        <a:cs typeface="Maven Pro"/>
                        <a:sym typeface="Maven Pro"/>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F2F2F2">
                        <a:alpha val="0"/>
                      </a:srgbClr>
                    </a:solidFill>
                  </a:tcPr>
                </a:tc>
                <a:tc>
                  <a:txBody>
                    <a:bodyPr/>
                    <a:lstStyle/>
                    <a:p>
                      <a:pPr indent="0" lvl="0" marL="0" rtl="0" algn="ctr">
                        <a:spcBef>
                          <a:spcPts val="0"/>
                        </a:spcBef>
                        <a:spcAft>
                          <a:spcPts val="0"/>
                        </a:spcAft>
                        <a:buNone/>
                      </a:pPr>
                      <a:r>
                        <a:rPr lang="en" sz="1100">
                          <a:solidFill>
                            <a:schemeClr val="lt1"/>
                          </a:solidFill>
                          <a:latin typeface="Maven Pro"/>
                          <a:ea typeface="Maven Pro"/>
                          <a:cs typeface="Maven Pro"/>
                          <a:sym typeface="Maven Pro"/>
                        </a:rPr>
                        <a:t>19525</a:t>
                      </a:r>
                      <a:endParaRPr sz="1100">
                        <a:solidFill>
                          <a:schemeClr val="lt1"/>
                        </a:solidFill>
                        <a:latin typeface="Maven Pro"/>
                        <a:ea typeface="Maven Pro"/>
                        <a:cs typeface="Maven Pro"/>
                        <a:sym typeface="Maven Pro"/>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F2F2F2">
                        <a:alpha val="0"/>
                      </a:srgbClr>
                    </a:solidFill>
                  </a:tcPr>
                </a:tc>
              </a:tr>
            </a:tbl>
          </a:graphicData>
        </a:graphic>
      </p:graphicFrame>
      <p:graphicFrame>
        <p:nvGraphicFramePr>
          <p:cNvPr id="937" name="Google Shape;937;p80"/>
          <p:cNvGraphicFramePr/>
          <p:nvPr/>
        </p:nvGraphicFramePr>
        <p:xfrm>
          <a:off x="4206175" y="2273938"/>
          <a:ext cx="3000000" cy="3000000"/>
        </p:xfrm>
        <a:graphic>
          <a:graphicData uri="http://schemas.openxmlformats.org/drawingml/2006/table">
            <a:tbl>
              <a:tblPr>
                <a:noFill/>
                <a:tableStyleId>{A5967D9B-C152-449C-842C-B666D6E5674E}</a:tableStyleId>
              </a:tblPr>
              <a:tblGrid>
                <a:gridCol w="1271825"/>
                <a:gridCol w="1095600"/>
                <a:gridCol w="1078850"/>
                <a:gridCol w="1003325"/>
              </a:tblGrid>
              <a:tr h="430525">
                <a:tc>
                  <a:txBody>
                    <a:bodyPr/>
                    <a:lstStyle/>
                    <a:p>
                      <a:pPr indent="0" lvl="0" marL="0" rtl="0" algn="l">
                        <a:spcBef>
                          <a:spcPts val="0"/>
                        </a:spcBef>
                        <a:spcAft>
                          <a:spcPts val="0"/>
                        </a:spcAft>
                        <a:buNone/>
                      </a:pPr>
                      <a:r>
                        <a:t/>
                      </a:r>
                      <a:endParaRPr sz="1000">
                        <a:solidFill>
                          <a:schemeClr val="lt1"/>
                        </a:solidFill>
                        <a:latin typeface="Maven Pro"/>
                        <a:ea typeface="Maven Pro"/>
                        <a:cs typeface="Maven Pro"/>
                        <a:sym typeface="Maven Pro"/>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F2F2F2">
                        <a:alpha val="0"/>
                      </a:srgbClr>
                    </a:solidFill>
                  </a:tcPr>
                </a:tc>
                <a:tc>
                  <a:txBody>
                    <a:bodyPr/>
                    <a:lstStyle/>
                    <a:p>
                      <a:pPr indent="0" lvl="0" marL="0" rtl="0" algn="l">
                        <a:spcBef>
                          <a:spcPts val="0"/>
                        </a:spcBef>
                        <a:spcAft>
                          <a:spcPts val="0"/>
                        </a:spcAft>
                        <a:buNone/>
                      </a:pPr>
                      <a:r>
                        <a:rPr lang="en" sz="1000">
                          <a:solidFill>
                            <a:schemeClr val="lt1"/>
                          </a:solidFill>
                          <a:latin typeface="Maven Pro"/>
                          <a:ea typeface="Maven Pro"/>
                          <a:cs typeface="Maven Pro"/>
                          <a:sym typeface="Maven Pro"/>
                        </a:rPr>
                        <a:t>Precision</a:t>
                      </a:r>
                      <a:endParaRPr sz="1000">
                        <a:solidFill>
                          <a:schemeClr val="lt1"/>
                        </a:solidFill>
                        <a:latin typeface="Maven Pro"/>
                        <a:ea typeface="Maven Pro"/>
                        <a:cs typeface="Maven Pro"/>
                        <a:sym typeface="Maven Pro"/>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dk1"/>
                    </a:solidFill>
                  </a:tcPr>
                </a:tc>
                <a:tc>
                  <a:txBody>
                    <a:bodyPr/>
                    <a:lstStyle/>
                    <a:p>
                      <a:pPr indent="0" lvl="0" marL="0" rtl="0" algn="l">
                        <a:spcBef>
                          <a:spcPts val="0"/>
                        </a:spcBef>
                        <a:spcAft>
                          <a:spcPts val="0"/>
                        </a:spcAft>
                        <a:buNone/>
                      </a:pPr>
                      <a:r>
                        <a:rPr lang="en" sz="1000">
                          <a:solidFill>
                            <a:schemeClr val="lt1"/>
                          </a:solidFill>
                          <a:latin typeface="Maven Pro"/>
                          <a:ea typeface="Maven Pro"/>
                          <a:cs typeface="Maven Pro"/>
                          <a:sym typeface="Maven Pro"/>
                        </a:rPr>
                        <a:t>Recall</a:t>
                      </a:r>
                      <a:endParaRPr sz="1000">
                        <a:solidFill>
                          <a:schemeClr val="lt1"/>
                        </a:solidFill>
                        <a:latin typeface="Maven Pro"/>
                        <a:ea typeface="Maven Pro"/>
                        <a:cs typeface="Maven Pro"/>
                        <a:sym typeface="Maven Pro"/>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F2F2F2">
                        <a:alpha val="0"/>
                      </a:srgbClr>
                    </a:solidFill>
                  </a:tcPr>
                </a:tc>
                <a:tc>
                  <a:txBody>
                    <a:bodyPr/>
                    <a:lstStyle/>
                    <a:p>
                      <a:pPr indent="0" lvl="0" marL="0" rtl="0" algn="l">
                        <a:spcBef>
                          <a:spcPts val="0"/>
                        </a:spcBef>
                        <a:spcAft>
                          <a:spcPts val="0"/>
                        </a:spcAft>
                        <a:buNone/>
                      </a:pPr>
                      <a:r>
                        <a:rPr lang="en" sz="1000">
                          <a:solidFill>
                            <a:schemeClr val="lt1"/>
                          </a:solidFill>
                          <a:latin typeface="Maven Pro"/>
                          <a:ea typeface="Maven Pro"/>
                          <a:cs typeface="Maven Pro"/>
                          <a:sym typeface="Maven Pro"/>
                        </a:rPr>
                        <a:t>F1</a:t>
                      </a:r>
                      <a:endParaRPr sz="1000">
                        <a:solidFill>
                          <a:schemeClr val="lt1"/>
                        </a:solidFill>
                        <a:latin typeface="Maven Pro"/>
                        <a:ea typeface="Maven Pro"/>
                        <a:cs typeface="Maven Pro"/>
                        <a:sym typeface="Maven Pro"/>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F2F2F2">
                        <a:alpha val="0"/>
                      </a:srgbClr>
                    </a:solidFill>
                  </a:tcPr>
                </a:tc>
              </a:tr>
              <a:tr h="645925">
                <a:tc>
                  <a:txBody>
                    <a:bodyPr/>
                    <a:lstStyle/>
                    <a:p>
                      <a:pPr indent="0" lvl="0" marL="0" rtl="0" algn="l">
                        <a:spcBef>
                          <a:spcPts val="0"/>
                        </a:spcBef>
                        <a:spcAft>
                          <a:spcPts val="0"/>
                        </a:spcAft>
                        <a:buNone/>
                      </a:pPr>
                      <a:r>
                        <a:rPr lang="en" sz="1000">
                          <a:solidFill>
                            <a:schemeClr val="lt1"/>
                          </a:solidFill>
                          <a:latin typeface="Maven Pro"/>
                          <a:ea typeface="Maven Pro"/>
                          <a:cs typeface="Maven Pro"/>
                          <a:sym typeface="Maven Pro"/>
                        </a:rPr>
                        <a:t>False (non-duplicate)</a:t>
                      </a:r>
                      <a:endParaRPr sz="1000">
                        <a:solidFill>
                          <a:schemeClr val="lt1"/>
                        </a:solidFill>
                        <a:latin typeface="Maven Pro"/>
                        <a:ea typeface="Maven Pro"/>
                        <a:cs typeface="Maven Pro"/>
                        <a:sym typeface="Maven Pro"/>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F2F2F2">
                        <a:alpha val="0"/>
                      </a:srgbClr>
                    </a:solidFill>
                  </a:tcPr>
                </a:tc>
                <a:tc>
                  <a:txBody>
                    <a:bodyPr/>
                    <a:lstStyle/>
                    <a:p>
                      <a:pPr indent="0" lvl="0" marL="0" rtl="0" algn="l">
                        <a:spcBef>
                          <a:spcPts val="0"/>
                        </a:spcBef>
                        <a:spcAft>
                          <a:spcPts val="0"/>
                        </a:spcAft>
                        <a:buNone/>
                      </a:pPr>
                      <a:r>
                        <a:rPr lang="en" sz="1000">
                          <a:solidFill>
                            <a:schemeClr val="lt1"/>
                          </a:solidFill>
                          <a:latin typeface="Maven Pro"/>
                          <a:ea typeface="Maven Pro"/>
                          <a:cs typeface="Maven Pro"/>
                          <a:sym typeface="Maven Pro"/>
                        </a:rPr>
                        <a:t>0.84</a:t>
                      </a:r>
                      <a:endParaRPr sz="1000">
                        <a:solidFill>
                          <a:schemeClr val="lt1"/>
                        </a:solidFill>
                        <a:latin typeface="Maven Pro"/>
                        <a:ea typeface="Maven Pro"/>
                        <a:cs typeface="Maven Pro"/>
                        <a:sym typeface="Maven Pro"/>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dk1"/>
                    </a:solidFill>
                  </a:tcPr>
                </a:tc>
                <a:tc>
                  <a:txBody>
                    <a:bodyPr/>
                    <a:lstStyle/>
                    <a:p>
                      <a:pPr indent="0" lvl="0" marL="0" rtl="0" algn="l">
                        <a:spcBef>
                          <a:spcPts val="0"/>
                        </a:spcBef>
                        <a:spcAft>
                          <a:spcPts val="0"/>
                        </a:spcAft>
                        <a:buNone/>
                      </a:pPr>
                      <a:r>
                        <a:rPr lang="en" sz="1000">
                          <a:solidFill>
                            <a:schemeClr val="lt1"/>
                          </a:solidFill>
                          <a:latin typeface="Maven Pro"/>
                          <a:ea typeface="Maven Pro"/>
                          <a:cs typeface="Maven Pro"/>
                          <a:sym typeface="Maven Pro"/>
                        </a:rPr>
                        <a:t>0.86</a:t>
                      </a:r>
                      <a:endParaRPr sz="1000">
                        <a:solidFill>
                          <a:schemeClr val="lt1"/>
                        </a:solidFill>
                        <a:latin typeface="Maven Pro"/>
                        <a:ea typeface="Maven Pro"/>
                        <a:cs typeface="Maven Pro"/>
                        <a:sym typeface="Maven Pro"/>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F2F2F2">
                        <a:alpha val="0"/>
                      </a:srgbClr>
                    </a:solidFill>
                  </a:tcPr>
                </a:tc>
                <a:tc>
                  <a:txBody>
                    <a:bodyPr/>
                    <a:lstStyle/>
                    <a:p>
                      <a:pPr indent="0" lvl="0" marL="0" rtl="0" algn="l">
                        <a:spcBef>
                          <a:spcPts val="0"/>
                        </a:spcBef>
                        <a:spcAft>
                          <a:spcPts val="0"/>
                        </a:spcAft>
                        <a:buNone/>
                      </a:pPr>
                      <a:r>
                        <a:rPr lang="en" sz="1000">
                          <a:solidFill>
                            <a:schemeClr val="lt1"/>
                          </a:solidFill>
                          <a:latin typeface="Maven Pro"/>
                          <a:ea typeface="Maven Pro"/>
                          <a:cs typeface="Maven Pro"/>
                          <a:sym typeface="Maven Pro"/>
                        </a:rPr>
                        <a:t>0.85</a:t>
                      </a:r>
                      <a:endParaRPr sz="1000">
                        <a:solidFill>
                          <a:schemeClr val="lt1"/>
                        </a:solidFill>
                        <a:latin typeface="Maven Pro"/>
                        <a:ea typeface="Maven Pro"/>
                        <a:cs typeface="Maven Pro"/>
                        <a:sym typeface="Maven Pro"/>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F2F2F2">
                        <a:alpha val="0"/>
                      </a:srgbClr>
                    </a:solidFill>
                  </a:tcPr>
                </a:tc>
              </a:tr>
              <a:tr h="492125">
                <a:tc>
                  <a:txBody>
                    <a:bodyPr/>
                    <a:lstStyle/>
                    <a:p>
                      <a:pPr indent="0" lvl="0" marL="0" rtl="0" algn="l">
                        <a:spcBef>
                          <a:spcPts val="0"/>
                        </a:spcBef>
                        <a:spcAft>
                          <a:spcPts val="0"/>
                        </a:spcAft>
                        <a:buNone/>
                      </a:pPr>
                      <a:r>
                        <a:rPr lang="en" sz="1000">
                          <a:solidFill>
                            <a:schemeClr val="lt1"/>
                          </a:solidFill>
                          <a:latin typeface="Maven Pro"/>
                          <a:ea typeface="Maven Pro"/>
                          <a:cs typeface="Maven Pro"/>
                          <a:sym typeface="Maven Pro"/>
                        </a:rPr>
                        <a:t>True (duplicate)</a:t>
                      </a:r>
                      <a:endParaRPr sz="1000">
                        <a:solidFill>
                          <a:schemeClr val="lt1"/>
                        </a:solidFill>
                        <a:latin typeface="Maven Pro"/>
                        <a:ea typeface="Maven Pro"/>
                        <a:cs typeface="Maven Pro"/>
                        <a:sym typeface="Maven Pro"/>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F2F2F2">
                        <a:alpha val="0"/>
                      </a:srgbClr>
                    </a:solidFill>
                  </a:tcPr>
                </a:tc>
                <a:tc>
                  <a:txBody>
                    <a:bodyPr/>
                    <a:lstStyle/>
                    <a:p>
                      <a:pPr indent="0" lvl="0" marL="0" rtl="0" algn="l">
                        <a:spcBef>
                          <a:spcPts val="0"/>
                        </a:spcBef>
                        <a:spcAft>
                          <a:spcPts val="0"/>
                        </a:spcAft>
                        <a:buNone/>
                      </a:pPr>
                      <a:r>
                        <a:rPr lang="en" sz="1000">
                          <a:solidFill>
                            <a:schemeClr val="lt1"/>
                          </a:solidFill>
                          <a:latin typeface="Maven Pro"/>
                          <a:ea typeface="Maven Pro"/>
                          <a:cs typeface="Maven Pro"/>
                          <a:sym typeface="Maven Pro"/>
                        </a:rPr>
                        <a:t>0.75</a:t>
                      </a:r>
                      <a:endParaRPr sz="1000">
                        <a:solidFill>
                          <a:schemeClr val="lt1"/>
                        </a:solidFill>
                        <a:latin typeface="Maven Pro"/>
                        <a:ea typeface="Maven Pro"/>
                        <a:cs typeface="Maven Pro"/>
                        <a:sym typeface="Maven Pro"/>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dk1"/>
                    </a:solidFill>
                  </a:tcPr>
                </a:tc>
                <a:tc>
                  <a:txBody>
                    <a:bodyPr/>
                    <a:lstStyle/>
                    <a:p>
                      <a:pPr indent="0" lvl="0" marL="0" rtl="0" algn="l">
                        <a:spcBef>
                          <a:spcPts val="0"/>
                        </a:spcBef>
                        <a:spcAft>
                          <a:spcPts val="0"/>
                        </a:spcAft>
                        <a:buNone/>
                      </a:pPr>
                      <a:r>
                        <a:rPr lang="en" sz="1000">
                          <a:solidFill>
                            <a:schemeClr val="lt1"/>
                          </a:solidFill>
                          <a:latin typeface="Maven Pro"/>
                          <a:ea typeface="Maven Pro"/>
                          <a:cs typeface="Maven Pro"/>
                          <a:sym typeface="Maven Pro"/>
                        </a:rPr>
                        <a:t>0.73</a:t>
                      </a:r>
                      <a:endParaRPr sz="1000">
                        <a:solidFill>
                          <a:schemeClr val="lt1"/>
                        </a:solidFill>
                        <a:latin typeface="Maven Pro"/>
                        <a:ea typeface="Maven Pro"/>
                        <a:cs typeface="Maven Pro"/>
                        <a:sym typeface="Maven Pro"/>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F2F2F2">
                        <a:alpha val="0"/>
                      </a:srgbClr>
                    </a:solidFill>
                  </a:tcPr>
                </a:tc>
                <a:tc>
                  <a:txBody>
                    <a:bodyPr/>
                    <a:lstStyle/>
                    <a:p>
                      <a:pPr indent="0" lvl="0" marL="0" rtl="0" algn="l">
                        <a:spcBef>
                          <a:spcPts val="0"/>
                        </a:spcBef>
                        <a:spcAft>
                          <a:spcPts val="0"/>
                        </a:spcAft>
                        <a:buNone/>
                      </a:pPr>
                      <a:r>
                        <a:rPr lang="en" sz="1000">
                          <a:solidFill>
                            <a:schemeClr val="lt1"/>
                          </a:solidFill>
                          <a:latin typeface="Maven Pro"/>
                          <a:ea typeface="Maven Pro"/>
                          <a:cs typeface="Maven Pro"/>
                          <a:sym typeface="Maven Pro"/>
                        </a:rPr>
                        <a:t>0.74</a:t>
                      </a:r>
                      <a:endParaRPr sz="1000">
                        <a:solidFill>
                          <a:schemeClr val="lt1"/>
                        </a:solidFill>
                        <a:latin typeface="Maven Pro"/>
                        <a:ea typeface="Maven Pro"/>
                        <a:cs typeface="Maven Pro"/>
                        <a:sym typeface="Maven Pro"/>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F2F2F2">
                        <a:alpha val="0"/>
                      </a:srgbClr>
                    </a:solidFill>
                  </a:tcPr>
                </a:tc>
              </a:tr>
              <a:tr h="394425">
                <a:tc>
                  <a:txBody>
                    <a:bodyPr/>
                    <a:lstStyle/>
                    <a:p>
                      <a:pPr indent="0" lvl="0" marL="0" rtl="0" algn="l">
                        <a:spcBef>
                          <a:spcPts val="0"/>
                        </a:spcBef>
                        <a:spcAft>
                          <a:spcPts val="0"/>
                        </a:spcAft>
                        <a:buNone/>
                      </a:pPr>
                      <a:r>
                        <a:rPr lang="en" sz="1000">
                          <a:solidFill>
                            <a:schemeClr val="lt1"/>
                          </a:solidFill>
                          <a:latin typeface="Maven Pro"/>
                          <a:ea typeface="Maven Pro"/>
                          <a:cs typeface="Maven Pro"/>
                          <a:sym typeface="Maven Pro"/>
                        </a:rPr>
                        <a:t>Macro</a:t>
                      </a:r>
                      <a:endParaRPr sz="1000">
                        <a:solidFill>
                          <a:schemeClr val="lt1"/>
                        </a:solidFill>
                        <a:latin typeface="Maven Pro"/>
                        <a:ea typeface="Maven Pro"/>
                        <a:cs typeface="Maven Pro"/>
                        <a:sym typeface="Maven Pro"/>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F2F2F2">
                        <a:alpha val="0"/>
                      </a:srgbClr>
                    </a:solidFill>
                  </a:tcPr>
                </a:tc>
                <a:tc>
                  <a:txBody>
                    <a:bodyPr/>
                    <a:lstStyle/>
                    <a:p>
                      <a:pPr indent="0" lvl="0" marL="0" rtl="0" algn="l">
                        <a:spcBef>
                          <a:spcPts val="0"/>
                        </a:spcBef>
                        <a:spcAft>
                          <a:spcPts val="0"/>
                        </a:spcAft>
                        <a:buNone/>
                      </a:pPr>
                      <a:r>
                        <a:rPr lang="en" sz="1000">
                          <a:solidFill>
                            <a:schemeClr val="lt1"/>
                          </a:solidFill>
                          <a:latin typeface="Maven Pro"/>
                          <a:ea typeface="Maven Pro"/>
                          <a:cs typeface="Maven Pro"/>
                          <a:sym typeface="Maven Pro"/>
                        </a:rPr>
                        <a:t>0.8</a:t>
                      </a:r>
                      <a:endParaRPr sz="1000">
                        <a:solidFill>
                          <a:schemeClr val="lt1"/>
                        </a:solidFill>
                        <a:latin typeface="Maven Pro"/>
                        <a:ea typeface="Maven Pro"/>
                        <a:cs typeface="Maven Pro"/>
                        <a:sym typeface="Maven Pro"/>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dk1"/>
                    </a:solidFill>
                  </a:tcPr>
                </a:tc>
                <a:tc>
                  <a:txBody>
                    <a:bodyPr/>
                    <a:lstStyle/>
                    <a:p>
                      <a:pPr indent="0" lvl="0" marL="0" rtl="0" algn="l">
                        <a:spcBef>
                          <a:spcPts val="0"/>
                        </a:spcBef>
                        <a:spcAft>
                          <a:spcPts val="0"/>
                        </a:spcAft>
                        <a:buNone/>
                      </a:pPr>
                      <a:r>
                        <a:rPr lang="en" sz="1000">
                          <a:solidFill>
                            <a:schemeClr val="lt1"/>
                          </a:solidFill>
                          <a:latin typeface="Maven Pro"/>
                          <a:ea typeface="Maven Pro"/>
                          <a:cs typeface="Maven Pro"/>
                          <a:sym typeface="Maven Pro"/>
                        </a:rPr>
                        <a:t>0.79</a:t>
                      </a:r>
                      <a:endParaRPr sz="1000">
                        <a:solidFill>
                          <a:schemeClr val="lt1"/>
                        </a:solidFill>
                        <a:latin typeface="Maven Pro"/>
                        <a:ea typeface="Maven Pro"/>
                        <a:cs typeface="Maven Pro"/>
                        <a:sym typeface="Maven Pro"/>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F2F2F2">
                        <a:alpha val="0"/>
                      </a:srgbClr>
                    </a:solidFill>
                  </a:tcPr>
                </a:tc>
                <a:tc>
                  <a:txBody>
                    <a:bodyPr/>
                    <a:lstStyle/>
                    <a:p>
                      <a:pPr indent="0" lvl="0" marL="0" rtl="0" algn="l">
                        <a:spcBef>
                          <a:spcPts val="0"/>
                        </a:spcBef>
                        <a:spcAft>
                          <a:spcPts val="0"/>
                        </a:spcAft>
                        <a:buNone/>
                      </a:pPr>
                      <a:r>
                        <a:rPr lang="en" sz="1000">
                          <a:solidFill>
                            <a:schemeClr val="lt1"/>
                          </a:solidFill>
                          <a:latin typeface="Maven Pro"/>
                          <a:ea typeface="Maven Pro"/>
                          <a:cs typeface="Maven Pro"/>
                          <a:sym typeface="Maven Pro"/>
                        </a:rPr>
                        <a:t>0.79</a:t>
                      </a:r>
                      <a:endParaRPr sz="1000">
                        <a:solidFill>
                          <a:schemeClr val="lt1"/>
                        </a:solidFill>
                        <a:latin typeface="Maven Pro"/>
                        <a:ea typeface="Maven Pro"/>
                        <a:cs typeface="Maven Pro"/>
                        <a:sym typeface="Maven Pro"/>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F2F2F2">
                        <a:alpha val="0"/>
                      </a:srgbClr>
                    </a:solidFill>
                  </a:tcPr>
                </a:tc>
              </a:tr>
              <a:tr h="338325">
                <a:tc>
                  <a:txBody>
                    <a:bodyPr/>
                    <a:lstStyle/>
                    <a:p>
                      <a:pPr indent="0" lvl="0" marL="0" rtl="0" algn="l">
                        <a:spcBef>
                          <a:spcPts val="0"/>
                        </a:spcBef>
                        <a:spcAft>
                          <a:spcPts val="0"/>
                        </a:spcAft>
                        <a:buNone/>
                      </a:pPr>
                      <a:r>
                        <a:rPr lang="en" sz="1000">
                          <a:solidFill>
                            <a:schemeClr val="lt1"/>
                          </a:solidFill>
                          <a:latin typeface="Maven Pro"/>
                          <a:ea typeface="Maven Pro"/>
                          <a:cs typeface="Maven Pro"/>
                          <a:sym typeface="Maven Pro"/>
                        </a:rPr>
                        <a:t>Micro</a:t>
                      </a:r>
                      <a:endParaRPr sz="1000">
                        <a:solidFill>
                          <a:schemeClr val="lt1"/>
                        </a:solidFill>
                        <a:latin typeface="Maven Pro"/>
                        <a:ea typeface="Maven Pro"/>
                        <a:cs typeface="Maven Pro"/>
                        <a:sym typeface="Maven Pro"/>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F2F2F2">
                        <a:alpha val="0"/>
                      </a:srgbClr>
                    </a:solidFill>
                  </a:tcPr>
                </a:tc>
                <a:tc>
                  <a:txBody>
                    <a:bodyPr/>
                    <a:lstStyle/>
                    <a:p>
                      <a:pPr indent="0" lvl="0" marL="0" rtl="0" algn="l">
                        <a:spcBef>
                          <a:spcPts val="0"/>
                        </a:spcBef>
                        <a:spcAft>
                          <a:spcPts val="0"/>
                        </a:spcAft>
                        <a:buNone/>
                      </a:pPr>
                      <a:r>
                        <a:rPr lang="en" sz="1000">
                          <a:solidFill>
                            <a:schemeClr val="lt1"/>
                          </a:solidFill>
                          <a:latin typeface="Maven Pro"/>
                          <a:ea typeface="Maven Pro"/>
                          <a:cs typeface="Maven Pro"/>
                          <a:sym typeface="Maven Pro"/>
                        </a:rPr>
                        <a:t>0.81</a:t>
                      </a:r>
                      <a:endParaRPr sz="1000">
                        <a:solidFill>
                          <a:schemeClr val="lt1"/>
                        </a:solidFill>
                        <a:latin typeface="Maven Pro"/>
                        <a:ea typeface="Maven Pro"/>
                        <a:cs typeface="Maven Pro"/>
                        <a:sym typeface="Maven Pro"/>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dk1"/>
                    </a:solidFill>
                  </a:tcPr>
                </a:tc>
                <a:tc>
                  <a:txBody>
                    <a:bodyPr/>
                    <a:lstStyle/>
                    <a:p>
                      <a:pPr indent="0" lvl="0" marL="0" rtl="0" algn="l">
                        <a:spcBef>
                          <a:spcPts val="0"/>
                        </a:spcBef>
                        <a:spcAft>
                          <a:spcPts val="0"/>
                        </a:spcAft>
                        <a:buNone/>
                      </a:pPr>
                      <a:r>
                        <a:rPr lang="en" sz="1000">
                          <a:solidFill>
                            <a:schemeClr val="lt1"/>
                          </a:solidFill>
                          <a:latin typeface="Maven Pro"/>
                          <a:ea typeface="Maven Pro"/>
                          <a:cs typeface="Maven Pro"/>
                          <a:sym typeface="Maven Pro"/>
                        </a:rPr>
                        <a:t>0.81</a:t>
                      </a:r>
                      <a:endParaRPr sz="1000">
                        <a:solidFill>
                          <a:schemeClr val="lt1"/>
                        </a:solidFill>
                        <a:latin typeface="Maven Pro"/>
                        <a:ea typeface="Maven Pro"/>
                        <a:cs typeface="Maven Pro"/>
                        <a:sym typeface="Maven Pro"/>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F2F2F2">
                        <a:alpha val="0"/>
                      </a:srgbClr>
                    </a:solidFill>
                  </a:tcPr>
                </a:tc>
                <a:tc>
                  <a:txBody>
                    <a:bodyPr/>
                    <a:lstStyle/>
                    <a:p>
                      <a:pPr indent="0" lvl="0" marL="0" rtl="0" algn="l">
                        <a:spcBef>
                          <a:spcPts val="0"/>
                        </a:spcBef>
                        <a:spcAft>
                          <a:spcPts val="0"/>
                        </a:spcAft>
                        <a:buNone/>
                      </a:pPr>
                      <a:r>
                        <a:rPr lang="en" sz="1000">
                          <a:solidFill>
                            <a:schemeClr val="lt1"/>
                          </a:solidFill>
                          <a:latin typeface="Maven Pro"/>
                          <a:ea typeface="Maven Pro"/>
                          <a:cs typeface="Maven Pro"/>
                          <a:sym typeface="Maven Pro"/>
                        </a:rPr>
                        <a:t>0.81</a:t>
                      </a:r>
                      <a:endParaRPr sz="1000">
                        <a:solidFill>
                          <a:schemeClr val="lt1"/>
                        </a:solidFill>
                        <a:latin typeface="Maven Pro"/>
                        <a:ea typeface="Maven Pro"/>
                        <a:cs typeface="Maven Pro"/>
                        <a:sym typeface="Maven Pro"/>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F2F2F2">
                        <a:alpha val="0"/>
                      </a:srgbClr>
                    </a:solidFill>
                  </a:tcPr>
                </a:tc>
              </a:tr>
            </a:tbl>
          </a:graphicData>
        </a:graphic>
      </p:graphicFrame>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935"/>
                                        </p:tgtEl>
                                        <p:attrNameLst>
                                          <p:attrName>style.visibility</p:attrName>
                                        </p:attrNameLst>
                                      </p:cBhvr>
                                      <p:to>
                                        <p:strVal val="visible"/>
                                      </p:to>
                                    </p:set>
                                    <p:animEffect filter="fade" transition="in">
                                      <p:cBhvr>
                                        <p:cTn dur="1000"/>
                                        <p:tgtEl>
                                          <p:spTgt spid="93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34"/>
                                        </p:tgtEl>
                                        <p:attrNameLst>
                                          <p:attrName>style.visibility</p:attrName>
                                        </p:attrNameLst>
                                      </p:cBhvr>
                                      <p:to>
                                        <p:strVal val="visible"/>
                                      </p:to>
                                    </p:set>
                                    <p:animEffect filter="fade" transition="in">
                                      <p:cBhvr>
                                        <p:cTn dur="1000"/>
                                        <p:tgtEl>
                                          <p:spTgt spid="93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36"/>
                                        </p:tgtEl>
                                        <p:attrNameLst>
                                          <p:attrName>style.visibility</p:attrName>
                                        </p:attrNameLst>
                                      </p:cBhvr>
                                      <p:to>
                                        <p:strVal val="visible"/>
                                      </p:to>
                                    </p:set>
                                    <p:animEffect filter="fade" transition="in">
                                      <p:cBhvr>
                                        <p:cTn dur="300"/>
                                        <p:tgtEl>
                                          <p:spTgt spid="936"/>
                                        </p:tgtEl>
                                      </p:cBhvr>
                                    </p:animEffect>
                                  </p:childTnLst>
                                </p:cTn>
                              </p:par>
                            </p:childTnLst>
                          </p:cTn>
                        </p:par>
                        <p:par>
                          <p:cTn fill="hold">
                            <p:stCondLst>
                              <p:cond delay="300"/>
                            </p:stCondLst>
                            <p:childTnLst>
                              <p:par>
                                <p:cTn fill="hold" nodeType="afterEffect" presetClass="entr" presetID="10" presetSubtype="0">
                                  <p:stCondLst>
                                    <p:cond delay="0"/>
                                  </p:stCondLst>
                                  <p:childTnLst>
                                    <p:set>
                                      <p:cBhvr>
                                        <p:cTn dur="1" fill="hold">
                                          <p:stCondLst>
                                            <p:cond delay="0"/>
                                          </p:stCondLst>
                                        </p:cTn>
                                        <p:tgtEl>
                                          <p:spTgt spid="937"/>
                                        </p:tgtEl>
                                        <p:attrNameLst>
                                          <p:attrName>style.visibility</p:attrName>
                                        </p:attrNameLst>
                                      </p:cBhvr>
                                      <p:to>
                                        <p:strVal val="visible"/>
                                      </p:to>
                                    </p:set>
                                    <p:animEffect filter="fade" transition="in">
                                      <p:cBhvr>
                                        <p:cTn dur="300"/>
                                        <p:tgtEl>
                                          <p:spTgt spid="93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1" name="Shape 941"/>
        <p:cNvGrpSpPr/>
        <p:nvPr/>
      </p:nvGrpSpPr>
      <p:grpSpPr>
        <a:xfrm>
          <a:off x="0" y="0"/>
          <a:ext cx="0" cy="0"/>
          <a:chOff x="0" y="0"/>
          <a:chExt cx="0" cy="0"/>
        </a:xfrm>
      </p:grpSpPr>
      <p:sp>
        <p:nvSpPr>
          <p:cNvPr id="942" name="Google Shape;942;p81"/>
          <p:cNvSpPr txBox="1"/>
          <p:nvPr>
            <p:ph idx="1" type="body"/>
          </p:nvPr>
        </p:nvSpPr>
        <p:spPr>
          <a:xfrm>
            <a:off x="618825" y="1215700"/>
            <a:ext cx="7915800" cy="720600"/>
          </a:xfrm>
          <a:prstGeom prst="rect">
            <a:avLst/>
          </a:prstGeom>
        </p:spPr>
        <p:txBody>
          <a:bodyPr anchorCtr="0" anchor="t" bIns="91425" lIns="91425" spcFirstLastPara="1" rIns="91425" wrap="square" tIns="91425">
            <a:noAutofit/>
          </a:bodyPr>
          <a:lstStyle/>
          <a:p>
            <a:pPr indent="-323850" lvl="0" marL="457200" rtl="0" algn="l">
              <a:lnSpc>
                <a:spcPct val="115000"/>
              </a:lnSpc>
              <a:spcBef>
                <a:spcPts val="0"/>
              </a:spcBef>
              <a:spcAft>
                <a:spcPts val="0"/>
              </a:spcAft>
              <a:buSzPts val="1500"/>
              <a:buChar char="-"/>
            </a:pPr>
            <a:r>
              <a:rPr lang="en" sz="1500"/>
              <a:t>Bob also tried to vary the size of the neural network used to check the effect on performance, by evaluating their accuracy on test data.</a:t>
            </a:r>
            <a:endParaRPr sz="1500">
              <a:solidFill>
                <a:srgbClr val="000000"/>
              </a:solidFill>
              <a:highlight>
                <a:srgbClr val="FFFFFF"/>
              </a:highlight>
            </a:endParaRPr>
          </a:p>
          <a:p>
            <a:pPr indent="0" lvl="0" marL="0" rtl="0" algn="l">
              <a:lnSpc>
                <a:spcPct val="115000"/>
              </a:lnSpc>
              <a:spcBef>
                <a:spcPts val="0"/>
              </a:spcBef>
              <a:spcAft>
                <a:spcPts val="0"/>
              </a:spcAft>
              <a:buNone/>
            </a:pPr>
            <a:r>
              <a:t/>
            </a:r>
            <a:endParaRPr sz="1100"/>
          </a:p>
          <a:p>
            <a:pPr indent="0" lvl="0" marL="0" rtl="0" algn="l">
              <a:spcBef>
                <a:spcPts val="0"/>
              </a:spcBef>
              <a:spcAft>
                <a:spcPts val="0"/>
              </a:spcAft>
              <a:buNone/>
            </a:pPr>
            <a:r>
              <a:t/>
            </a:r>
            <a:endParaRPr/>
          </a:p>
        </p:txBody>
      </p:sp>
      <p:sp>
        <p:nvSpPr>
          <p:cNvPr id="943" name="Google Shape;943;p81"/>
          <p:cNvSpPr txBox="1"/>
          <p:nvPr>
            <p:ph type="ctrTitle"/>
          </p:nvPr>
        </p:nvSpPr>
        <p:spPr>
          <a:xfrm>
            <a:off x="618825" y="411675"/>
            <a:ext cx="79734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Analysis: Neural Network of Different Sizes</a:t>
            </a:r>
            <a:endParaRPr/>
          </a:p>
        </p:txBody>
      </p:sp>
      <p:graphicFrame>
        <p:nvGraphicFramePr>
          <p:cNvPr id="944" name="Google Shape;944;p81"/>
          <p:cNvGraphicFramePr/>
          <p:nvPr/>
        </p:nvGraphicFramePr>
        <p:xfrm>
          <a:off x="952500" y="2057225"/>
          <a:ext cx="3000000" cy="3000000"/>
        </p:xfrm>
        <a:graphic>
          <a:graphicData uri="http://schemas.openxmlformats.org/drawingml/2006/table">
            <a:tbl>
              <a:tblPr>
                <a:noFill/>
                <a:tableStyleId>{A5967D9B-C152-449C-842C-B666D6E5674E}</a:tableStyleId>
              </a:tblPr>
              <a:tblGrid>
                <a:gridCol w="2413000"/>
                <a:gridCol w="2413000"/>
                <a:gridCol w="2413000"/>
              </a:tblGrid>
              <a:tr h="381000">
                <a:tc>
                  <a:txBody>
                    <a:bodyPr/>
                    <a:lstStyle/>
                    <a:p>
                      <a:pPr indent="0" lvl="0" marL="0" rtl="0" algn="l">
                        <a:spcBef>
                          <a:spcPts val="0"/>
                        </a:spcBef>
                        <a:spcAft>
                          <a:spcPts val="0"/>
                        </a:spcAft>
                        <a:buNone/>
                      </a:pPr>
                      <a:r>
                        <a:rPr lang="en">
                          <a:solidFill>
                            <a:schemeClr val="lt1"/>
                          </a:solidFill>
                          <a:latin typeface="Maven Pro"/>
                          <a:ea typeface="Maven Pro"/>
                          <a:cs typeface="Maven Pro"/>
                          <a:sym typeface="Maven Pro"/>
                        </a:rPr>
                        <a:t>5-layers</a:t>
                      </a:r>
                      <a:endParaRPr>
                        <a:solidFill>
                          <a:schemeClr val="lt1"/>
                        </a:solidFill>
                        <a:latin typeface="Maven Pro"/>
                        <a:ea typeface="Maven Pro"/>
                        <a:cs typeface="Maven Pro"/>
                        <a:sym typeface="Maven Pro"/>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lt1"/>
                          </a:solidFill>
                          <a:latin typeface="Maven Pro"/>
                          <a:ea typeface="Maven Pro"/>
                          <a:cs typeface="Maven Pro"/>
                          <a:sym typeface="Maven Pro"/>
                        </a:rPr>
                        <a:t>10-layers (Implemented)</a:t>
                      </a:r>
                      <a:endParaRPr>
                        <a:solidFill>
                          <a:schemeClr val="lt1"/>
                        </a:solidFill>
                        <a:latin typeface="Maven Pro"/>
                        <a:ea typeface="Maven Pro"/>
                        <a:cs typeface="Maven Pro"/>
                        <a:sym typeface="Maven Pro"/>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lt1"/>
                          </a:solidFill>
                          <a:latin typeface="Maven Pro"/>
                          <a:ea typeface="Maven Pro"/>
                          <a:cs typeface="Maven Pro"/>
                          <a:sym typeface="Maven Pro"/>
                        </a:rPr>
                        <a:t>50-layers</a:t>
                      </a:r>
                      <a:endParaRPr>
                        <a:solidFill>
                          <a:schemeClr val="lt1"/>
                        </a:solidFill>
                        <a:latin typeface="Maven Pro"/>
                        <a:ea typeface="Maven Pro"/>
                        <a:cs typeface="Maven Pro"/>
                        <a:sym typeface="Maven Pro"/>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381000">
                <a:tc>
                  <a:txBody>
                    <a:bodyPr/>
                    <a:lstStyle/>
                    <a:p>
                      <a:pPr indent="0" lvl="0" marL="0" rtl="0" algn="l">
                        <a:spcBef>
                          <a:spcPts val="0"/>
                        </a:spcBef>
                        <a:spcAft>
                          <a:spcPts val="0"/>
                        </a:spcAft>
                        <a:buNone/>
                      </a:pPr>
                      <a:r>
                        <a:rPr lang="en">
                          <a:solidFill>
                            <a:schemeClr val="lt1"/>
                          </a:solidFill>
                          <a:latin typeface="Maven Pro"/>
                          <a:ea typeface="Maven Pro"/>
                          <a:cs typeface="Maven Pro"/>
                          <a:sym typeface="Maven Pro"/>
                        </a:rPr>
                        <a:t>0.8101</a:t>
                      </a:r>
                      <a:endParaRPr>
                        <a:solidFill>
                          <a:schemeClr val="lt1"/>
                        </a:solidFill>
                        <a:latin typeface="Maven Pro"/>
                        <a:ea typeface="Maven Pro"/>
                        <a:cs typeface="Maven Pro"/>
                        <a:sym typeface="Maven Pro"/>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lt1"/>
                          </a:solidFill>
                          <a:latin typeface="Maven Pro"/>
                          <a:ea typeface="Maven Pro"/>
                          <a:cs typeface="Maven Pro"/>
                          <a:sym typeface="Maven Pro"/>
                        </a:rPr>
                        <a:t>0.8098</a:t>
                      </a:r>
                      <a:endParaRPr>
                        <a:solidFill>
                          <a:schemeClr val="lt1"/>
                        </a:solidFill>
                        <a:latin typeface="Maven Pro"/>
                        <a:ea typeface="Maven Pro"/>
                        <a:cs typeface="Maven Pro"/>
                        <a:sym typeface="Maven Pro"/>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lt1"/>
                          </a:solidFill>
                          <a:latin typeface="Maven Pro"/>
                          <a:ea typeface="Maven Pro"/>
                          <a:cs typeface="Maven Pro"/>
                          <a:sym typeface="Maven Pro"/>
                        </a:rPr>
                        <a:t>0.8119</a:t>
                      </a:r>
                      <a:endParaRPr>
                        <a:solidFill>
                          <a:schemeClr val="lt1"/>
                        </a:solidFill>
                        <a:latin typeface="Maven Pro"/>
                        <a:ea typeface="Maven Pro"/>
                        <a:cs typeface="Maven Pro"/>
                        <a:sym typeface="Maven Pro"/>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bl>
          </a:graphicData>
        </a:graphic>
      </p:graphicFrame>
      <p:sp>
        <p:nvSpPr>
          <p:cNvPr id="945" name="Google Shape;945;p81"/>
          <p:cNvSpPr txBox="1"/>
          <p:nvPr>
            <p:ph idx="1" type="body"/>
          </p:nvPr>
        </p:nvSpPr>
        <p:spPr>
          <a:xfrm>
            <a:off x="647625" y="3080450"/>
            <a:ext cx="7915800" cy="720600"/>
          </a:xfrm>
          <a:prstGeom prst="rect">
            <a:avLst/>
          </a:prstGeom>
        </p:spPr>
        <p:txBody>
          <a:bodyPr anchorCtr="0" anchor="t" bIns="91425" lIns="91425" spcFirstLastPara="1" rIns="91425" wrap="square" tIns="91425">
            <a:noAutofit/>
          </a:bodyPr>
          <a:lstStyle/>
          <a:p>
            <a:pPr indent="-323850" lvl="0" marL="457200" rtl="0" algn="l">
              <a:lnSpc>
                <a:spcPct val="115000"/>
              </a:lnSpc>
              <a:spcBef>
                <a:spcPts val="0"/>
              </a:spcBef>
              <a:spcAft>
                <a:spcPts val="0"/>
              </a:spcAft>
              <a:buSzPts val="1500"/>
              <a:buChar char="-"/>
            </a:pPr>
            <a:r>
              <a:rPr lang="en" sz="1500"/>
              <a:t>He found that the accuracies are extremely similar with only a deviation of about 0.01. He concludes that 10 hidden layers is a good middle ground with a decent number of tunable parameters and training speed.</a:t>
            </a:r>
            <a:endParaRPr sz="22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943"/>
                                        </p:tgtEl>
                                        <p:attrNameLst>
                                          <p:attrName>style.visibility</p:attrName>
                                        </p:attrNameLst>
                                      </p:cBhvr>
                                      <p:to>
                                        <p:strVal val="visible"/>
                                      </p:to>
                                    </p:set>
                                    <p:animEffect filter="fade" transition="in">
                                      <p:cBhvr>
                                        <p:cTn dur="1000"/>
                                        <p:tgtEl>
                                          <p:spTgt spid="94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42"/>
                                        </p:tgtEl>
                                        <p:attrNameLst>
                                          <p:attrName>style.visibility</p:attrName>
                                        </p:attrNameLst>
                                      </p:cBhvr>
                                      <p:to>
                                        <p:strVal val="visible"/>
                                      </p:to>
                                    </p:set>
                                    <p:animEffect filter="fade" transition="in">
                                      <p:cBhvr>
                                        <p:cTn dur="1000"/>
                                        <p:tgtEl>
                                          <p:spTgt spid="942"/>
                                        </p:tgtEl>
                                      </p:cBhvr>
                                    </p:animEffect>
                                  </p:childTnLst>
                                </p:cTn>
                              </p:par>
                              <p:par>
                                <p:cTn fill="hold" nodeType="withEffect" presetClass="entr" presetID="10" presetSubtype="0">
                                  <p:stCondLst>
                                    <p:cond delay="0"/>
                                  </p:stCondLst>
                                  <p:childTnLst>
                                    <p:set>
                                      <p:cBhvr>
                                        <p:cTn dur="1" fill="hold">
                                          <p:stCondLst>
                                            <p:cond delay="0"/>
                                          </p:stCondLst>
                                        </p:cTn>
                                        <p:tgtEl>
                                          <p:spTgt spid="944"/>
                                        </p:tgtEl>
                                        <p:attrNameLst>
                                          <p:attrName>style.visibility</p:attrName>
                                        </p:attrNameLst>
                                      </p:cBhvr>
                                      <p:to>
                                        <p:strVal val="visible"/>
                                      </p:to>
                                    </p:set>
                                    <p:animEffect filter="fade" transition="in">
                                      <p:cBhvr>
                                        <p:cTn dur="1000"/>
                                        <p:tgtEl>
                                          <p:spTgt spid="94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45"/>
                                        </p:tgtEl>
                                        <p:attrNameLst>
                                          <p:attrName>style.visibility</p:attrName>
                                        </p:attrNameLst>
                                      </p:cBhvr>
                                      <p:to>
                                        <p:strVal val="visible"/>
                                      </p:to>
                                    </p:set>
                                    <p:animEffect filter="fade" transition="in">
                                      <p:cBhvr>
                                        <p:cTn dur="300"/>
                                        <p:tgtEl>
                                          <p:spTgt spid="94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9" name="Shape 949"/>
        <p:cNvGrpSpPr/>
        <p:nvPr/>
      </p:nvGrpSpPr>
      <p:grpSpPr>
        <a:xfrm>
          <a:off x="0" y="0"/>
          <a:ext cx="0" cy="0"/>
          <a:chOff x="0" y="0"/>
          <a:chExt cx="0" cy="0"/>
        </a:xfrm>
      </p:grpSpPr>
      <p:sp>
        <p:nvSpPr>
          <p:cNvPr id="950" name="Google Shape;950;p82"/>
          <p:cNvSpPr txBox="1"/>
          <p:nvPr>
            <p:ph type="title"/>
          </p:nvPr>
        </p:nvSpPr>
        <p:spPr>
          <a:xfrm>
            <a:off x="2037000" y="1496400"/>
            <a:ext cx="5070000" cy="2150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3"/>
                </a:solidFill>
              </a:rPr>
              <a:t>MICRO</a:t>
            </a:r>
            <a:endParaRPr>
              <a:solidFill>
                <a:schemeClr val="accent3"/>
              </a:solidFill>
            </a:endParaRPr>
          </a:p>
          <a:p>
            <a:pPr indent="0" lvl="0" marL="0" rtl="0" algn="ctr">
              <a:spcBef>
                <a:spcPts val="0"/>
              </a:spcBef>
              <a:spcAft>
                <a:spcPts val="0"/>
              </a:spcAft>
              <a:buNone/>
            </a:pPr>
            <a:r>
              <a:rPr lang="en"/>
              <a:t>ANALYSIS </a:t>
            </a:r>
            <a:endParaRPr>
              <a:solidFill>
                <a:schemeClr val="accent3"/>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3" presetSubtype="16">
                                  <p:stCondLst>
                                    <p:cond delay="0"/>
                                  </p:stCondLst>
                                  <p:childTnLst>
                                    <p:set>
                                      <p:cBhvr>
                                        <p:cTn dur="1" fill="hold">
                                          <p:stCondLst>
                                            <p:cond delay="0"/>
                                          </p:stCondLst>
                                        </p:cTn>
                                        <p:tgtEl>
                                          <p:spTgt spid="950"/>
                                        </p:tgtEl>
                                        <p:attrNameLst>
                                          <p:attrName>style.visibility</p:attrName>
                                        </p:attrNameLst>
                                      </p:cBhvr>
                                      <p:to>
                                        <p:strVal val="visible"/>
                                      </p:to>
                                    </p:set>
                                    <p:anim calcmode="lin" valueType="num">
                                      <p:cBhvr additive="base">
                                        <p:cTn dur="1000"/>
                                        <p:tgtEl>
                                          <p:spTgt spid="950"/>
                                        </p:tgtEl>
                                        <p:attrNameLst>
                                          <p:attrName>ppt_w</p:attrName>
                                        </p:attrNameLst>
                                      </p:cBhvr>
                                      <p:tavLst>
                                        <p:tav fmla="" tm="0">
                                          <p:val>
                                            <p:strVal val="0"/>
                                          </p:val>
                                        </p:tav>
                                        <p:tav fmla="" tm="100000">
                                          <p:val>
                                            <p:strVal val="#ppt_w"/>
                                          </p:val>
                                        </p:tav>
                                      </p:tavLst>
                                    </p:anim>
                                    <p:anim calcmode="lin" valueType="num">
                                      <p:cBhvr additive="base">
                                        <p:cTn dur="1000"/>
                                        <p:tgtEl>
                                          <p:spTgt spid="950"/>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 name="Shape 516"/>
        <p:cNvGrpSpPr/>
        <p:nvPr/>
      </p:nvGrpSpPr>
      <p:grpSpPr>
        <a:xfrm>
          <a:off x="0" y="0"/>
          <a:ext cx="0" cy="0"/>
          <a:chOff x="0" y="0"/>
          <a:chExt cx="0" cy="0"/>
        </a:xfrm>
      </p:grpSpPr>
      <p:sp>
        <p:nvSpPr>
          <p:cNvPr id="517" name="Google Shape;517;p29"/>
          <p:cNvSpPr txBox="1"/>
          <p:nvPr>
            <p:ph idx="1" type="body"/>
          </p:nvPr>
        </p:nvSpPr>
        <p:spPr>
          <a:xfrm>
            <a:off x="662100" y="1526700"/>
            <a:ext cx="7508700" cy="21033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323850" lvl="0" marL="457200" rtl="0" algn="l">
              <a:lnSpc>
                <a:spcPct val="115000"/>
              </a:lnSpc>
              <a:spcBef>
                <a:spcPts val="0"/>
              </a:spcBef>
              <a:spcAft>
                <a:spcPts val="0"/>
              </a:spcAft>
              <a:buSzPts val="1500"/>
              <a:buAutoNum type="arabicPeriod"/>
            </a:pPr>
            <a:r>
              <a:rPr lang="en" sz="1500"/>
              <a:t>W</a:t>
            </a:r>
            <a:r>
              <a:rPr lang="en" sz="1500"/>
              <a:t>hich </a:t>
            </a:r>
            <a:r>
              <a:rPr lang="en" sz="1500">
                <a:solidFill>
                  <a:schemeClr val="accent3"/>
                </a:solidFill>
              </a:rPr>
              <a:t>set of characteristics or algorithms</a:t>
            </a:r>
            <a:r>
              <a:rPr lang="en" sz="1500"/>
              <a:t> are more important in categorizing the questions with similar intent?</a:t>
            </a:r>
            <a:br>
              <a:rPr lang="en" sz="1500"/>
            </a:br>
            <a:endParaRPr sz="1500"/>
          </a:p>
          <a:p>
            <a:pPr indent="-323850" lvl="0" marL="457200" rtl="0" algn="l">
              <a:lnSpc>
                <a:spcPct val="115000"/>
              </a:lnSpc>
              <a:spcBef>
                <a:spcPts val="0"/>
              </a:spcBef>
              <a:spcAft>
                <a:spcPts val="0"/>
              </a:spcAft>
              <a:buSzPts val="1500"/>
              <a:buAutoNum type="arabicPeriod"/>
            </a:pPr>
            <a:r>
              <a:rPr lang="en" sz="1500"/>
              <a:t>By how much will </a:t>
            </a:r>
            <a:r>
              <a:rPr lang="en" sz="1500">
                <a:solidFill>
                  <a:schemeClr val="accent3"/>
                </a:solidFill>
              </a:rPr>
              <a:t>neural network</a:t>
            </a:r>
            <a:r>
              <a:rPr lang="en" sz="1500"/>
              <a:t> outperform the traditional models (that are in research question 1)? Does neural network always perform better?</a:t>
            </a:r>
            <a:endParaRPr sz="1500"/>
          </a:p>
          <a:p>
            <a:pPr indent="0" lvl="0" marL="0" rtl="0" algn="l">
              <a:lnSpc>
                <a:spcPct val="115000"/>
              </a:lnSpc>
              <a:spcBef>
                <a:spcPts val="0"/>
              </a:spcBef>
              <a:spcAft>
                <a:spcPts val="0"/>
              </a:spcAft>
              <a:buNone/>
            </a:pPr>
            <a:r>
              <a:t/>
            </a:r>
            <a:endParaRPr sz="1500"/>
          </a:p>
        </p:txBody>
      </p:sp>
      <p:sp>
        <p:nvSpPr>
          <p:cNvPr id="518" name="Google Shape;518;p29"/>
          <p:cNvSpPr txBox="1"/>
          <p:nvPr>
            <p:ph type="ctrTitle"/>
          </p:nvPr>
        </p:nvSpPr>
        <p:spPr>
          <a:xfrm>
            <a:off x="618825" y="411675"/>
            <a:ext cx="78630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a:t>
            </a:r>
            <a:r>
              <a:rPr lang="en"/>
              <a:t>esearch on these</a:t>
            </a:r>
            <a:r>
              <a:rPr lang="en"/>
              <a:t>! </a:t>
            </a:r>
            <a:r>
              <a:rPr lang="en"/>
              <a:t>📚</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518"/>
                                        </p:tgtEl>
                                        <p:attrNameLst>
                                          <p:attrName>style.visibility</p:attrName>
                                        </p:attrNameLst>
                                      </p:cBhvr>
                                      <p:to>
                                        <p:strVal val="visible"/>
                                      </p:to>
                                    </p:set>
                                    <p:animEffect filter="fade" transition="in">
                                      <p:cBhvr>
                                        <p:cTn dur="1000"/>
                                        <p:tgtEl>
                                          <p:spTgt spid="51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7"/>
                                        </p:tgtEl>
                                        <p:attrNameLst>
                                          <p:attrName>style.visibility</p:attrName>
                                        </p:attrNameLst>
                                      </p:cBhvr>
                                      <p:to>
                                        <p:strVal val="visible"/>
                                      </p:to>
                                    </p:set>
                                    <p:animEffect filter="fade" transition="in">
                                      <p:cBhvr>
                                        <p:cTn dur="1000"/>
                                        <p:tgtEl>
                                          <p:spTgt spid="51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4" name="Shape 954"/>
        <p:cNvGrpSpPr/>
        <p:nvPr/>
      </p:nvGrpSpPr>
      <p:grpSpPr>
        <a:xfrm>
          <a:off x="0" y="0"/>
          <a:ext cx="0" cy="0"/>
          <a:chOff x="0" y="0"/>
          <a:chExt cx="0" cy="0"/>
        </a:xfrm>
      </p:grpSpPr>
      <p:sp>
        <p:nvSpPr>
          <p:cNvPr id="955" name="Google Shape;955;p83"/>
          <p:cNvSpPr txBox="1"/>
          <p:nvPr>
            <p:ph idx="1" type="body"/>
          </p:nvPr>
        </p:nvSpPr>
        <p:spPr>
          <a:xfrm>
            <a:off x="618825" y="1215700"/>
            <a:ext cx="7915800" cy="27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 understand the neural network, Bob decides to take a look at some misclassifications to attempt to understand what is going on.</a:t>
            </a:r>
            <a:endParaRPr/>
          </a:p>
        </p:txBody>
      </p:sp>
      <p:sp>
        <p:nvSpPr>
          <p:cNvPr id="956" name="Google Shape;956;p83"/>
          <p:cNvSpPr txBox="1"/>
          <p:nvPr>
            <p:ph type="ctrTitle"/>
          </p:nvPr>
        </p:nvSpPr>
        <p:spPr>
          <a:xfrm>
            <a:off x="618825" y="411675"/>
            <a:ext cx="79734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Analysis: Neural Network</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0" name="Shape 960"/>
        <p:cNvGrpSpPr/>
        <p:nvPr/>
      </p:nvGrpSpPr>
      <p:grpSpPr>
        <a:xfrm>
          <a:off x="0" y="0"/>
          <a:ext cx="0" cy="0"/>
          <a:chOff x="0" y="0"/>
          <a:chExt cx="0" cy="0"/>
        </a:xfrm>
      </p:grpSpPr>
      <p:sp>
        <p:nvSpPr>
          <p:cNvPr id="961" name="Google Shape;961;p84"/>
          <p:cNvSpPr txBox="1"/>
          <p:nvPr>
            <p:ph idx="1" type="body"/>
          </p:nvPr>
        </p:nvSpPr>
        <p:spPr>
          <a:xfrm>
            <a:off x="618825" y="1607350"/>
            <a:ext cx="7915800" cy="2842200"/>
          </a:xfrm>
          <a:prstGeom prst="rect">
            <a:avLst/>
          </a:prstGeom>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rgbClr val="FFF2CC"/>
              </a:buClr>
              <a:buSzPts val="1400"/>
              <a:buChar char="-"/>
            </a:pPr>
            <a:r>
              <a:rPr b="1" lang="en" sz="1400">
                <a:solidFill>
                  <a:srgbClr val="FFF2CC"/>
                </a:solidFill>
              </a:rPr>
              <a:t>How is vinyl compared to CD in terms of sound quality? ←→ Is Vinyl better than CD or MP3?</a:t>
            </a:r>
            <a:endParaRPr b="1" sz="1400">
              <a:solidFill>
                <a:srgbClr val="FFF2CC"/>
              </a:solidFill>
            </a:endParaRPr>
          </a:p>
          <a:p>
            <a:pPr indent="-317500" lvl="1" marL="914400" rtl="0" algn="l">
              <a:spcBef>
                <a:spcPts val="0"/>
              </a:spcBef>
              <a:spcAft>
                <a:spcPts val="0"/>
              </a:spcAft>
              <a:buClr>
                <a:srgbClr val="FFF2CC"/>
              </a:buClr>
              <a:buSzPts val="1400"/>
              <a:buChar char="-"/>
            </a:pPr>
            <a:r>
              <a:rPr b="1" lang="en">
                <a:solidFill>
                  <a:srgbClr val="FFF2CC"/>
                </a:solidFill>
              </a:rPr>
              <a:t>actual 1, predicted 0</a:t>
            </a:r>
            <a:endParaRPr b="1">
              <a:solidFill>
                <a:srgbClr val="FFF2CC"/>
              </a:solidFill>
            </a:endParaRPr>
          </a:p>
          <a:p>
            <a:pPr indent="-317500" lvl="0" marL="457200" rtl="0" algn="l">
              <a:lnSpc>
                <a:spcPct val="115000"/>
              </a:lnSpc>
              <a:spcBef>
                <a:spcPts val="0"/>
              </a:spcBef>
              <a:spcAft>
                <a:spcPts val="0"/>
              </a:spcAft>
              <a:buClr>
                <a:srgbClr val="FFF2CC"/>
              </a:buClr>
              <a:buSzPts val="1400"/>
              <a:buChar char="-"/>
            </a:pPr>
            <a:r>
              <a:rPr b="1" lang="en" sz="1400">
                <a:solidFill>
                  <a:srgbClr val="FFF2CC"/>
                </a:solidFill>
              </a:rPr>
              <a:t>What's your best birthday gift? ←→ What are the best birthday gifts?</a:t>
            </a:r>
            <a:endParaRPr b="1" sz="1400">
              <a:solidFill>
                <a:srgbClr val="FFF2CC"/>
              </a:solidFill>
            </a:endParaRPr>
          </a:p>
          <a:p>
            <a:pPr indent="-317500" lvl="1" marL="914400" rtl="0" algn="l">
              <a:spcBef>
                <a:spcPts val="0"/>
              </a:spcBef>
              <a:spcAft>
                <a:spcPts val="0"/>
              </a:spcAft>
              <a:buClr>
                <a:srgbClr val="FFF2CC"/>
              </a:buClr>
              <a:buSzPts val="1400"/>
              <a:buChar char="-"/>
            </a:pPr>
            <a:r>
              <a:rPr b="1" lang="en">
                <a:solidFill>
                  <a:srgbClr val="FFF2CC"/>
                </a:solidFill>
              </a:rPr>
              <a:t>actual 1, predicted 0</a:t>
            </a:r>
            <a:endParaRPr b="1">
              <a:solidFill>
                <a:srgbClr val="FFF2CC"/>
              </a:solidFill>
            </a:endParaRPr>
          </a:p>
          <a:p>
            <a:pPr indent="-317500" lvl="0" marL="457200" rtl="0" algn="l">
              <a:spcBef>
                <a:spcPts val="0"/>
              </a:spcBef>
              <a:spcAft>
                <a:spcPts val="0"/>
              </a:spcAft>
              <a:buClr>
                <a:srgbClr val="FFF2CC"/>
              </a:buClr>
              <a:buSzPts val="1400"/>
              <a:buChar char="-"/>
            </a:pPr>
            <a:r>
              <a:rPr b="1" lang="en" sz="1400">
                <a:solidFill>
                  <a:srgbClr val="FFF2CC"/>
                </a:solidFill>
              </a:rPr>
              <a:t>How do I suck it up and lose weight? ←→ How should I lose weight?</a:t>
            </a:r>
            <a:endParaRPr b="1" sz="1400">
              <a:solidFill>
                <a:srgbClr val="FFF2CC"/>
              </a:solidFill>
            </a:endParaRPr>
          </a:p>
          <a:p>
            <a:pPr indent="-317500" lvl="1" marL="914400" rtl="0" algn="l">
              <a:spcBef>
                <a:spcPts val="0"/>
              </a:spcBef>
              <a:spcAft>
                <a:spcPts val="0"/>
              </a:spcAft>
              <a:buClr>
                <a:srgbClr val="FFF2CC"/>
              </a:buClr>
              <a:buSzPts val="1400"/>
              <a:buChar char="-"/>
            </a:pPr>
            <a:r>
              <a:rPr b="1" lang="en">
                <a:solidFill>
                  <a:srgbClr val="FFF2CC"/>
                </a:solidFill>
              </a:rPr>
              <a:t>actual 1, predicted 0</a:t>
            </a:r>
            <a:endParaRPr b="1">
              <a:solidFill>
                <a:srgbClr val="FFF2CC"/>
              </a:solidFill>
            </a:endParaRPr>
          </a:p>
          <a:p>
            <a:pPr indent="0" lvl="0" marL="0" rtl="0" algn="l">
              <a:spcBef>
                <a:spcPts val="1600"/>
              </a:spcBef>
              <a:spcAft>
                <a:spcPts val="0"/>
              </a:spcAft>
              <a:buNone/>
            </a:pPr>
            <a:r>
              <a:t/>
            </a:r>
            <a:endParaRPr/>
          </a:p>
        </p:txBody>
      </p:sp>
      <p:sp>
        <p:nvSpPr>
          <p:cNvPr id="962" name="Google Shape;962;p84"/>
          <p:cNvSpPr txBox="1"/>
          <p:nvPr>
            <p:ph type="ctrTitle"/>
          </p:nvPr>
        </p:nvSpPr>
        <p:spPr>
          <a:xfrm>
            <a:off x="618825" y="411675"/>
            <a:ext cx="79734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Analysis: Neural Network Misclassifications</a:t>
            </a:r>
            <a:endParaRPr/>
          </a:p>
        </p:txBody>
      </p:sp>
      <p:sp>
        <p:nvSpPr>
          <p:cNvPr id="963" name="Google Shape;963;p84"/>
          <p:cNvSpPr txBox="1"/>
          <p:nvPr/>
        </p:nvSpPr>
        <p:spPr>
          <a:xfrm>
            <a:off x="618825" y="1145650"/>
            <a:ext cx="77913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lt1"/>
                </a:solidFill>
                <a:latin typeface="Maven Pro"/>
                <a:ea typeface="Maven Pro"/>
                <a:cs typeface="Maven Pro"/>
                <a:sym typeface="Maven Pro"/>
              </a:rPr>
              <a:t>Some misclassifications found by Bob were as follows:</a:t>
            </a:r>
            <a:endParaRPr>
              <a:latin typeface="Maven Pro"/>
              <a:ea typeface="Maven Pro"/>
              <a:cs typeface="Maven Pro"/>
              <a:sym typeface="Maven Pr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61"/>
                                        </p:tgtEl>
                                        <p:attrNameLst>
                                          <p:attrName>style.visibility</p:attrName>
                                        </p:attrNameLst>
                                      </p:cBhvr>
                                      <p:to>
                                        <p:strVal val="visible"/>
                                      </p:to>
                                    </p:set>
                                    <p:animEffect filter="fade" transition="in">
                                      <p:cBhvr>
                                        <p:cTn dur="1000"/>
                                        <p:tgtEl>
                                          <p:spTgt spid="96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7" name="Shape 967"/>
        <p:cNvGrpSpPr/>
        <p:nvPr/>
      </p:nvGrpSpPr>
      <p:grpSpPr>
        <a:xfrm>
          <a:off x="0" y="0"/>
          <a:ext cx="0" cy="0"/>
          <a:chOff x="0" y="0"/>
          <a:chExt cx="0" cy="0"/>
        </a:xfrm>
      </p:grpSpPr>
      <p:sp>
        <p:nvSpPr>
          <p:cNvPr id="968" name="Google Shape;968;p85"/>
          <p:cNvSpPr txBox="1"/>
          <p:nvPr>
            <p:ph idx="1" type="body"/>
          </p:nvPr>
        </p:nvSpPr>
        <p:spPr>
          <a:xfrm>
            <a:off x="618825" y="1607350"/>
            <a:ext cx="7915800" cy="2842200"/>
          </a:xfrm>
          <a:prstGeom prst="rect">
            <a:avLst/>
          </a:prstGeom>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rgbClr val="A4C2F4"/>
              </a:buClr>
              <a:buSzPts val="1400"/>
              <a:buChar char="-"/>
            </a:pPr>
            <a:r>
              <a:rPr b="1" lang="en" sz="1400">
                <a:solidFill>
                  <a:srgbClr val="A4C2F4"/>
                </a:solidFill>
              </a:rPr>
              <a:t>What are sound waves?  ←→  What are transverse and longitudinal sound waves? </a:t>
            </a:r>
            <a:endParaRPr b="1" sz="1400">
              <a:solidFill>
                <a:srgbClr val="A4C2F4"/>
              </a:solidFill>
            </a:endParaRPr>
          </a:p>
          <a:p>
            <a:pPr indent="-317500" lvl="1" marL="914400" rtl="0" algn="l">
              <a:spcBef>
                <a:spcPts val="0"/>
              </a:spcBef>
              <a:spcAft>
                <a:spcPts val="0"/>
              </a:spcAft>
              <a:buClr>
                <a:srgbClr val="A4C2F4"/>
              </a:buClr>
              <a:buSzPts val="1400"/>
              <a:buChar char="-"/>
            </a:pPr>
            <a:r>
              <a:rPr b="1" lang="en">
                <a:solidFill>
                  <a:srgbClr val="A4C2F4"/>
                </a:solidFill>
              </a:rPr>
              <a:t>actual 0, predicted 1</a:t>
            </a:r>
            <a:endParaRPr b="1">
              <a:solidFill>
                <a:srgbClr val="A4C2F4"/>
              </a:solidFill>
            </a:endParaRPr>
          </a:p>
          <a:p>
            <a:pPr indent="-317500" lvl="0" marL="457200" rtl="0" algn="l">
              <a:lnSpc>
                <a:spcPct val="115000"/>
              </a:lnSpc>
              <a:spcBef>
                <a:spcPts val="0"/>
              </a:spcBef>
              <a:spcAft>
                <a:spcPts val="0"/>
              </a:spcAft>
              <a:buClr>
                <a:srgbClr val="A4C2F4"/>
              </a:buClr>
              <a:buSzPts val="1400"/>
              <a:buChar char="-"/>
            </a:pPr>
            <a:r>
              <a:rPr b="1" lang="en" sz="1400">
                <a:solidFill>
                  <a:srgbClr val="A4C2F4"/>
                </a:solidFill>
              </a:rPr>
              <a:t>Do Kashmiris wants to join Pakistan? ←→ Do the people of Kashmir want to join Pakistan or India? Why?</a:t>
            </a:r>
            <a:endParaRPr b="1" sz="1400">
              <a:solidFill>
                <a:srgbClr val="A4C2F4"/>
              </a:solidFill>
            </a:endParaRPr>
          </a:p>
          <a:p>
            <a:pPr indent="-317500" lvl="1" marL="914400" rtl="0" algn="l">
              <a:spcBef>
                <a:spcPts val="0"/>
              </a:spcBef>
              <a:spcAft>
                <a:spcPts val="0"/>
              </a:spcAft>
              <a:buClr>
                <a:srgbClr val="A4C2F4"/>
              </a:buClr>
              <a:buSzPts val="1400"/>
              <a:buChar char="-"/>
            </a:pPr>
            <a:r>
              <a:rPr b="1" lang="en">
                <a:solidFill>
                  <a:srgbClr val="A4C2F4"/>
                </a:solidFill>
              </a:rPr>
              <a:t>actual 0, predicted 1</a:t>
            </a:r>
            <a:endParaRPr>
              <a:solidFill>
                <a:srgbClr val="A4C2F4"/>
              </a:solidFill>
            </a:endParaRPr>
          </a:p>
          <a:p>
            <a:pPr indent="-317500" lvl="0" marL="457200" rtl="0" algn="l">
              <a:lnSpc>
                <a:spcPct val="115000"/>
              </a:lnSpc>
              <a:spcBef>
                <a:spcPts val="0"/>
              </a:spcBef>
              <a:spcAft>
                <a:spcPts val="0"/>
              </a:spcAft>
              <a:buClr>
                <a:srgbClr val="9FC5E8"/>
              </a:buClr>
              <a:buSzPts val="1400"/>
              <a:buChar char="-"/>
            </a:pPr>
            <a:r>
              <a:rPr b="1" lang="en" sz="1400">
                <a:solidFill>
                  <a:srgbClr val="9FC5E8"/>
                </a:solidFill>
              </a:rPr>
              <a:t>Which is better between iphone 6s and Samsung note 7? ←→ Which is better? IPhone 6s or Samsung Note 5?</a:t>
            </a:r>
            <a:endParaRPr b="1" sz="1400">
              <a:solidFill>
                <a:srgbClr val="9FC5E8"/>
              </a:solidFill>
            </a:endParaRPr>
          </a:p>
          <a:p>
            <a:pPr indent="-317500" lvl="1" marL="914400" rtl="0" algn="l">
              <a:spcBef>
                <a:spcPts val="0"/>
              </a:spcBef>
              <a:spcAft>
                <a:spcPts val="0"/>
              </a:spcAft>
              <a:buClr>
                <a:srgbClr val="9FC5E8"/>
              </a:buClr>
              <a:buSzPts val="1400"/>
              <a:buChar char="-"/>
            </a:pPr>
            <a:r>
              <a:rPr b="1" lang="en">
                <a:solidFill>
                  <a:srgbClr val="9FC5E8"/>
                </a:solidFill>
              </a:rPr>
              <a:t>actual 0, predicted 1</a:t>
            </a:r>
            <a:endParaRPr b="1" sz="1400">
              <a:solidFill>
                <a:srgbClr val="FFF2CC"/>
              </a:solidFill>
            </a:endParaRPr>
          </a:p>
          <a:p>
            <a:pPr indent="0" lvl="0" marL="0" rtl="0" algn="l">
              <a:spcBef>
                <a:spcPts val="0"/>
              </a:spcBef>
              <a:spcAft>
                <a:spcPts val="0"/>
              </a:spcAft>
              <a:buNone/>
            </a:pPr>
            <a:r>
              <a:t/>
            </a:r>
            <a:endParaRPr/>
          </a:p>
        </p:txBody>
      </p:sp>
      <p:sp>
        <p:nvSpPr>
          <p:cNvPr id="969" name="Google Shape;969;p85"/>
          <p:cNvSpPr txBox="1"/>
          <p:nvPr>
            <p:ph type="ctrTitle"/>
          </p:nvPr>
        </p:nvSpPr>
        <p:spPr>
          <a:xfrm>
            <a:off x="618825" y="411675"/>
            <a:ext cx="79734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Analysis: Neural Network Misclassifications</a:t>
            </a:r>
            <a:endParaRPr/>
          </a:p>
        </p:txBody>
      </p:sp>
      <p:sp>
        <p:nvSpPr>
          <p:cNvPr id="970" name="Google Shape;970;p85"/>
          <p:cNvSpPr txBox="1"/>
          <p:nvPr/>
        </p:nvSpPr>
        <p:spPr>
          <a:xfrm>
            <a:off x="618825" y="1145650"/>
            <a:ext cx="77913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lt1"/>
                </a:solidFill>
                <a:latin typeface="Maven Pro"/>
                <a:ea typeface="Maven Pro"/>
                <a:cs typeface="Maven Pro"/>
                <a:sym typeface="Maven Pro"/>
              </a:rPr>
              <a:t>Some misclassifications found by Bob were as follows:</a:t>
            </a:r>
            <a:endParaRPr>
              <a:latin typeface="Maven Pro"/>
              <a:ea typeface="Maven Pro"/>
              <a:cs typeface="Maven Pro"/>
              <a:sym typeface="Maven Pr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68"/>
                                        </p:tgtEl>
                                        <p:attrNameLst>
                                          <p:attrName>style.visibility</p:attrName>
                                        </p:attrNameLst>
                                      </p:cBhvr>
                                      <p:to>
                                        <p:strVal val="visible"/>
                                      </p:to>
                                    </p:set>
                                    <p:animEffect filter="fade" transition="in">
                                      <p:cBhvr>
                                        <p:cTn dur="1000"/>
                                        <p:tgtEl>
                                          <p:spTgt spid="96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4" name="Shape 974"/>
        <p:cNvGrpSpPr/>
        <p:nvPr/>
      </p:nvGrpSpPr>
      <p:grpSpPr>
        <a:xfrm>
          <a:off x="0" y="0"/>
          <a:ext cx="0" cy="0"/>
          <a:chOff x="0" y="0"/>
          <a:chExt cx="0" cy="0"/>
        </a:xfrm>
      </p:grpSpPr>
      <p:sp>
        <p:nvSpPr>
          <p:cNvPr id="975" name="Google Shape;975;p86"/>
          <p:cNvSpPr txBox="1"/>
          <p:nvPr>
            <p:ph idx="1" type="body"/>
          </p:nvPr>
        </p:nvSpPr>
        <p:spPr>
          <a:xfrm>
            <a:off x="618825" y="1215700"/>
            <a:ext cx="7915800" cy="3233700"/>
          </a:xfrm>
          <a:prstGeom prst="rect">
            <a:avLst/>
          </a:prstGeom>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SzPts val="1400"/>
              <a:buChar char="-"/>
            </a:pPr>
            <a:r>
              <a:rPr lang="en" sz="1400"/>
              <a:t>By sampling a few incorrect predictions made, Alice and Bob can analyze and attempt to understand why their model is facing difficulties.</a:t>
            </a:r>
            <a:endParaRPr sz="1400"/>
          </a:p>
          <a:p>
            <a:pPr indent="0" lvl="0" marL="457200" rtl="0" algn="l">
              <a:lnSpc>
                <a:spcPct val="115000"/>
              </a:lnSpc>
              <a:spcBef>
                <a:spcPts val="0"/>
              </a:spcBef>
              <a:spcAft>
                <a:spcPts val="0"/>
              </a:spcAft>
              <a:buNone/>
            </a:pPr>
            <a:r>
              <a:t/>
            </a:r>
            <a:endParaRPr sz="1400"/>
          </a:p>
          <a:p>
            <a:pPr indent="-317500" lvl="0" marL="457200" rtl="0" algn="l">
              <a:lnSpc>
                <a:spcPct val="115000"/>
              </a:lnSpc>
              <a:spcBef>
                <a:spcPts val="0"/>
              </a:spcBef>
              <a:spcAft>
                <a:spcPts val="0"/>
              </a:spcAft>
              <a:buSzPts val="1400"/>
              <a:buChar char="-"/>
            </a:pPr>
            <a:r>
              <a:rPr lang="en" sz="1400"/>
              <a:t>They can see that the model appears to encounter difficulties when one question is a more specific version of another.</a:t>
            </a:r>
            <a:endParaRPr sz="1400"/>
          </a:p>
          <a:p>
            <a:pPr indent="0" lvl="0" marL="457200" rtl="0" algn="l">
              <a:lnSpc>
                <a:spcPct val="115000"/>
              </a:lnSpc>
              <a:spcBef>
                <a:spcPts val="0"/>
              </a:spcBef>
              <a:spcAft>
                <a:spcPts val="0"/>
              </a:spcAft>
              <a:buNone/>
            </a:pPr>
            <a:r>
              <a:t/>
            </a:r>
            <a:endParaRPr sz="1400"/>
          </a:p>
          <a:p>
            <a:pPr indent="-317500" lvl="0" marL="457200" rtl="0" algn="l">
              <a:lnSpc>
                <a:spcPct val="115000"/>
              </a:lnSpc>
              <a:spcBef>
                <a:spcPts val="0"/>
              </a:spcBef>
              <a:spcAft>
                <a:spcPts val="0"/>
              </a:spcAft>
              <a:buSzPts val="1400"/>
              <a:buChar char="-"/>
            </a:pPr>
            <a:r>
              <a:rPr lang="en" sz="1400"/>
              <a:t>This often means that the answer for the more specific question can be used to answer the general question, but not all answers of the general question make sense for the more specific question.</a:t>
            </a:r>
            <a:endParaRPr sz="1400"/>
          </a:p>
          <a:p>
            <a:pPr indent="0" lvl="0" marL="457200" rtl="0" algn="l">
              <a:lnSpc>
                <a:spcPct val="115000"/>
              </a:lnSpc>
              <a:spcBef>
                <a:spcPts val="0"/>
              </a:spcBef>
              <a:spcAft>
                <a:spcPts val="0"/>
              </a:spcAft>
              <a:buNone/>
            </a:pPr>
            <a:r>
              <a:t/>
            </a:r>
            <a:endParaRPr sz="1400"/>
          </a:p>
          <a:p>
            <a:pPr indent="-317500" lvl="0" marL="457200" rtl="0" algn="l">
              <a:lnSpc>
                <a:spcPct val="115000"/>
              </a:lnSpc>
              <a:spcBef>
                <a:spcPts val="0"/>
              </a:spcBef>
              <a:spcAft>
                <a:spcPts val="0"/>
              </a:spcAft>
              <a:buSzPts val="1400"/>
              <a:buChar char="-"/>
            </a:pPr>
            <a:r>
              <a:rPr lang="en" sz="1400"/>
              <a:t>As the model does not capture the extent of overlap, it faces difficulty when classifying the questions.</a:t>
            </a:r>
            <a:endParaRPr sz="1400"/>
          </a:p>
          <a:p>
            <a:pPr indent="0" lvl="0" marL="0" rtl="0" algn="l">
              <a:lnSpc>
                <a:spcPct val="115000"/>
              </a:lnSpc>
              <a:spcBef>
                <a:spcPts val="0"/>
              </a:spcBef>
              <a:spcAft>
                <a:spcPts val="0"/>
              </a:spcAft>
              <a:buNone/>
            </a:pPr>
            <a:r>
              <a:t/>
            </a:r>
            <a:endParaRPr b="1" sz="1100"/>
          </a:p>
          <a:p>
            <a:pPr indent="0" lvl="0" marL="0" rtl="0" algn="l">
              <a:lnSpc>
                <a:spcPct val="115000"/>
              </a:lnSpc>
              <a:spcBef>
                <a:spcPts val="0"/>
              </a:spcBef>
              <a:spcAft>
                <a:spcPts val="0"/>
              </a:spcAft>
              <a:buNone/>
            </a:pPr>
            <a:r>
              <a:t/>
            </a:r>
            <a:endParaRPr b="1" sz="1100"/>
          </a:p>
          <a:p>
            <a:pPr indent="0" lvl="0" marL="0" rtl="0" algn="l">
              <a:lnSpc>
                <a:spcPct val="115000"/>
              </a:lnSpc>
              <a:spcBef>
                <a:spcPts val="0"/>
              </a:spcBef>
              <a:spcAft>
                <a:spcPts val="0"/>
              </a:spcAft>
              <a:buNone/>
            </a:pPr>
            <a:r>
              <a:t/>
            </a:r>
            <a:endParaRPr sz="1700"/>
          </a:p>
          <a:p>
            <a:pPr indent="0" lvl="0" marL="0" rtl="0" algn="l">
              <a:spcBef>
                <a:spcPts val="0"/>
              </a:spcBef>
              <a:spcAft>
                <a:spcPts val="0"/>
              </a:spcAft>
              <a:buNone/>
            </a:pPr>
            <a:r>
              <a:t/>
            </a:r>
            <a:endParaRPr/>
          </a:p>
        </p:txBody>
      </p:sp>
      <p:sp>
        <p:nvSpPr>
          <p:cNvPr id="976" name="Google Shape;976;p86"/>
          <p:cNvSpPr txBox="1"/>
          <p:nvPr>
            <p:ph type="ctrTitle"/>
          </p:nvPr>
        </p:nvSpPr>
        <p:spPr>
          <a:xfrm>
            <a:off x="618825" y="411675"/>
            <a:ext cx="79734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Analysis: Neural Network Misclassifications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75">
                                            <p:txEl>
                                              <p:pRg end="0" st="0"/>
                                            </p:txEl>
                                          </p:spTgt>
                                        </p:tgtEl>
                                        <p:attrNameLst>
                                          <p:attrName>style.visibility</p:attrName>
                                        </p:attrNameLst>
                                      </p:cBhvr>
                                      <p:to>
                                        <p:strVal val="visible"/>
                                      </p:to>
                                    </p:set>
                                    <p:animEffect filter="fade" transition="in">
                                      <p:cBhvr>
                                        <p:cTn dur="1000"/>
                                        <p:tgtEl>
                                          <p:spTgt spid="97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75">
                                            <p:txEl>
                                              <p:pRg end="1" st="1"/>
                                            </p:txEl>
                                          </p:spTgt>
                                        </p:tgtEl>
                                        <p:attrNameLst>
                                          <p:attrName>style.visibility</p:attrName>
                                        </p:attrNameLst>
                                      </p:cBhvr>
                                      <p:to>
                                        <p:strVal val="visible"/>
                                      </p:to>
                                    </p:set>
                                    <p:animEffect filter="fade" transition="in">
                                      <p:cBhvr>
                                        <p:cTn dur="1000"/>
                                        <p:tgtEl>
                                          <p:spTgt spid="97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75">
                                            <p:txEl>
                                              <p:pRg end="2" st="2"/>
                                            </p:txEl>
                                          </p:spTgt>
                                        </p:tgtEl>
                                        <p:attrNameLst>
                                          <p:attrName>style.visibility</p:attrName>
                                        </p:attrNameLst>
                                      </p:cBhvr>
                                      <p:to>
                                        <p:strVal val="visible"/>
                                      </p:to>
                                    </p:set>
                                    <p:animEffect filter="fade" transition="in">
                                      <p:cBhvr>
                                        <p:cTn dur="1000"/>
                                        <p:tgtEl>
                                          <p:spTgt spid="975">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75">
                                            <p:txEl>
                                              <p:pRg end="3" st="3"/>
                                            </p:txEl>
                                          </p:spTgt>
                                        </p:tgtEl>
                                        <p:attrNameLst>
                                          <p:attrName>style.visibility</p:attrName>
                                        </p:attrNameLst>
                                      </p:cBhvr>
                                      <p:to>
                                        <p:strVal val="visible"/>
                                      </p:to>
                                    </p:set>
                                    <p:animEffect filter="fade" transition="in">
                                      <p:cBhvr>
                                        <p:cTn dur="1000"/>
                                        <p:tgtEl>
                                          <p:spTgt spid="975">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75">
                                            <p:txEl>
                                              <p:pRg end="4" st="4"/>
                                            </p:txEl>
                                          </p:spTgt>
                                        </p:tgtEl>
                                        <p:attrNameLst>
                                          <p:attrName>style.visibility</p:attrName>
                                        </p:attrNameLst>
                                      </p:cBhvr>
                                      <p:to>
                                        <p:strVal val="visible"/>
                                      </p:to>
                                    </p:set>
                                    <p:animEffect filter="fade" transition="in">
                                      <p:cBhvr>
                                        <p:cTn dur="1000"/>
                                        <p:tgtEl>
                                          <p:spTgt spid="975">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75">
                                            <p:txEl>
                                              <p:pRg end="5" st="5"/>
                                            </p:txEl>
                                          </p:spTgt>
                                        </p:tgtEl>
                                        <p:attrNameLst>
                                          <p:attrName>style.visibility</p:attrName>
                                        </p:attrNameLst>
                                      </p:cBhvr>
                                      <p:to>
                                        <p:strVal val="visible"/>
                                      </p:to>
                                    </p:set>
                                    <p:animEffect filter="fade" transition="in">
                                      <p:cBhvr>
                                        <p:cTn dur="1000"/>
                                        <p:tgtEl>
                                          <p:spTgt spid="975">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75">
                                            <p:txEl>
                                              <p:pRg end="6" st="6"/>
                                            </p:txEl>
                                          </p:spTgt>
                                        </p:tgtEl>
                                        <p:attrNameLst>
                                          <p:attrName>style.visibility</p:attrName>
                                        </p:attrNameLst>
                                      </p:cBhvr>
                                      <p:to>
                                        <p:strVal val="visible"/>
                                      </p:to>
                                    </p:set>
                                    <p:animEffect filter="fade" transition="in">
                                      <p:cBhvr>
                                        <p:cTn dur="1000"/>
                                        <p:tgtEl>
                                          <p:spTgt spid="975">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75">
                                            <p:txEl>
                                              <p:pRg end="7" st="7"/>
                                            </p:txEl>
                                          </p:spTgt>
                                        </p:tgtEl>
                                        <p:attrNameLst>
                                          <p:attrName>style.visibility</p:attrName>
                                        </p:attrNameLst>
                                      </p:cBhvr>
                                      <p:to>
                                        <p:strVal val="visible"/>
                                      </p:to>
                                    </p:set>
                                    <p:animEffect filter="fade" transition="in">
                                      <p:cBhvr>
                                        <p:cTn dur="1000"/>
                                        <p:tgtEl>
                                          <p:spTgt spid="975">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75">
                                            <p:txEl>
                                              <p:pRg end="8" st="8"/>
                                            </p:txEl>
                                          </p:spTgt>
                                        </p:tgtEl>
                                        <p:attrNameLst>
                                          <p:attrName>style.visibility</p:attrName>
                                        </p:attrNameLst>
                                      </p:cBhvr>
                                      <p:to>
                                        <p:strVal val="visible"/>
                                      </p:to>
                                    </p:set>
                                    <p:animEffect filter="fade" transition="in">
                                      <p:cBhvr>
                                        <p:cTn dur="1000"/>
                                        <p:tgtEl>
                                          <p:spTgt spid="975">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75">
                                            <p:txEl>
                                              <p:pRg end="9" st="9"/>
                                            </p:txEl>
                                          </p:spTgt>
                                        </p:tgtEl>
                                        <p:attrNameLst>
                                          <p:attrName>style.visibility</p:attrName>
                                        </p:attrNameLst>
                                      </p:cBhvr>
                                      <p:to>
                                        <p:strVal val="visible"/>
                                      </p:to>
                                    </p:set>
                                    <p:animEffect filter="fade" transition="in">
                                      <p:cBhvr>
                                        <p:cTn dur="1000"/>
                                        <p:tgtEl>
                                          <p:spTgt spid="975">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75">
                                            <p:txEl>
                                              <p:pRg end="10" st="10"/>
                                            </p:txEl>
                                          </p:spTgt>
                                        </p:tgtEl>
                                        <p:attrNameLst>
                                          <p:attrName>style.visibility</p:attrName>
                                        </p:attrNameLst>
                                      </p:cBhvr>
                                      <p:to>
                                        <p:strVal val="visible"/>
                                      </p:to>
                                    </p:set>
                                    <p:animEffect filter="fade" transition="in">
                                      <p:cBhvr>
                                        <p:cTn dur="1000"/>
                                        <p:tgtEl>
                                          <p:spTgt spid="975">
                                            <p:txEl>
                                              <p:pRg end="10" st="1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0" name="Shape 980"/>
        <p:cNvGrpSpPr/>
        <p:nvPr/>
      </p:nvGrpSpPr>
      <p:grpSpPr>
        <a:xfrm>
          <a:off x="0" y="0"/>
          <a:ext cx="0" cy="0"/>
          <a:chOff x="0" y="0"/>
          <a:chExt cx="0" cy="0"/>
        </a:xfrm>
      </p:grpSpPr>
      <p:sp>
        <p:nvSpPr>
          <p:cNvPr id="981" name="Google Shape;981;p87"/>
          <p:cNvSpPr txBox="1"/>
          <p:nvPr>
            <p:ph idx="1" type="body"/>
          </p:nvPr>
        </p:nvSpPr>
        <p:spPr>
          <a:xfrm>
            <a:off x="618825" y="1215700"/>
            <a:ext cx="7915800" cy="323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t>Examples of such questions are:</a:t>
            </a:r>
            <a:endParaRPr sz="1500"/>
          </a:p>
          <a:p>
            <a:pPr indent="0" lvl="0" marL="0" rtl="0" algn="l">
              <a:spcBef>
                <a:spcPts val="0"/>
              </a:spcBef>
              <a:spcAft>
                <a:spcPts val="0"/>
              </a:spcAft>
              <a:buNone/>
            </a:pPr>
            <a:r>
              <a:t/>
            </a:r>
            <a:endParaRPr sz="1500"/>
          </a:p>
          <a:p>
            <a:pPr indent="0" lvl="0" marL="0" rtl="0" algn="l">
              <a:spcBef>
                <a:spcPts val="0"/>
              </a:spcBef>
              <a:spcAft>
                <a:spcPts val="0"/>
              </a:spcAft>
              <a:buNone/>
            </a:pPr>
            <a:r>
              <a:rPr b="1" lang="en" sz="1400">
                <a:solidFill>
                  <a:srgbClr val="FFF2CC"/>
                </a:solidFill>
              </a:rPr>
              <a:t>1) </a:t>
            </a:r>
            <a:r>
              <a:rPr b="1" lang="en" sz="1400">
                <a:solidFill>
                  <a:srgbClr val="FFF2CC"/>
                </a:solidFill>
              </a:rPr>
              <a:t>What are sound waves?  ←→  What are transverse and longitudinal sound waves?</a:t>
            </a:r>
            <a:endParaRPr b="1" sz="1400">
              <a:solidFill>
                <a:srgbClr val="FFF2CC"/>
              </a:solidFill>
            </a:endParaRPr>
          </a:p>
          <a:p>
            <a:pPr indent="-317500" lvl="1" marL="914400" rtl="0" algn="l">
              <a:spcBef>
                <a:spcPts val="0"/>
              </a:spcBef>
              <a:spcAft>
                <a:spcPts val="0"/>
              </a:spcAft>
              <a:buClr>
                <a:srgbClr val="FFF2CC"/>
              </a:buClr>
              <a:buSzPts val="1400"/>
              <a:buChar char="-"/>
            </a:pPr>
            <a:r>
              <a:rPr b="1" lang="en">
                <a:solidFill>
                  <a:srgbClr val="FFF2CC"/>
                </a:solidFill>
              </a:rPr>
              <a:t>actual 0, predicted 1</a:t>
            </a:r>
            <a:endParaRPr b="1">
              <a:solidFill>
                <a:srgbClr val="FFF2CC"/>
              </a:solidFill>
            </a:endParaRPr>
          </a:p>
          <a:p>
            <a:pPr indent="0" lvl="0" marL="0" rtl="0" algn="l">
              <a:lnSpc>
                <a:spcPct val="115000"/>
              </a:lnSpc>
              <a:spcBef>
                <a:spcPts val="0"/>
              </a:spcBef>
              <a:spcAft>
                <a:spcPts val="0"/>
              </a:spcAft>
              <a:buNone/>
            </a:pPr>
            <a:r>
              <a:t/>
            </a:r>
            <a:endParaRPr b="1" sz="1400">
              <a:solidFill>
                <a:srgbClr val="FFF2CC"/>
              </a:solidFill>
            </a:endParaRPr>
          </a:p>
          <a:p>
            <a:pPr indent="0" lvl="0" marL="0" rtl="0" algn="l">
              <a:lnSpc>
                <a:spcPct val="115000"/>
              </a:lnSpc>
              <a:spcBef>
                <a:spcPts val="0"/>
              </a:spcBef>
              <a:spcAft>
                <a:spcPts val="0"/>
              </a:spcAft>
              <a:buNone/>
            </a:pPr>
            <a:r>
              <a:rPr b="1" lang="en" sz="1400">
                <a:solidFill>
                  <a:srgbClr val="FFF2CC"/>
                </a:solidFill>
              </a:rPr>
              <a:t>2) What's your best birthday gift? ←→ What are the best birthday gifts?</a:t>
            </a:r>
            <a:endParaRPr b="1" sz="1400">
              <a:solidFill>
                <a:srgbClr val="FFF2CC"/>
              </a:solidFill>
            </a:endParaRPr>
          </a:p>
          <a:p>
            <a:pPr indent="-317500" lvl="1" marL="914400" rtl="0" algn="l">
              <a:spcBef>
                <a:spcPts val="0"/>
              </a:spcBef>
              <a:spcAft>
                <a:spcPts val="0"/>
              </a:spcAft>
              <a:buClr>
                <a:srgbClr val="FFF2CC"/>
              </a:buClr>
              <a:buSzPts val="1400"/>
              <a:buChar char="-"/>
            </a:pPr>
            <a:r>
              <a:rPr b="1" lang="en">
                <a:solidFill>
                  <a:srgbClr val="FFF2CC"/>
                </a:solidFill>
              </a:rPr>
              <a:t>actual 1, predicted 0</a:t>
            </a:r>
            <a:endParaRPr b="1">
              <a:solidFill>
                <a:srgbClr val="FFF2CC"/>
              </a:solidFill>
            </a:endParaRPr>
          </a:p>
          <a:p>
            <a:pPr indent="0" lvl="0" marL="914400" rtl="0" algn="l">
              <a:spcBef>
                <a:spcPts val="0"/>
              </a:spcBef>
              <a:spcAft>
                <a:spcPts val="0"/>
              </a:spcAft>
              <a:buNone/>
            </a:pPr>
            <a:r>
              <a:t/>
            </a:r>
            <a:endParaRPr b="1" sz="1400">
              <a:solidFill>
                <a:srgbClr val="FFF2CC"/>
              </a:solidFill>
            </a:endParaRPr>
          </a:p>
          <a:p>
            <a:pPr indent="0" lvl="0" marL="0" rtl="0" algn="l">
              <a:spcBef>
                <a:spcPts val="0"/>
              </a:spcBef>
              <a:spcAft>
                <a:spcPts val="0"/>
              </a:spcAft>
              <a:buNone/>
            </a:pPr>
            <a:r>
              <a:rPr b="1" lang="en" sz="1400">
                <a:solidFill>
                  <a:srgbClr val="FFF2CC"/>
                </a:solidFill>
              </a:rPr>
              <a:t>3) How is vinyl compared to CD in terms of sound quality? ←→ Is Vinyl better than CD or MP3?</a:t>
            </a:r>
            <a:endParaRPr b="1" sz="1400">
              <a:solidFill>
                <a:srgbClr val="FFF2CC"/>
              </a:solidFill>
            </a:endParaRPr>
          </a:p>
          <a:p>
            <a:pPr indent="-317500" lvl="1" marL="914400" rtl="0" algn="l">
              <a:spcBef>
                <a:spcPts val="0"/>
              </a:spcBef>
              <a:spcAft>
                <a:spcPts val="0"/>
              </a:spcAft>
              <a:buClr>
                <a:srgbClr val="FFF2CC"/>
              </a:buClr>
              <a:buSzPts val="1400"/>
              <a:buChar char="-"/>
            </a:pPr>
            <a:r>
              <a:rPr b="1" lang="en">
                <a:solidFill>
                  <a:srgbClr val="FFF2CC"/>
                </a:solidFill>
              </a:rPr>
              <a:t>actual 1, predicted 0</a:t>
            </a:r>
            <a:endParaRPr b="1">
              <a:solidFill>
                <a:srgbClr val="FFF2CC"/>
              </a:solidFill>
            </a:endParaRPr>
          </a:p>
          <a:p>
            <a:pPr indent="0" lvl="0" marL="0" rtl="0" algn="l">
              <a:spcBef>
                <a:spcPts val="0"/>
              </a:spcBef>
              <a:spcAft>
                <a:spcPts val="0"/>
              </a:spcAft>
              <a:buNone/>
            </a:pPr>
            <a:r>
              <a:t/>
            </a:r>
            <a:endParaRPr/>
          </a:p>
        </p:txBody>
      </p:sp>
      <p:sp>
        <p:nvSpPr>
          <p:cNvPr id="982" name="Google Shape;982;p87"/>
          <p:cNvSpPr txBox="1"/>
          <p:nvPr>
            <p:ph type="ctrTitle"/>
          </p:nvPr>
        </p:nvSpPr>
        <p:spPr>
          <a:xfrm>
            <a:off x="618825" y="411675"/>
            <a:ext cx="79734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Analysis: Neural Network Misclassifications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81"/>
                                        </p:tgtEl>
                                        <p:attrNameLst>
                                          <p:attrName>style.visibility</p:attrName>
                                        </p:attrNameLst>
                                      </p:cBhvr>
                                      <p:to>
                                        <p:strVal val="visible"/>
                                      </p:to>
                                    </p:set>
                                    <p:animEffect filter="fade" transition="in">
                                      <p:cBhvr>
                                        <p:cTn dur="1000"/>
                                        <p:tgtEl>
                                          <p:spTgt spid="98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6" name="Shape 986"/>
        <p:cNvGrpSpPr/>
        <p:nvPr/>
      </p:nvGrpSpPr>
      <p:grpSpPr>
        <a:xfrm>
          <a:off x="0" y="0"/>
          <a:ext cx="0" cy="0"/>
          <a:chOff x="0" y="0"/>
          <a:chExt cx="0" cy="0"/>
        </a:xfrm>
      </p:grpSpPr>
      <p:sp>
        <p:nvSpPr>
          <p:cNvPr id="987" name="Google Shape;987;p88"/>
          <p:cNvSpPr txBox="1"/>
          <p:nvPr>
            <p:ph idx="1" type="body"/>
          </p:nvPr>
        </p:nvSpPr>
        <p:spPr>
          <a:xfrm>
            <a:off x="614100" y="1215700"/>
            <a:ext cx="7915800" cy="36180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500"/>
              <a:t>Another instance where the</a:t>
            </a:r>
            <a:r>
              <a:rPr lang="en" sz="1500"/>
              <a:t> model appears to misclassify instances is when the questions include specific terminologies or slang. This may be due to the embedding generation method not receiving enough training data that include product names or slang</a:t>
            </a:r>
            <a:r>
              <a:rPr lang="en" sz="1500"/>
              <a:t>.</a:t>
            </a:r>
            <a:endParaRPr b="1">
              <a:solidFill>
                <a:srgbClr val="9FC5E8"/>
              </a:solidFill>
            </a:endParaRPr>
          </a:p>
        </p:txBody>
      </p:sp>
      <p:sp>
        <p:nvSpPr>
          <p:cNvPr id="988" name="Google Shape;988;p88"/>
          <p:cNvSpPr txBox="1"/>
          <p:nvPr>
            <p:ph type="ctrTitle"/>
          </p:nvPr>
        </p:nvSpPr>
        <p:spPr>
          <a:xfrm>
            <a:off x="618825" y="411675"/>
            <a:ext cx="79734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Analysis: Neural Network Misclassifications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87"/>
                                        </p:tgtEl>
                                        <p:attrNameLst>
                                          <p:attrName>style.visibility</p:attrName>
                                        </p:attrNameLst>
                                      </p:cBhvr>
                                      <p:to>
                                        <p:strVal val="visible"/>
                                      </p:to>
                                    </p:set>
                                    <p:animEffect filter="fade" transition="in">
                                      <p:cBhvr>
                                        <p:cTn dur="1000"/>
                                        <p:tgtEl>
                                          <p:spTgt spid="98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2" name="Shape 992"/>
        <p:cNvGrpSpPr/>
        <p:nvPr/>
      </p:nvGrpSpPr>
      <p:grpSpPr>
        <a:xfrm>
          <a:off x="0" y="0"/>
          <a:ext cx="0" cy="0"/>
          <a:chOff x="0" y="0"/>
          <a:chExt cx="0" cy="0"/>
        </a:xfrm>
      </p:grpSpPr>
      <p:sp>
        <p:nvSpPr>
          <p:cNvPr id="993" name="Google Shape;993;p89"/>
          <p:cNvSpPr txBox="1"/>
          <p:nvPr>
            <p:ph idx="1" type="body"/>
          </p:nvPr>
        </p:nvSpPr>
        <p:spPr>
          <a:xfrm>
            <a:off x="614100" y="1215700"/>
            <a:ext cx="7915800" cy="361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t>Example of such questions are:</a:t>
            </a:r>
            <a:endParaRPr sz="1500"/>
          </a:p>
          <a:p>
            <a:pPr indent="0" lvl="0" marL="0" rtl="0" algn="l">
              <a:spcBef>
                <a:spcPts val="0"/>
              </a:spcBef>
              <a:spcAft>
                <a:spcPts val="0"/>
              </a:spcAft>
              <a:buNone/>
            </a:pPr>
            <a:r>
              <a:t/>
            </a:r>
            <a:endParaRPr sz="1500"/>
          </a:p>
          <a:p>
            <a:pPr indent="0" lvl="0" marL="0" rtl="0" algn="l">
              <a:lnSpc>
                <a:spcPct val="115000"/>
              </a:lnSpc>
              <a:spcBef>
                <a:spcPts val="0"/>
              </a:spcBef>
              <a:spcAft>
                <a:spcPts val="0"/>
              </a:spcAft>
              <a:buNone/>
            </a:pPr>
            <a:r>
              <a:rPr b="1" lang="en" sz="1400">
                <a:solidFill>
                  <a:srgbClr val="9FC5E8"/>
                </a:solidFill>
              </a:rPr>
              <a:t>1) Which is better between iphone 6s and Samsung note 7? ←→ Which is better? IPhone 6s or Samsung Note 5?</a:t>
            </a:r>
            <a:endParaRPr b="1" sz="1400">
              <a:solidFill>
                <a:srgbClr val="9FC5E8"/>
              </a:solidFill>
            </a:endParaRPr>
          </a:p>
          <a:p>
            <a:pPr indent="-317500" lvl="1" marL="914400" rtl="0" algn="l">
              <a:spcBef>
                <a:spcPts val="0"/>
              </a:spcBef>
              <a:spcAft>
                <a:spcPts val="0"/>
              </a:spcAft>
              <a:buClr>
                <a:srgbClr val="9FC5E8"/>
              </a:buClr>
              <a:buSzPts val="1400"/>
              <a:buChar char="-"/>
            </a:pPr>
            <a:r>
              <a:rPr b="1" lang="en">
                <a:solidFill>
                  <a:srgbClr val="9FC5E8"/>
                </a:solidFill>
              </a:rPr>
              <a:t>actual 0, predicted 1</a:t>
            </a:r>
            <a:endParaRPr b="1">
              <a:solidFill>
                <a:srgbClr val="9FC5E8"/>
              </a:solidFill>
            </a:endParaRPr>
          </a:p>
          <a:p>
            <a:pPr indent="0" lvl="0" marL="914400" rtl="0" algn="l">
              <a:spcBef>
                <a:spcPts val="0"/>
              </a:spcBef>
              <a:spcAft>
                <a:spcPts val="0"/>
              </a:spcAft>
              <a:buNone/>
            </a:pPr>
            <a:r>
              <a:t/>
            </a:r>
            <a:endParaRPr b="1" sz="1400">
              <a:solidFill>
                <a:srgbClr val="9FC5E8"/>
              </a:solidFill>
            </a:endParaRPr>
          </a:p>
          <a:p>
            <a:pPr indent="0" lvl="0" marL="0" rtl="0" algn="l">
              <a:spcBef>
                <a:spcPts val="0"/>
              </a:spcBef>
              <a:spcAft>
                <a:spcPts val="0"/>
              </a:spcAft>
              <a:buNone/>
            </a:pPr>
            <a:r>
              <a:rPr b="1" lang="en" sz="1400">
                <a:solidFill>
                  <a:srgbClr val="9FC5E8"/>
                </a:solidFill>
              </a:rPr>
              <a:t>2) How do I suck it up and lose weight? ←→ How should I lose weight?</a:t>
            </a:r>
            <a:endParaRPr b="1" sz="1400">
              <a:solidFill>
                <a:srgbClr val="9FC5E8"/>
              </a:solidFill>
            </a:endParaRPr>
          </a:p>
          <a:p>
            <a:pPr indent="-317500" lvl="1" marL="914400" rtl="0" algn="l">
              <a:lnSpc>
                <a:spcPct val="100000"/>
              </a:lnSpc>
              <a:spcBef>
                <a:spcPts val="0"/>
              </a:spcBef>
              <a:spcAft>
                <a:spcPts val="0"/>
              </a:spcAft>
              <a:buClr>
                <a:srgbClr val="9FC5E8"/>
              </a:buClr>
              <a:buSzPts val="1400"/>
              <a:buChar char="-"/>
            </a:pPr>
            <a:r>
              <a:rPr b="1" lang="en">
                <a:solidFill>
                  <a:srgbClr val="9FC5E8"/>
                </a:solidFill>
              </a:rPr>
              <a:t>actual 1, predicted 0</a:t>
            </a:r>
            <a:endParaRPr sz="1500"/>
          </a:p>
          <a:p>
            <a:pPr indent="0" lvl="0" marL="0" rtl="0" algn="l">
              <a:spcBef>
                <a:spcPts val="0"/>
              </a:spcBef>
              <a:spcAft>
                <a:spcPts val="0"/>
              </a:spcAft>
              <a:buNone/>
            </a:pPr>
            <a:r>
              <a:t/>
            </a:r>
            <a:endParaRPr b="1">
              <a:solidFill>
                <a:srgbClr val="9FC5E8"/>
              </a:solidFill>
            </a:endParaRPr>
          </a:p>
        </p:txBody>
      </p:sp>
      <p:sp>
        <p:nvSpPr>
          <p:cNvPr id="994" name="Google Shape;994;p89"/>
          <p:cNvSpPr txBox="1"/>
          <p:nvPr>
            <p:ph type="ctrTitle"/>
          </p:nvPr>
        </p:nvSpPr>
        <p:spPr>
          <a:xfrm>
            <a:off x="618825" y="411675"/>
            <a:ext cx="79734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Analysis: Neural Network Misclassifications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93">
                                            <p:txEl>
                                              <p:pRg end="0" st="0"/>
                                            </p:txEl>
                                          </p:spTgt>
                                        </p:tgtEl>
                                        <p:attrNameLst>
                                          <p:attrName>style.visibility</p:attrName>
                                        </p:attrNameLst>
                                      </p:cBhvr>
                                      <p:to>
                                        <p:strVal val="visible"/>
                                      </p:to>
                                    </p:set>
                                    <p:animEffect filter="fade" transition="in">
                                      <p:cBhvr>
                                        <p:cTn dur="1000"/>
                                        <p:tgtEl>
                                          <p:spTgt spid="99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93">
                                            <p:txEl>
                                              <p:pRg end="1" st="1"/>
                                            </p:txEl>
                                          </p:spTgt>
                                        </p:tgtEl>
                                        <p:attrNameLst>
                                          <p:attrName>style.visibility</p:attrName>
                                        </p:attrNameLst>
                                      </p:cBhvr>
                                      <p:to>
                                        <p:strVal val="visible"/>
                                      </p:to>
                                    </p:set>
                                    <p:animEffect filter="fade" transition="in">
                                      <p:cBhvr>
                                        <p:cTn dur="1000"/>
                                        <p:tgtEl>
                                          <p:spTgt spid="99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93">
                                            <p:txEl>
                                              <p:pRg end="2" st="2"/>
                                            </p:txEl>
                                          </p:spTgt>
                                        </p:tgtEl>
                                        <p:attrNameLst>
                                          <p:attrName>style.visibility</p:attrName>
                                        </p:attrNameLst>
                                      </p:cBhvr>
                                      <p:to>
                                        <p:strVal val="visible"/>
                                      </p:to>
                                    </p:set>
                                    <p:animEffect filter="fade" transition="in">
                                      <p:cBhvr>
                                        <p:cTn dur="1000"/>
                                        <p:tgtEl>
                                          <p:spTgt spid="993">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93">
                                            <p:txEl>
                                              <p:pRg end="3" st="3"/>
                                            </p:txEl>
                                          </p:spTgt>
                                        </p:tgtEl>
                                        <p:attrNameLst>
                                          <p:attrName>style.visibility</p:attrName>
                                        </p:attrNameLst>
                                      </p:cBhvr>
                                      <p:to>
                                        <p:strVal val="visible"/>
                                      </p:to>
                                    </p:set>
                                    <p:animEffect filter="fade" transition="in">
                                      <p:cBhvr>
                                        <p:cTn dur="1000"/>
                                        <p:tgtEl>
                                          <p:spTgt spid="993">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93">
                                            <p:txEl>
                                              <p:pRg end="4" st="4"/>
                                            </p:txEl>
                                          </p:spTgt>
                                        </p:tgtEl>
                                        <p:attrNameLst>
                                          <p:attrName>style.visibility</p:attrName>
                                        </p:attrNameLst>
                                      </p:cBhvr>
                                      <p:to>
                                        <p:strVal val="visible"/>
                                      </p:to>
                                    </p:set>
                                    <p:animEffect filter="fade" transition="in">
                                      <p:cBhvr>
                                        <p:cTn dur="1000"/>
                                        <p:tgtEl>
                                          <p:spTgt spid="993">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93">
                                            <p:txEl>
                                              <p:pRg end="5" st="5"/>
                                            </p:txEl>
                                          </p:spTgt>
                                        </p:tgtEl>
                                        <p:attrNameLst>
                                          <p:attrName>style.visibility</p:attrName>
                                        </p:attrNameLst>
                                      </p:cBhvr>
                                      <p:to>
                                        <p:strVal val="visible"/>
                                      </p:to>
                                    </p:set>
                                    <p:animEffect filter="fade" transition="in">
                                      <p:cBhvr>
                                        <p:cTn dur="1000"/>
                                        <p:tgtEl>
                                          <p:spTgt spid="993">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93">
                                            <p:txEl>
                                              <p:pRg end="6" st="6"/>
                                            </p:txEl>
                                          </p:spTgt>
                                        </p:tgtEl>
                                        <p:attrNameLst>
                                          <p:attrName>style.visibility</p:attrName>
                                        </p:attrNameLst>
                                      </p:cBhvr>
                                      <p:to>
                                        <p:strVal val="visible"/>
                                      </p:to>
                                    </p:set>
                                    <p:animEffect filter="fade" transition="in">
                                      <p:cBhvr>
                                        <p:cTn dur="1000"/>
                                        <p:tgtEl>
                                          <p:spTgt spid="993">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93">
                                            <p:txEl>
                                              <p:pRg end="7" st="7"/>
                                            </p:txEl>
                                          </p:spTgt>
                                        </p:tgtEl>
                                        <p:attrNameLst>
                                          <p:attrName>style.visibility</p:attrName>
                                        </p:attrNameLst>
                                      </p:cBhvr>
                                      <p:to>
                                        <p:strVal val="visible"/>
                                      </p:to>
                                    </p:set>
                                    <p:animEffect filter="fade" transition="in">
                                      <p:cBhvr>
                                        <p:cTn dur="1000"/>
                                        <p:tgtEl>
                                          <p:spTgt spid="993">
                                            <p:txEl>
                                              <p:pRg end="7" st="7"/>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8" name="Shape 998"/>
        <p:cNvGrpSpPr/>
        <p:nvPr/>
      </p:nvGrpSpPr>
      <p:grpSpPr>
        <a:xfrm>
          <a:off x="0" y="0"/>
          <a:ext cx="0" cy="0"/>
          <a:chOff x="0" y="0"/>
          <a:chExt cx="0" cy="0"/>
        </a:xfrm>
      </p:grpSpPr>
      <p:sp>
        <p:nvSpPr>
          <p:cNvPr id="999" name="Google Shape;999;p90"/>
          <p:cNvSpPr txBox="1"/>
          <p:nvPr>
            <p:ph idx="1" type="body"/>
          </p:nvPr>
        </p:nvSpPr>
        <p:spPr>
          <a:xfrm>
            <a:off x="618825" y="1215700"/>
            <a:ext cx="7915800" cy="323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t>Due to the use of BERT as a black-box, it is hard to fully understand why the neural network has such misclassifications.</a:t>
            </a:r>
            <a:endParaRPr sz="1500"/>
          </a:p>
          <a:p>
            <a:pPr indent="0" lvl="0" marL="0" rtl="0" algn="l">
              <a:spcBef>
                <a:spcPts val="0"/>
              </a:spcBef>
              <a:spcAft>
                <a:spcPts val="0"/>
              </a:spcAft>
              <a:buNone/>
            </a:pPr>
            <a:r>
              <a:t/>
            </a:r>
            <a:endParaRPr sz="1500"/>
          </a:p>
          <a:p>
            <a:pPr indent="0" lvl="0" marL="0" rtl="0" algn="l">
              <a:spcBef>
                <a:spcPts val="0"/>
              </a:spcBef>
              <a:spcAft>
                <a:spcPts val="0"/>
              </a:spcAft>
              <a:buNone/>
            </a:pPr>
            <a:r>
              <a:rPr lang="en" sz="1500"/>
              <a:t>While it is possible to identify question pairs where misclassification occurs, explainability is hard as Bob would need to understand the output of BERT, and on top of that, the learned features of his own neural network.</a:t>
            </a:r>
            <a:endParaRPr sz="1500"/>
          </a:p>
          <a:p>
            <a:pPr indent="0" lvl="0" marL="0" rtl="0" algn="l">
              <a:spcBef>
                <a:spcPts val="0"/>
              </a:spcBef>
              <a:spcAft>
                <a:spcPts val="0"/>
              </a:spcAft>
              <a:buNone/>
            </a:pPr>
            <a:r>
              <a:t/>
            </a:r>
            <a:endParaRPr sz="1500"/>
          </a:p>
          <a:p>
            <a:pPr indent="0" lvl="0" marL="0" rtl="0" algn="l">
              <a:spcBef>
                <a:spcPts val="0"/>
              </a:spcBef>
              <a:spcAft>
                <a:spcPts val="0"/>
              </a:spcAft>
              <a:buNone/>
            </a:pPr>
            <a:r>
              <a:rPr lang="en" sz="1500"/>
              <a:t>This is one potential tradeoff with using a neural network for classification. </a:t>
            </a:r>
            <a:endParaRPr sz="1500"/>
          </a:p>
        </p:txBody>
      </p:sp>
      <p:sp>
        <p:nvSpPr>
          <p:cNvPr id="1000" name="Google Shape;1000;p90"/>
          <p:cNvSpPr txBox="1"/>
          <p:nvPr>
            <p:ph type="ctrTitle"/>
          </p:nvPr>
        </p:nvSpPr>
        <p:spPr>
          <a:xfrm>
            <a:off x="618825" y="411675"/>
            <a:ext cx="79734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Explainability: </a:t>
            </a:r>
            <a:r>
              <a:rPr lang="en"/>
              <a:t>Neural Network</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99">
                                            <p:txEl>
                                              <p:pRg end="0" st="0"/>
                                            </p:txEl>
                                          </p:spTgt>
                                        </p:tgtEl>
                                        <p:attrNameLst>
                                          <p:attrName>style.visibility</p:attrName>
                                        </p:attrNameLst>
                                      </p:cBhvr>
                                      <p:to>
                                        <p:strVal val="visible"/>
                                      </p:to>
                                    </p:set>
                                    <p:animEffect filter="fade" transition="in">
                                      <p:cBhvr>
                                        <p:cTn dur="1000"/>
                                        <p:tgtEl>
                                          <p:spTgt spid="99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99">
                                            <p:txEl>
                                              <p:pRg end="1" st="1"/>
                                            </p:txEl>
                                          </p:spTgt>
                                        </p:tgtEl>
                                        <p:attrNameLst>
                                          <p:attrName>style.visibility</p:attrName>
                                        </p:attrNameLst>
                                      </p:cBhvr>
                                      <p:to>
                                        <p:strVal val="visible"/>
                                      </p:to>
                                    </p:set>
                                    <p:animEffect filter="fade" transition="in">
                                      <p:cBhvr>
                                        <p:cTn dur="1000"/>
                                        <p:tgtEl>
                                          <p:spTgt spid="99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99">
                                            <p:txEl>
                                              <p:pRg end="2" st="2"/>
                                            </p:txEl>
                                          </p:spTgt>
                                        </p:tgtEl>
                                        <p:attrNameLst>
                                          <p:attrName>style.visibility</p:attrName>
                                        </p:attrNameLst>
                                      </p:cBhvr>
                                      <p:to>
                                        <p:strVal val="visible"/>
                                      </p:to>
                                    </p:set>
                                    <p:animEffect filter="fade" transition="in">
                                      <p:cBhvr>
                                        <p:cTn dur="1000"/>
                                        <p:tgtEl>
                                          <p:spTgt spid="999">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99">
                                            <p:txEl>
                                              <p:pRg end="3" st="3"/>
                                            </p:txEl>
                                          </p:spTgt>
                                        </p:tgtEl>
                                        <p:attrNameLst>
                                          <p:attrName>style.visibility</p:attrName>
                                        </p:attrNameLst>
                                      </p:cBhvr>
                                      <p:to>
                                        <p:strVal val="visible"/>
                                      </p:to>
                                    </p:set>
                                    <p:animEffect filter="fade" transition="in">
                                      <p:cBhvr>
                                        <p:cTn dur="1000"/>
                                        <p:tgtEl>
                                          <p:spTgt spid="999">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99">
                                            <p:txEl>
                                              <p:pRg end="4" st="4"/>
                                            </p:txEl>
                                          </p:spTgt>
                                        </p:tgtEl>
                                        <p:attrNameLst>
                                          <p:attrName>style.visibility</p:attrName>
                                        </p:attrNameLst>
                                      </p:cBhvr>
                                      <p:to>
                                        <p:strVal val="visible"/>
                                      </p:to>
                                    </p:set>
                                    <p:animEffect filter="fade" transition="in">
                                      <p:cBhvr>
                                        <p:cTn dur="1000"/>
                                        <p:tgtEl>
                                          <p:spTgt spid="999">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4" name="Shape 1004"/>
        <p:cNvGrpSpPr/>
        <p:nvPr/>
      </p:nvGrpSpPr>
      <p:grpSpPr>
        <a:xfrm>
          <a:off x="0" y="0"/>
          <a:ext cx="0" cy="0"/>
          <a:chOff x="0" y="0"/>
          <a:chExt cx="0" cy="0"/>
        </a:xfrm>
      </p:grpSpPr>
      <p:sp>
        <p:nvSpPr>
          <p:cNvPr id="1005" name="Google Shape;1005;p91"/>
          <p:cNvSpPr txBox="1"/>
          <p:nvPr>
            <p:ph idx="1" type="body"/>
          </p:nvPr>
        </p:nvSpPr>
        <p:spPr>
          <a:xfrm>
            <a:off x="618825" y="1215700"/>
            <a:ext cx="7915800" cy="323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500"/>
          </a:p>
          <a:p>
            <a:pPr indent="0" lvl="0" marL="0" rtl="0" algn="l">
              <a:spcBef>
                <a:spcPts val="0"/>
              </a:spcBef>
              <a:spcAft>
                <a:spcPts val="0"/>
              </a:spcAft>
              <a:buNone/>
            </a:pPr>
            <a:r>
              <a:rPr lang="en" sz="1500"/>
              <a:t>Alice and Bob found that both neural networks and traditional models (kNN, decision tree, logistic regression) have similar performance (f1, precision, recall). </a:t>
            </a:r>
            <a:endParaRPr sz="1500"/>
          </a:p>
          <a:p>
            <a:pPr indent="0" lvl="0" marL="0" rtl="0" algn="l">
              <a:spcBef>
                <a:spcPts val="0"/>
              </a:spcBef>
              <a:spcAft>
                <a:spcPts val="0"/>
              </a:spcAft>
              <a:buNone/>
            </a:pPr>
            <a:r>
              <a:t/>
            </a:r>
            <a:endParaRPr sz="1500"/>
          </a:p>
          <a:p>
            <a:pPr indent="0" lvl="0" marL="0" rtl="0" algn="l">
              <a:spcBef>
                <a:spcPts val="0"/>
              </a:spcBef>
              <a:spcAft>
                <a:spcPts val="0"/>
              </a:spcAft>
              <a:buNone/>
            </a:pPr>
            <a:r>
              <a:rPr lang="en" sz="1500"/>
              <a:t>They wondered if there are other cases out there … … </a:t>
            </a:r>
            <a:endParaRPr sz="1500"/>
          </a:p>
        </p:txBody>
      </p:sp>
      <p:sp>
        <p:nvSpPr>
          <p:cNvPr id="1006" name="Google Shape;1006;p91"/>
          <p:cNvSpPr txBox="1"/>
          <p:nvPr>
            <p:ph type="ctrTitle"/>
          </p:nvPr>
        </p:nvSpPr>
        <p:spPr>
          <a:xfrm>
            <a:off x="4134325" y="573925"/>
            <a:ext cx="5550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007" name="Google Shape;1007;p91"/>
          <p:cNvSpPr txBox="1"/>
          <p:nvPr/>
        </p:nvSpPr>
        <p:spPr>
          <a:xfrm>
            <a:off x="700200" y="463375"/>
            <a:ext cx="35910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000">
                <a:solidFill>
                  <a:schemeClr val="lt1"/>
                </a:solidFill>
                <a:latin typeface="Share Tech"/>
                <a:ea typeface="Share Tech"/>
                <a:cs typeface="Share Tech"/>
                <a:sym typeface="Share Tech"/>
              </a:rPr>
              <a:t>Strange Observation 2 </a:t>
            </a:r>
            <a:endParaRPr>
              <a:latin typeface="Maven Pro"/>
              <a:ea typeface="Maven Pro"/>
              <a:cs typeface="Maven Pro"/>
              <a:sym typeface="Maven Pr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007"/>
                                        </p:tgtEl>
                                        <p:attrNameLst>
                                          <p:attrName>style.visibility</p:attrName>
                                        </p:attrNameLst>
                                      </p:cBhvr>
                                      <p:to>
                                        <p:strVal val="visible"/>
                                      </p:to>
                                    </p:set>
                                    <p:animEffect filter="fade" transition="in">
                                      <p:cBhvr>
                                        <p:cTn dur="1000"/>
                                        <p:tgtEl>
                                          <p:spTgt spid="1007"/>
                                        </p:tgtEl>
                                      </p:cBhvr>
                                    </p:animEffect>
                                  </p:childTnLst>
                                </p:cTn>
                              </p:par>
                              <p:par>
                                <p:cTn fill="hold" nodeType="withEffect" presetClass="entr" presetID="10" presetSubtype="0">
                                  <p:stCondLst>
                                    <p:cond delay="0"/>
                                  </p:stCondLst>
                                  <p:childTnLst>
                                    <p:set>
                                      <p:cBhvr>
                                        <p:cTn dur="1" fill="hold">
                                          <p:stCondLst>
                                            <p:cond delay="0"/>
                                          </p:stCondLst>
                                        </p:cTn>
                                        <p:tgtEl>
                                          <p:spTgt spid="1006"/>
                                        </p:tgtEl>
                                        <p:attrNameLst>
                                          <p:attrName>style.visibility</p:attrName>
                                        </p:attrNameLst>
                                      </p:cBhvr>
                                      <p:to>
                                        <p:strVal val="visible"/>
                                      </p:to>
                                    </p:set>
                                    <p:animEffect filter="fade" transition="in">
                                      <p:cBhvr>
                                        <p:cTn dur="400"/>
                                        <p:tgtEl>
                                          <p:spTgt spid="100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05"/>
                                        </p:tgtEl>
                                        <p:attrNameLst>
                                          <p:attrName>style.visibility</p:attrName>
                                        </p:attrNameLst>
                                      </p:cBhvr>
                                      <p:to>
                                        <p:strVal val="visible"/>
                                      </p:to>
                                    </p:set>
                                    <p:animEffect filter="fade" transition="in">
                                      <p:cBhvr>
                                        <p:cTn dur="1000"/>
                                        <p:tgtEl>
                                          <p:spTgt spid="100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1" name="Shape 1011"/>
        <p:cNvGrpSpPr/>
        <p:nvPr/>
      </p:nvGrpSpPr>
      <p:grpSpPr>
        <a:xfrm>
          <a:off x="0" y="0"/>
          <a:ext cx="0" cy="0"/>
          <a:chOff x="0" y="0"/>
          <a:chExt cx="0" cy="0"/>
        </a:xfrm>
      </p:grpSpPr>
      <p:sp>
        <p:nvSpPr>
          <p:cNvPr id="1012" name="Google Shape;1012;p92"/>
          <p:cNvSpPr txBox="1"/>
          <p:nvPr>
            <p:ph type="ctrTitle"/>
          </p:nvPr>
        </p:nvSpPr>
        <p:spPr>
          <a:xfrm>
            <a:off x="618825" y="442775"/>
            <a:ext cx="8610000" cy="1002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Research Question 2: </a:t>
            </a:r>
            <a:endParaRPr/>
          </a:p>
          <a:p>
            <a:pPr indent="0" lvl="0" marL="0" rtl="0" algn="l">
              <a:spcBef>
                <a:spcPts val="0"/>
              </a:spcBef>
              <a:spcAft>
                <a:spcPts val="0"/>
              </a:spcAft>
              <a:buNone/>
            </a:pPr>
            <a:r>
              <a:rPr lang="en"/>
              <a:t>Performance of NN vs Traditional Models</a:t>
            </a:r>
            <a:endParaRPr sz="2500"/>
          </a:p>
        </p:txBody>
      </p:sp>
      <p:graphicFrame>
        <p:nvGraphicFramePr>
          <p:cNvPr id="1013" name="Google Shape;1013;p92"/>
          <p:cNvGraphicFramePr/>
          <p:nvPr/>
        </p:nvGraphicFramePr>
        <p:xfrm>
          <a:off x="952500" y="1696638"/>
          <a:ext cx="3000000" cy="3000000"/>
        </p:xfrm>
        <a:graphic>
          <a:graphicData uri="http://schemas.openxmlformats.org/drawingml/2006/table">
            <a:tbl>
              <a:tblPr>
                <a:noFill/>
                <a:tableStyleId>{A5967D9B-C152-449C-842C-B666D6E5674E}</a:tableStyleId>
              </a:tblPr>
              <a:tblGrid>
                <a:gridCol w="3619500"/>
                <a:gridCol w="3619500"/>
              </a:tblGrid>
              <a:tr h="100000">
                <a:tc>
                  <a:txBody>
                    <a:bodyPr/>
                    <a:lstStyle/>
                    <a:p>
                      <a:pPr indent="0" lvl="0" marL="0" rtl="0" algn="l">
                        <a:lnSpc>
                          <a:spcPct val="115000"/>
                        </a:lnSpc>
                        <a:spcBef>
                          <a:spcPts val="2400"/>
                        </a:spcBef>
                        <a:spcAft>
                          <a:spcPts val="600"/>
                        </a:spcAft>
                        <a:buNone/>
                      </a:pPr>
                      <a:r>
                        <a:rPr lang="en" sz="1300">
                          <a:solidFill>
                            <a:schemeClr val="lt1"/>
                          </a:solidFill>
                          <a:latin typeface="Maven Pro"/>
                          <a:ea typeface="Maven Pro"/>
                          <a:cs typeface="Maven Pro"/>
                          <a:sym typeface="Maven Pro"/>
                        </a:rPr>
                        <a:t>Classifier</a:t>
                      </a:r>
                      <a:endParaRPr sz="1300">
                        <a:solidFill>
                          <a:schemeClr val="lt1"/>
                        </a:solidFill>
                        <a:latin typeface="Maven Pro"/>
                        <a:ea typeface="Maven Pro"/>
                        <a:cs typeface="Maven Pro"/>
                        <a:sym typeface="Maven Pro"/>
                      </a:endParaRPr>
                    </a:p>
                  </a:txBody>
                  <a:tcPr marT="91425" marB="91425" marR="91425" marL="91425"/>
                </a:tc>
                <a:tc>
                  <a:txBody>
                    <a:bodyPr/>
                    <a:lstStyle/>
                    <a:p>
                      <a:pPr indent="0" lvl="0" marL="0" rtl="0" algn="l">
                        <a:lnSpc>
                          <a:spcPct val="115000"/>
                        </a:lnSpc>
                        <a:spcBef>
                          <a:spcPts val="2400"/>
                        </a:spcBef>
                        <a:spcAft>
                          <a:spcPts val="600"/>
                        </a:spcAft>
                        <a:buNone/>
                      </a:pPr>
                      <a:r>
                        <a:rPr lang="en" sz="1300">
                          <a:solidFill>
                            <a:schemeClr val="lt1"/>
                          </a:solidFill>
                          <a:latin typeface="Maven Pro"/>
                          <a:ea typeface="Maven Pro"/>
                          <a:cs typeface="Maven Pro"/>
                          <a:sym typeface="Maven Pro"/>
                        </a:rPr>
                        <a:t>Cohen’s κ</a:t>
                      </a:r>
                      <a:endParaRPr sz="1300">
                        <a:solidFill>
                          <a:schemeClr val="lt1"/>
                        </a:solidFill>
                        <a:latin typeface="Maven Pro"/>
                        <a:ea typeface="Maven Pro"/>
                        <a:cs typeface="Maven Pro"/>
                        <a:sym typeface="Maven Pro"/>
                      </a:endParaRPr>
                    </a:p>
                  </a:txBody>
                  <a:tcPr marT="91425" marB="91425" marR="91425" marL="91425"/>
                </a:tc>
              </a:tr>
              <a:tr h="100000">
                <a:tc>
                  <a:txBody>
                    <a:bodyPr/>
                    <a:lstStyle/>
                    <a:p>
                      <a:pPr indent="0" lvl="0" marL="0" rtl="0" algn="l">
                        <a:lnSpc>
                          <a:spcPct val="115000"/>
                        </a:lnSpc>
                        <a:spcBef>
                          <a:spcPts val="2400"/>
                        </a:spcBef>
                        <a:spcAft>
                          <a:spcPts val="600"/>
                        </a:spcAft>
                        <a:buNone/>
                      </a:pPr>
                      <a:r>
                        <a:rPr lang="en" sz="1300">
                          <a:solidFill>
                            <a:schemeClr val="lt1"/>
                          </a:solidFill>
                          <a:latin typeface="Maven Pro"/>
                          <a:ea typeface="Maven Pro"/>
                          <a:cs typeface="Maven Pro"/>
                          <a:sym typeface="Maven Pro"/>
                        </a:rPr>
                        <a:t>CNN (Hua et al., 2021)</a:t>
                      </a:r>
                      <a:endParaRPr sz="1300">
                        <a:latin typeface="Maven Pro"/>
                        <a:ea typeface="Maven Pro"/>
                        <a:cs typeface="Maven Pro"/>
                        <a:sym typeface="Maven Pro"/>
                      </a:endParaRPr>
                    </a:p>
                  </a:txBody>
                  <a:tcPr marT="91425" marB="91425" marR="91425" marL="91425"/>
                </a:tc>
                <a:tc>
                  <a:txBody>
                    <a:bodyPr/>
                    <a:lstStyle/>
                    <a:p>
                      <a:pPr indent="0" lvl="0" marL="0" rtl="0" algn="l">
                        <a:lnSpc>
                          <a:spcPct val="115000"/>
                        </a:lnSpc>
                        <a:spcBef>
                          <a:spcPts val="2400"/>
                        </a:spcBef>
                        <a:spcAft>
                          <a:spcPts val="600"/>
                        </a:spcAft>
                        <a:buNone/>
                      </a:pPr>
                      <a:r>
                        <a:rPr lang="en" sz="1300">
                          <a:solidFill>
                            <a:schemeClr val="lt1"/>
                          </a:solidFill>
                          <a:latin typeface="Maven Pro"/>
                          <a:ea typeface="Maven Pro"/>
                          <a:cs typeface="Maven Pro"/>
                          <a:sym typeface="Maven Pro"/>
                        </a:rPr>
                        <a:t>0.528 </a:t>
                      </a:r>
                      <a:endParaRPr sz="1300">
                        <a:latin typeface="Maven Pro"/>
                        <a:ea typeface="Maven Pro"/>
                        <a:cs typeface="Maven Pro"/>
                        <a:sym typeface="Maven Pro"/>
                      </a:endParaRPr>
                    </a:p>
                  </a:txBody>
                  <a:tcPr marT="91425" marB="91425" marR="91425" marL="91425"/>
                </a:tc>
              </a:tr>
              <a:tr h="381000">
                <a:tc>
                  <a:txBody>
                    <a:bodyPr/>
                    <a:lstStyle/>
                    <a:p>
                      <a:pPr indent="0" lvl="0" marL="0" rtl="0" algn="l">
                        <a:lnSpc>
                          <a:spcPct val="115000"/>
                        </a:lnSpc>
                        <a:spcBef>
                          <a:spcPts val="2400"/>
                        </a:spcBef>
                        <a:spcAft>
                          <a:spcPts val="600"/>
                        </a:spcAft>
                        <a:buNone/>
                      </a:pPr>
                      <a:r>
                        <a:rPr lang="en" sz="1300">
                          <a:solidFill>
                            <a:schemeClr val="lt1"/>
                          </a:solidFill>
                          <a:latin typeface="Maven Pro"/>
                          <a:ea typeface="Maven Pro"/>
                          <a:cs typeface="Maven Pro"/>
                          <a:sym typeface="Maven Pro"/>
                        </a:rPr>
                        <a:t>Decision Trees &amp; Random forest (Kovanovi´c et al., 2016)</a:t>
                      </a:r>
                      <a:endParaRPr sz="1300">
                        <a:latin typeface="Maven Pro"/>
                        <a:ea typeface="Maven Pro"/>
                        <a:cs typeface="Maven Pro"/>
                        <a:sym typeface="Maven Pro"/>
                      </a:endParaRPr>
                    </a:p>
                  </a:txBody>
                  <a:tcPr marT="91425" marB="91425" marR="91425" marL="91425"/>
                </a:tc>
                <a:tc>
                  <a:txBody>
                    <a:bodyPr/>
                    <a:lstStyle/>
                    <a:p>
                      <a:pPr indent="0" lvl="0" marL="0" rtl="0" algn="l">
                        <a:lnSpc>
                          <a:spcPct val="115000"/>
                        </a:lnSpc>
                        <a:spcBef>
                          <a:spcPts val="2400"/>
                        </a:spcBef>
                        <a:spcAft>
                          <a:spcPts val="600"/>
                        </a:spcAft>
                        <a:buNone/>
                      </a:pPr>
                      <a:r>
                        <a:rPr lang="en" sz="1300">
                          <a:solidFill>
                            <a:schemeClr val="lt1"/>
                          </a:solidFill>
                          <a:latin typeface="Maven Pro"/>
                          <a:ea typeface="Maven Pro"/>
                          <a:cs typeface="Maven Pro"/>
                          <a:sym typeface="Maven Pro"/>
                        </a:rPr>
                        <a:t>0.63</a:t>
                      </a:r>
                      <a:endParaRPr sz="1300">
                        <a:latin typeface="Maven Pro"/>
                        <a:ea typeface="Maven Pro"/>
                        <a:cs typeface="Maven Pro"/>
                        <a:sym typeface="Maven Pro"/>
                      </a:endParaRPr>
                    </a:p>
                  </a:txBody>
                  <a:tcPr marT="91425" marB="91425" marR="91425" marL="91425"/>
                </a:tc>
              </a:tr>
            </a:tbl>
          </a:graphicData>
        </a:graphic>
      </p:graphicFrame>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012"/>
                                        </p:tgtEl>
                                        <p:attrNameLst>
                                          <p:attrName>style.visibility</p:attrName>
                                        </p:attrNameLst>
                                      </p:cBhvr>
                                      <p:to>
                                        <p:strVal val="visible"/>
                                      </p:to>
                                    </p:set>
                                    <p:animEffect filter="fade" transition="in">
                                      <p:cBhvr>
                                        <p:cTn dur="1000"/>
                                        <p:tgtEl>
                                          <p:spTgt spid="101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13"/>
                                        </p:tgtEl>
                                        <p:attrNameLst>
                                          <p:attrName>style.visibility</p:attrName>
                                        </p:attrNameLst>
                                      </p:cBhvr>
                                      <p:to>
                                        <p:strVal val="visible"/>
                                      </p:to>
                                    </p:set>
                                    <p:animEffect filter="fade" transition="in">
                                      <p:cBhvr>
                                        <p:cTn dur="1000"/>
                                        <p:tgtEl>
                                          <p:spTgt spid="101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2" name="Shape 522"/>
        <p:cNvGrpSpPr/>
        <p:nvPr/>
      </p:nvGrpSpPr>
      <p:grpSpPr>
        <a:xfrm>
          <a:off x="0" y="0"/>
          <a:ext cx="0" cy="0"/>
          <a:chOff x="0" y="0"/>
          <a:chExt cx="0" cy="0"/>
        </a:xfrm>
      </p:grpSpPr>
      <p:sp>
        <p:nvSpPr>
          <p:cNvPr id="523" name="Google Shape;523;p30"/>
          <p:cNvSpPr txBox="1"/>
          <p:nvPr>
            <p:ph type="ctrTitle"/>
          </p:nvPr>
        </p:nvSpPr>
        <p:spPr>
          <a:xfrm>
            <a:off x="709975" y="1742775"/>
            <a:ext cx="5230200" cy="837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4500"/>
              <a:t>What has been done?</a:t>
            </a:r>
            <a:endParaRPr sz="4500"/>
          </a:p>
        </p:txBody>
      </p:sp>
      <p:sp>
        <p:nvSpPr>
          <p:cNvPr id="524" name="Google Shape;524;p30"/>
          <p:cNvSpPr txBox="1"/>
          <p:nvPr>
            <p:ph idx="1" type="subTitle"/>
          </p:nvPr>
        </p:nvSpPr>
        <p:spPr>
          <a:xfrm>
            <a:off x="917875" y="2417450"/>
            <a:ext cx="5230200" cy="1048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400"/>
              <a:t>As Quora Question Pair is a publicly available Kaggle challenge, there has been many attempts to solve the question and optimize the solutions. Alice and Bob decided to take a look and learn from the past attempts.</a:t>
            </a:r>
            <a:endParaRPr sz="1400"/>
          </a:p>
          <a:p>
            <a:pPr indent="0" lvl="0" marL="0" rtl="0" algn="l">
              <a:spcBef>
                <a:spcPts val="0"/>
              </a:spcBef>
              <a:spcAft>
                <a:spcPts val="0"/>
              </a:spcAft>
              <a:buNone/>
            </a:pPr>
            <a:r>
              <a:t/>
            </a:r>
            <a:endParaRPr/>
          </a:p>
        </p:txBody>
      </p:sp>
      <p:sp>
        <p:nvSpPr>
          <p:cNvPr id="525" name="Google Shape;525;p30"/>
          <p:cNvSpPr/>
          <p:nvPr/>
        </p:nvSpPr>
        <p:spPr>
          <a:xfrm>
            <a:off x="6392475" y="1868575"/>
            <a:ext cx="1085100" cy="10851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30"/>
          <p:cNvSpPr/>
          <p:nvPr/>
        </p:nvSpPr>
        <p:spPr>
          <a:xfrm>
            <a:off x="1370476" y="3869000"/>
            <a:ext cx="6279992" cy="104326"/>
          </a:xfrm>
          <a:custGeom>
            <a:rect b="b" l="l" r="r" t="t"/>
            <a:pathLst>
              <a:path extrusionOk="0" h="2382" w="143387">
                <a:moveTo>
                  <a:pt x="1185" y="0"/>
                </a:moveTo>
                <a:cubicBezTo>
                  <a:pt x="530" y="0"/>
                  <a:pt x="1" y="529"/>
                  <a:pt x="1" y="1184"/>
                </a:cubicBezTo>
                <a:cubicBezTo>
                  <a:pt x="1" y="1840"/>
                  <a:pt x="530" y="2382"/>
                  <a:pt x="1185" y="2382"/>
                </a:cubicBezTo>
                <a:lnTo>
                  <a:pt x="142189" y="2382"/>
                </a:lnTo>
                <a:cubicBezTo>
                  <a:pt x="142844" y="2382"/>
                  <a:pt x="143386" y="1840"/>
                  <a:pt x="143386" y="1184"/>
                </a:cubicBezTo>
                <a:cubicBezTo>
                  <a:pt x="143386" y="529"/>
                  <a:pt x="142844" y="0"/>
                  <a:pt x="142189" y="0"/>
                </a:cubicBez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30"/>
          <p:cNvSpPr/>
          <p:nvPr/>
        </p:nvSpPr>
        <p:spPr>
          <a:xfrm>
            <a:off x="917874" y="3869000"/>
            <a:ext cx="6017029" cy="104326"/>
          </a:xfrm>
          <a:custGeom>
            <a:rect b="b" l="l" r="r" t="t"/>
            <a:pathLst>
              <a:path extrusionOk="0" h="2382" w="87904">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28" name="Google Shape;528;p30"/>
          <p:cNvCxnSpPr>
            <a:stCxn id="525" idx="2"/>
          </p:cNvCxnSpPr>
          <p:nvPr/>
        </p:nvCxnSpPr>
        <p:spPr>
          <a:xfrm>
            <a:off x="6935025" y="2953675"/>
            <a:ext cx="0" cy="978000"/>
          </a:xfrm>
          <a:prstGeom prst="straightConnector1">
            <a:avLst/>
          </a:prstGeom>
          <a:noFill/>
          <a:ln cap="flat" cmpd="sng" w="19050">
            <a:solidFill>
              <a:schemeClr val="accent2"/>
            </a:solidFill>
            <a:prstDash val="solid"/>
            <a:round/>
            <a:headEnd len="med" w="med" type="none"/>
            <a:tailEnd len="med" w="med" type="none"/>
          </a:ln>
        </p:spPr>
      </p:cxnSp>
      <p:sp>
        <p:nvSpPr>
          <p:cNvPr id="529" name="Google Shape;529;p30"/>
          <p:cNvSpPr txBox="1"/>
          <p:nvPr/>
        </p:nvSpPr>
        <p:spPr>
          <a:xfrm>
            <a:off x="6572250" y="2043550"/>
            <a:ext cx="788100" cy="76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800">
                <a:latin typeface="Maven Pro"/>
                <a:ea typeface="Maven Pro"/>
                <a:cs typeface="Maven Pro"/>
                <a:sym typeface="Maven Pro"/>
              </a:rPr>
              <a:t>🧐</a:t>
            </a:r>
            <a:endParaRPr sz="3800">
              <a:latin typeface="Maven Pro"/>
              <a:ea typeface="Maven Pro"/>
              <a:cs typeface="Maven Pro"/>
              <a:sym typeface="Maven Pr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529"/>
                                        </p:tgtEl>
                                        <p:attrNameLst>
                                          <p:attrName>style.visibility</p:attrName>
                                        </p:attrNameLst>
                                      </p:cBhvr>
                                      <p:to>
                                        <p:strVal val="visible"/>
                                      </p:to>
                                    </p:set>
                                    <p:animEffect filter="fade" transition="in">
                                      <p:cBhvr>
                                        <p:cTn dur="1000"/>
                                        <p:tgtEl>
                                          <p:spTgt spid="52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4"/>
                                        </p:tgtEl>
                                        <p:attrNameLst>
                                          <p:attrName>style.visibility</p:attrName>
                                        </p:attrNameLst>
                                      </p:cBhvr>
                                      <p:to>
                                        <p:strVal val="visible"/>
                                      </p:to>
                                    </p:set>
                                    <p:animEffect filter="fade" transition="in">
                                      <p:cBhvr>
                                        <p:cTn dur="1000"/>
                                        <p:tgtEl>
                                          <p:spTgt spid="52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7" name="Shape 1017"/>
        <p:cNvGrpSpPr/>
        <p:nvPr/>
      </p:nvGrpSpPr>
      <p:grpSpPr>
        <a:xfrm>
          <a:off x="0" y="0"/>
          <a:ext cx="0" cy="0"/>
          <a:chOff x="0" y="0"/>
          <a:chExt cx="0" cy="0"/>
        </a:xfrm>
      </p:grpSpPr>
      <p:sp>
        <p:nvSpPr>
          <p:cNvPr id="1018" name="Google Shape;1018;p93"/>
          <p:cNvSpPr txBox="1"/>
          <p:nvPr>
            <p:ph type="ctrTitle"/>
          </p:nvPr>
        </p:nvSpPr>
        <p:spPr>
          <a:xfrm>
            <a:off x="618825" y="453075"/>
            <a:ext cx="8610000" cy="992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Research Question 2: </a:t>
            </a:r>
            <a:endParaRPr/>
          </a:p>
          <a:p>
            <a:pPr indent="0" lvl="0" marL="0" rtl="0" algn="l">
              <a:spcBef>
                <a:spcPts val="0"/>
              </a:spcBef>
              <a:spcAft>
                <a:spcPts val="0"/>
              </a:spcAft>
              <a:buNone/>
            </a:pPr>
            <a:r>
              <a:rPr lang="en"/>
              <a:t>Performance of NN vs Traditional Models</a:t>
            </a:r>
            <a:endParaRPr/>
          </a:p>
        </p:txBody>
      </p:sp>
      <p:graphicFrame>
        <p:nvGraphicFramePr>
          <p:cNvPr id="1019" name="Google Shape;1019;p93"/>
          <p:cNvGraphicFramePr/>
          <p:nvPr/>
        </p:nvGraphicFramePr>
        <p:xfrm>
          <a:off x="1002825" y="1695425"/>
          <a:ext cx="3000000" cy="3000000"/>
        </p:xfrm>
        <a:graphic>
          <a:graphicData uri="http://schemas.openxmlformats.org/drawingml/2006/table">
            <a:tbl>
              <a:tblPr>
                <a:noFill/>
                <a:tableStyleId>{A5967D9B-C152-449C-842C-B666D6E5674E}</a:tableStyleId>
              </a:tblPr>
              <a:tblGrid>
                <a:gridCol w="3619500"/>
                <a:gridCol w="3619500"/>
              </a:tblGrid>
              <a:tr h="100000">
                <a:tc>
                  <a:txBody>
                    <a:bodyPr/>
                    <a:lstStyle/>
                    <a:p>
                      <a:pPr indent="0" lvl="0" marL="0" rtl="0" algn="l">
                        <a:lnSpc>
                          <a:spcPct val="115000"/>
                        </a:lnSpc>
                        <a:spcBef>
                          <a:spcPts val="2400"/>
                        </a:spcBef>
                        <a:spcAft>
                          <a:spcPts val="600"/>
                        </a:spcAft>
                        <a:buNone/>
                      </a:pPr>
                      <a:r>
                        <a:rPr lang="en">
                          <a:solidFill>
                            <a:schemeClr val="lt1"/>
                          </a:solidFill>
                          <a:latin typeface="Share Tech"/>
                          <a:ea typeface="Share Tech"/>
                          <a:cs typeface="Share Tech"/>
                          <a:sym typeface="Share Tech"/>
                        </a:rPr>
                        <a:t>Classifier</a:t>
                      </a:r>
                      <a:endParaRPr>
                        <a:solidFill>
                          <a:schemeClr val="lt1"/>
                        </a:solidFill>
                        <a:latin typeface="Share Tech"/>
                        <a:ea typeface="Share Tech"/>
                        <a:cs typeface="Share Tech"/>
                        <a:sym typeface="Share Tech"/>
                      </a:endParaRPr>
                    </a:p>
                  </a:txBody>
                  <a:tcPr marT="91425" marB="91425" marR="91425" marL="91425"/>
                </a:tc>
                <a:tc>
                  <a:txBody>
                    <a:bodyPr/>
                    <a:lstStyle/>
                    <a:p>
                      <a:pPr indent="0" lvl="0" marL="0" rtl="0" algn="l">
                        <a:lnSpc>
                          <a:spcPct val="115000"/>
                        </a:lnSpc>
                        <a:spcBef>
                          <a:spcPts val="2400"/>
                        </a:spcBef>
                        <a:spcAft>
                          <a:spcPts val="600"/>
                        </a:spcAft>
                        <a:buNone/>
                      </a:pPr>
                      <a:r>
                        <a:rPr lang="en">
                          <a:solidFill>
                            <a:schemeClr val="lt1"/>
                          </a:solidFill>
                          <a:latin typeface="Share Tech"/>
                          <a:ea typeface="Share Tech"/>
                          <a:cs typeface="Share Tech"/>
                          <a:sym typeface="Share Tech"/>
                        </a:rPr>
                        <a:t>Accuracy</a:t>
                      </a:r>
                      <a:endParaRPr>
                        <a:solidFill>
                          <a:schemeClr val="lt1"/>
                        </a:solidFill>
                        <a:latin typeface="Share Tech"/>
                        <a:ea typeface="Share Tech"/>
                        <a:cs typeface="Share Tech"/>
                        <a:sym typeface="Share Tech"/>
                      </a:endParaRPr>
                    </a:p>
                  </a:txBody>
                  <a:tcPr marT="91425" marB="91425" marR="91425" marL="91425"/>
                </a:tc>
              </a:tr>
              <a:tr h="100000">
                <a:tc>
                  <a:txBody>
                    <a:bodyPr/>
                    <a:lstStyle/>
                    <a:p>
                      <a:pPr indent="0" lvl="0" marL="0" rtl="0" algn="l">
                        <a:spcBef>
                          <a:spcPts val="0"/>
                        </a:spcBef>
                        <a:spcAft>
                          <a:spcPts val="0"/>
                        </a:spcAft>
                        <a:buNone/>
                      </a:pPr>
                      <a:r>
                        <a:rPr lang="en">
                          <a:solidFill>
                            <a:schemeClr val="lt1"/>
                          </a:solidFill>
                          <a:latin typeface="Share Tech"/>
                          <a:ea typeface="Share Tech"/>
                          <a:cs typeface="Share Tech"/>
                          <a:sym typeface="Share Tech"/>
                        </a:rPr>
                        <a:t>gcForest </a:t>
                      </a:r>
                      <a:endParaRPr>
                        <a:solidFill>
                          <a:schemeClr val="lt1"/>
                        </a:solidFill>
                        <a:latin typeface="Share Tech"/>
                        <a:ea typeface="Share Tech"/>
                        <a:cs typeface="Share Tech"/>
                        <a:sym typeface="Share Tech"/>
                      </a:endParaRPr>
                    </a:p>
                  </a:txBody>
                  <a:tcPr marT="91425" marB="91425" marR="91425" marL="91425"/>
                </a:tc>
                <a:tc>
                  <a:txBody>
                    <a:bodyPr/>
                    <a:lstStyle/>
                    <a:p>
                      <a:pPr indent="0" lvl="0" marL="0" rtl="0" algn="l">
                        <a:spcBef>
                          <a:spcPts val="0"/>
                        </a:spcBef>
                        <a:spcAft>
                          <a:spcPts val="0"/>
                        </a:spcAft>
                        <a:buNone/>
                      </a:pPr>
                      <a:r>
                        <a:rPr lang="en">
                          <a:solidFill>
                            <a:schemeClr val="lt1"/>
                          </a:solidFill>
                          <a:latin typeface="Share Tech"/>
                          <a:ea typeface="Share Tech"/>
                          <a:cs typeface="Share Tech"/>
                          <a:sym typeface="Share Tech"/>
                        </a:rPr>
                        <a:t>99.26%</a:t>
                      </a:r>
                      <a:endParaRPr>
                        <a:solidFill>
                          <a:schemeClr val="lt1"/>
                        </a:solidFill>
                        <a:latin typeface="Share Tech"/>
                        <a:ea typeface="Share Tech"/>
                        <a:cs typeface="Share Tech"/>
                        <a:sym typeface="Share Tech"/>
                      </a:endParaRPr>
                    </a:p>
                  </a:txBody>
                  <a:tcPr marT="91425" marB="91425" marR="91425" marL="91425"/>
                </a:tc>
              </a:tr>
              <a:tr h="381000">
                <a:tc>
                  <a:txBody>
                    <a:bodyPr/>
                    <a:lstStyle/>
                    <a:p>
                      <a:pPr indent="0" lvl="0" marL="0" rtl="0" algn="l">
                        <a:lnSpc>
                          <a:spcPct val="115000"/>
                        </a:lnSpc>
                        <a:spcBef>
                          <a:spcPts val="2400"/>
                        </a:spcBef>
                        <a:spcAft>
                          <a:spcPts val="600"/>
                        </a:spcAft>
                        <a:buNone/>
                      </a:pPr>
                      <a:r>
                        <a:rPr lang="en">
                          <a:solidFill>
                            <a:schemeClr val="lt1"/>
                          </a:solidFill>
                          <a:latin typeface="Share Tech"/>
                          <a:ea typeface="Share Tech"/>
                          <a:cs typeface="Share Tech"/>
                          <a:sym typeface="Share Tech"/>
                        </a:rPr>
                        <a:t>SVM (rbf kernel) </a:t>
                      </a:r>
                      <a:endParaRPr>
                        <a:latin typeface="Share Tech"/>
                        <a:ea typeface="Share Tech"/>
                        <a:cs typeface="Share Tech"/>
                        <a:sym typeface="Share Tech"/>
                      </a:endParaRPr>
                    </a:p>
                  </a:txBody>
                  <a:tcPr marT="91425" marB="91425" marR="91425" marL="91425"/>
                </a:tc>
                <a:tc>
                  <a:txBody>
                    <a:bodyPr/>
                    <a:lstStyle/>
                    <a:p>
                      <a:pPr indent="0" lvl="0" marL="0" rtl="0" algn="l">
                        <a:lnSpc>
                          <a:spcPct val="115000"/>
                        </a:lnSpc>
                        <a:spcBef>
                          <a:spcPts val="2400"/>
                        </a:spcBef>
                        <a:spcAft>
                          <a:spcPts val="600"/>
                        </a:spcAft>
                        <a:buNone/>
                      </a:pPr>
                      <a:r>
                        <a:rPr lang="en">
                          <a:solidFill>
                            <a:schemeClr val="lt1"/>
                          </a:solidFill>
                          <a:latin typeface="Share Tech"/>
                          <a:ea typeface="Share Tech"/>
                          <a:cs typeface="Share Tech"/>
                          <a:sym typeface="Share Tech"/>
                        </a:rPr>
                        <a:t>98.60%</a:t>
                      </a:r>
                      <a:endParaRPr>
                        <a:latin typeface="Share Tech"/>
                        <a:ea typeface="Share Tech"/>
                        <a:cs typeface="Share Tech"/>
                        <a:sym typeface="Share Tech"/>
                      </a:endParaRPr>
                    </a:p>
                  </a:txBody>
                  <a:tcPr marT="91425" marB="91425" marR="91425" marL="91425"/>
                </a:tc>
              </a:tr>
              <a:tr h="381000">
                <a:tc>
                  <a:txBody>
                    <a:bodyPr/>
                    <a:lstStyle/>
                    <a:p>
                      <a:pPr indent="0" lvl="0" marL="0" rtl="0" algn="l">
                        <a:lnSpc>
                          <a:spcPct val="115000"/>
                        </a:lnSpc>
                        <a:spcBef>
                          <a:spcPts val="2400"/>
                        </a:spcBef>
                        <a:spcAft>
                          <a:spcPts val="600"/>
                        </a:spcAft>
                        <a:buNone/>
                      </a:pPr>
                      <a:r>
                        <a:rPr lang="en">
                          <a:solidFill>
                            <a:schemeClr val="lt1"/>
                          </a:solidFill>
                          <a:latin typeface="Share Tech"/>
                          <a:ea typeface="Share Tech"/>
                          <a:cs typeface="Share Tech"/>
                          <a:sym typeface="Share Tech"/>
                        </a:rPr>
                        <a:t>Random Forest </a:t>
                      </a:r>
                      <a:endParaRPr>
                        <a:solidFill>
                          <a:schemeClr val="lt1"/>
                        </a:solidFill>
                        <a:latin typeface="Share Tech"/>
                        <a:ea typeface="Share Tech"/>
                        <a:cs typeface="Share Tech"/>
                        <a:sym typeface="Share Tech"/>
                      </a:endParaRPr>
                    </a:p>
                  </a:txBody>
                  <a:tcPr marT="91425" marB="91425" marR="91425" marL="91425"/>
                </a:tc>
                <a:tc>
                  <a:txBody>
                    <a:bodyPr/>
                    <a:lstStyle/>
                    <a:p>
                      <a:pPr indent="0" lvl="0" marL="0" rtl="0" algn="l">
                        <a:lnSpc>
                          <a:spcPct val="115000"/>
                        </a:lnSpc>
                        <a:spcBef>
                          <a:spcPts val="2400"/>
                        </a:spcBef>
                        <a:spcAft>
                          <a:spcPts val="600"/>
                        </a:spcAft>
                        <a:buNone/>
                      </a:pPr>
                      <a:r>
                        <a:rPr lang="en">
                          <a:solidFill>
                            <a:schemeClr val="lt1"/>
                          </a:solidFill>
                          <a:latin typeface="Share Tech"/>
                          <a:ea typeface="Share Tech"/>
                          <a:cs typeface="Share Tech"/>
                          <a:sym typeface="Share Tech"/>
                        </a:rPr>
                        <a:t>96.80%</a:t>
                      </a:r>
                      <a:endParaRPr>
                        <a:solidFill>
                          <a:schemeClr val="lt1"/>
                        </a:solidFill>
                        <a:latin typeface="Share Tech"/>
                        <a:ea typeface="Share Tech"/>
                        <a:cs typeface="Share Tech"/>
                        <a:sym typeface="Share Tech"/>
                      </a:endParaRPr>
                    </a:p>
                  </a:txBody>
                  <a:tcPr marT="91425" marB="91425" marR="91425" marL="91425"/>
                </a:tc>
              </a:tr>
              <a:tr h="381000">
                <a:tc>
                  <a:txBody>
                    <a:bodyPr/>
                    <a:lstStyle/>
                    <a:p>
                      <a:pPr indent="0" lvl="0" marL="0" rtl="0" algn="l">
                        <a:lnSpc>
                          <a:spcPct val="115000"/>
                        </a:lnSpc>
                        <a:spcBef>
                          <a:spcPts val="2400"/>
                        </a:spcBef>
                        <a:spcAft>
                          <a:spcPts val="600"/>
                        </a:spcAft>
                        <a:buNone/>
                      </a:pPr>
                      <a:r>
                        <a:rPr lang="en">
                          <a:solidFill>
                            <a:schemeClr val="lt1"/>
                          </a:solidFill>
                          <a:latin typeface="Share Tech"/>
                          <a:ea typeface="Share Tech"/>
                          <a:cs typeface="Share Tech"/>
                          <a:sym typeface="Share Tech"/>
                        </a:rPr>
                        <a:t>Deep Belief Net (Hinton et al., 2006)</a:t>
                      </a:r>
                      <a:endParaRPr>
                        <a:solidFill>
                          <a:schemeClr val="lt1"/>
                        </a:solidFill>
                        <a:latin typeface="Share Tech"/>
                        <a:ea typeface="Share Tech"/>
                        <a:cs typeface="Share Tech"/>
                        <a:sym typeface="Share Tech"/>
                      </a:endParaRPr>
                    </a:p>
                  </a:txBody>
                  <a:tcPr marT="91425" marB="91425" marR="91425" marL="91425"/>
                </a:tc>
                <a:tc>
                  <a:txBody>
                    <a:bodyPr/>
                    <a:lstStyle/>
                    <a:p>
                      <a:pPr indent="0" lvl="0" marL="0" rtl="0" algn="l">
                        <a:lnSpc>
                          <a:spcPct val="115000"/>
                        </a:lnSpc>
                        <a:spcBef>
                          <a:spcPts val="2400"/>
                        </a:spcBef>
                        <a:spcAft>
                          <a:spcPts val="600"/>
                        </a:spcAft>
                        <a:buNone/>
                      </a:pPr>
                      <a:r>
                        <a:rPr lang="en">
                          <a:solidFill>
                            <a:schemeClr val="lt1"/>
                          </a:solidFill>
                          <a:latin typeface="Share Tech"/>
                          <a:ea typeface="Share Tech"/>
                          <a:cs typeface="Share Tech"/>
                          <a:sym typeface="Share Tech"/>
                        </a:rPr>
                        <a:t>98.75% </a:t>
                      </a:r>
                      <a:endParaRPr>
                        <a:solidFill>
                          <a:schemeClr val="lt1"/>
                        </a:solidFill>
                        <a:latin typeface="Share Tech"/>
                        <a:ea typeface="Share Tech"/>
                        <a:cs typeface="Share Tech"/>
                        <a:sym typeface="Share Tech"/>
                      </a:endParaRPr>
                    </a:p>
                  </a:txBody>
                  <a:tcPr marT="91425" marB="91425" marR="91425" marL="91425"/>
                </a:tc>
              </a:tr>
            </a:tbl>
          </a:graphicData>
        </a:graphic>
      </p:graphicFrame>
      <p:sp>
        <p:nvSpPr>
          <p:cNvPr id="1020" name="Google Shape;1020;p93"/>
          <p:cNvSpPr txBox="1"/>
          <p:nvPr/>
        </p:nvSpPr>
        <p:spPr>
          <a:xfrm>
            <a:off x="4622325" y="4437325"/>
            <a:ext cx="39471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lt1"/>
                </a:solidFill>
                <a:latin typeface="Maven Pro"/>
                <a:ea typeface="Maven Pro"/>
                <a:cs typeface="Maven Pro"/>
                <a:sym typeface="Maven Pro"/>
              </a:rPr>
              <a:t>Deep Forest: </a:t>
            </a:r>
            <a:r>
              <a:rPr lang="en" sz="1000">
                <a:solidFill>
                  <a:schemeClr val="lt1"/>
                </a:solidFill>
                <a:latin typeface="Maven Pro"/>
                <a:ea typeface="Maven Pro"/>
                <a:cs typeface="Maven Pro"/>
                <a:sym typeface="Maven Pro"/>
              </a:rPr>
              <a:t>Towards</a:t>
            </a:r>
            <a:r>
              <a:rPr lang="en" sz="1000">
                <a:solidFill>
                  <a:schemeClr val="lt1"/>
                </a:solidFill>
                <a:latin typeface="Maven Pro"/>
                <a:ea typeface="Maven Pro"/>
                <a:cs typeface="Maven Pro"/>
                <a:sym typeface="Maven Pro"/>
              </a:rPr>
              <a:t> an Alternative to Deep Neural Networks </a:t>
            </a:r>
            <a:endParaRPr sz="1000">
              <a:solidFill>
                <a:schemeClr val="lt1"/>
              </a:solidFill>
              <a:latin typeface="Maven Pro"/>
              <a:ea typeface="Maven Pro"/>
              <a:cs typeface="Maven Pro"/>
              <a:sym typeface="Maven Pro"/>
            </a:endParaRPr>
          </a:p>
          <a:p>
            <a:pPr indent="0" lvl="0" marL="0" rtl="0" algn="l">
              <a:spcBef>
                <a:spcPts val="0"/>
              </a:spcBef>
              <a:spcAft>
                <a:spcPts val="0"/>
              </a:spcAft>
              <a:buNone/>
            </a:pPr>
            <a:r>
              <a:rPr lang="en" sz="1000">
                <a:solidFill>
                  <a:schemeClr val="lt1"/>
                </a:solidFill>
                <a:latin typeface="Maven Pro"/>
                <a:ea typeface="Maven Pro"/>
                <a:cs typeface="Maven Pro"/>
                <a:sym typeface="Maven Pro"/>
              </a:rPr>
              <a:t>(Zhou et al., 2017)</a:t>
            </a:r>
            <a:endParaRPr sz="1000">
              <a:latin typeface="Maven Pro"/>
              <a:ea typeface="Maven Pro"/>
              <a:cs typeface="Maven Pro"/>
              <a:sym typeface="Maven Pr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018"/>
                                        </p:tgtEl>
                                        <p:attrNameLst>
                                          <p:attrName>style.visibility</p:attrName>
                                        </p:attrNameLst>
                                      </p:cBhvr>
                                      <p:to>
                                        <p:strVal val="visible"/>
                                      </p:to>
                                    </p:set>
                                    <p:animEffect filter="fade" transition="in">
                                      <p:cBhvr>
                                        <p:cTn dur="1000"/>
                                        <p:tgtEl>
                                          <p:spTgt spid="101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19"/>
                                        </p:tgtEl>
                                        <p:attrNameLst>
                                          <p:attrName>style.visibility</p:attrName>
                                        </p:attrNameLst>
                                      </p:cBhvr>
                                      <p:to>
                                        <p:strVal val="visible"/>
                                      </p:to>
                                    </p:set>
                                    <p:animEffect filter="fade" transition="in">
                                      <p:cBhvr>
                                        <p:cTn dur="1000"/>
                                        <p:tgtEl>
                                          <p:spTgt spid="101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4" name="Shape 1024"/>
        <p:cNvGrpSpPr/>
        <p:nvPr/>
      </p:nvGrpSpPr>
      <p:grpSpPr>
        <a:xfrm>
          <a:off x="0" y="0"/>
          <a:ext cx="0" cy="0"/>
          <a:chOff x="0" y="0"/>
          <a:chExt cx="0" cy="0"/>
        </a:xfrm>
      </p:grpSpPr>
      <p:sp>
        <p:nvSpPr>
          <p:cNvPr id="1025" name="Google Shape;1025;p94"/>
          <p:cNvSpPr txBox="1"/>
          <p:nvPr>
            <p:ph type="title"/>
          </p:nvPr>
        </p:nvSpPr>
        <p:spPr>
          <a:xfrm>
            <a:off x="1782450" y="1496400"/>
            <a:ext cx="5579100" cy="2150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Future Improvements</a:t>
            </a:r>
            <a:endParaRPr/>
          </a:p>
          <a:p>
            <a:pPr indent="0" lvl="0" marL="0" rtl="0" algn="ctr">
              <a:spcBef>
                <a:spcPts val="0"/>
              </a:spcBef>
              <a:spcAft>
                <a:spcPts val="0"/>
              </a:spcAft>
              <a:buNone/>
            </a:pPr>
            <a:r>
              <a:rPr lang="en">
                <a:solidFill>
                  <a:srgbClr val="CCCCCC"/>
                </a:solidFill>
                <a:latin typeface="Times New Roman"/>
                <a:ea typeface="Times New Roman"/>
                <a:cs typeface="Times New Roman"/>
                <a:sym typeface="Times New Roman"/>
              </a:rPr>
              <a:t>🪄</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3" presetSubtype="16">
                                  <p:stCondLst>
                                    <p:cond delay="0"/>
                                  </p:stCondLst>
                                  <p:childTnLst>
                                    <p:set>
                                      <p:cBhvr>
                                        <p:cTn dur="1" fill="hold">
                                          <p:stCondLst>
                                            <p:cond delay="0"/>
                                          </p:stCondLst>
                                        </p:cTn>
                                        <p:tgtEl>
                                          <p:spTgt spid="1025"/>
                                        </p:tgtEl>
                                        <p:attrNameLst>
                                          <p:attrName>style.visibility</p:attrName>
                                        </p:attrNameLst>
                                      </p:cBhvr>
                                      <p:to>
                                        <p:strVal val="visible"/>
                                      </p:to>
                                    </p:set>
                                    <p:anim calcmode="lin" valueType="num">
                                      <p:cBhvr additive="base">
                                        <p:cTn dur="1000"/>
                                        <p:tgtEl>
                                          <p:spTgt spid="1025"/>
                                        </p:tgtEl>
                                        <p:attrNameLst>
                                          <p:attrName>ppt_w</p:attrName>
                                        </p:attrNameLst>
                                      </p:cBhvr>
                                      <p:tavLst>
                                        <p:tav fmla="" tm="0">
                                          <p:val>
                                            <p:strVal val="0"/>
                                          </p:val>
                                        </p:tav>
                                        <p:tav fmla="" tm="100000">
                                          <p:val>
                                            <p:strVal val="#ppt_w"/>
                                          </p:val>
                                        </p:tav>
                                      </p:tavLst>
                                    </p:anim>
                                    <p:anim calcmode="lin" valueType="num">
                                      <p:cBhvr additive="base">
                                        <p:cTn dur="1000"/>
                                        <p:tgtEl>
                                          <p:spTgt spid="1025"/>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9" name="Shape 1029"/>
        <p:cNvGrpSpPr/>
        <p:nvPr/>
      </p:nvGrpSpPr>
      <p:grpSpPr>
        <a:xfrm>
          <a:off x="0" y="0"/>
          <a:ext cx="0" cy="0"/>
          <a:chOff x="0" y="0"/>
          <a:chExt cx="0" cy="0"/>
        </a:xfrm>
      </p:grpSpPr>
      <p:sp>
        <p:nvSpPr>
          <p:cNvPr id="1030" name="Google Shape;1030;p95"/>
          <p:cNvSpPr txBox="1"/>
          <p:nvPr>
            <p:ph idx="1" type="body"/>
          </p:nvPr>
        </p:nvSpPr>
        <p:spPr>
          <a:xfrm>
            <a:off x="4648650" y="4551700"/>
            <a:ext cx="4608000" cy="8049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000"/>
              <a:t>Reference: Towards a Deep and Unified Understanding of Deep Neural Models in NLP (</a:t>
            </a:r>
            <a:r>
              <a:rPr lang="en" sz="1000">
                <a:uFill>
                  <a:noFill/>
                </a:uFill>
                <a:hlinkClick r:id="rId3"/>
              </a:rPr>
              <a:t>Guan</a:t>
            </a:r>
            <a:r>
              <a:rPr lang="en" sz="1000"/>
              <a:t> et al, 2019)</a:t>
            </a:r>
            <a:endParaRPr b="1" sz="1000">
              <a:solidFill>
                <a:srgbClr val="9FC5E8"/>
              </a:solidFill>
            </a:endParaRPr>
          </a:p>
        </p:txBody>
      </p:sp>
      <p:sp>
        <p:nvSpPr>
          <p:cNvPr id="1031" name="Google Shape;1031;p95"/>
          <p:cNvSpPr txBox="1"/>
          <p:nvPr>
            <p:ph type="ctrTitle"/>
          </p:nvPr>
        </p:nvSpPr>
        <p:spPr>
          <a:xfrm>
            <a:off x="618825" y="411675"/>
            <a:ext cx="79734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Neural Networks: Hidden layers unhiddened</a:t>
            </a:r>
            <a:endParaRPr/>
          </a:p>
        </p:txBody>
      </p:sp>
      <p:pic>
        <p:nvPicPr>
          <p:cNvPr id="1032" name="Google Shape;1032;p95"/>
          <p:cNvPicPr preferRelativeResize="0"/>
          <p:nvPr/>
        </p:nvPicPr>
        <p:blipFill>
          <a:blip r:embed="rId4">
            <a:alphaModFix/>
          </a:blip>
          <a:stretch>
            <a:fillRect/>
          </a:stretch>
        </p:blipFill>
        <p:spPr>
          <a:xfrm>
            <a:off x="1421588" y="2544538"/>
            <a:ext cx="6300824" cy="1285875"/>
          </a:xfrm>
          <a:prstGeom prst="rect">
            <a:avLst/>
          </a:prstGeom>
          <a:noFill/>
          <a:ln>
            <a:noFill/>
          </a:ln>
        </p:spPr>
      </p:pic>
      <p:sp>
        <p:nvSpPr>
          <p:cNvPr id="1033" name="Google Shape;1033;p95"/>
          <p:cNvSpPr txBox="1"/>
          <p:nvPr/>
        </p:nvSpPr>
        <p:spPr>
          <a:xfrm>
            <a:off x="3986400" y="2129038"/>
            <a:ext cx="30000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lt1"/>
                </a:solidFill>
                <a:latin typeface="Maven Pro"/>
                <a:ea typeface="Maven Pro"/>
                <a:cs typeface="Maven Pro"/>
                <a:sym typeface="Maven Pro"/>
              </a:rPr>
              <a:t>Fig: Saliency maps</a:t>
            </a:r>
            <a:endParaRPr sz="1100">
              <a:solidFill>
                <a:schemeClr val="lt1"/>
              </a:solidFill>
              <a:latin typeface="Maven Pro"/>
              <a:ea typeface="Maven Pro"/>
              <a:cs typeface="Maven Pro"/>
              <a:sym typeface="Maven Pro"/>
            </a:endParaRPr>
          </a:p>
        </p:txBody>
      </p:sp>
      <p:pic>
        <p:nvPicPr>
          <p:cNvPr id="1034" name="Google Shape;1034;p95"/>
          <p:cNvPicPr preferRelativeResize="0"/>
          <p:nvPr/>
        </p:nvPicPr>
        <p:blipFill>
          <a:blip r:embed="rId5">
            <a:alphaModFix/>
          </a:blip>
          <a:stretch>
            <a:fillRect/>
          </a:stretch>
        </p:blipFill>
        <p:spPr>
          <a:xfrm>
            <a:off x="38100" y="959088"/>
            <a:ext cx="9067800" cy="1266825"/>
          </a:xfrm>
          <a:prstGeom prst="rect">
            <a:avLst/>
          </a:prstGeom>
          <a:noFill/>
          <a:ln>
            <a:noFill/>
          </a:ln>
        </p:spPr>
      </p:pic>
      <p:sp>
        <p:nvSpPr>
          <p:cNvPr id="1035" name="Google Shape;1035;p95"/>
          <p:cNvSpPr txBox="1"/>
          <p:nvPr/>
        </p:nvSpPr>
        <p:spPr>
          <a:xfrm>
            <a:off x="3272800" y="3830400"/>
            <a:ext cx="42420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lt1"/>
                </a:solidFill>
                <a:latin typeface="Maven Pro"/>
                <a:ea typeface="Maven Pro"/>
                <a:cs typeface="Maven Pro"/>
                <a:sym typeface="Maven Pro"/>
              </a:rPr>
              <a:t>Fig: Layerwise analysis of word categories</a:t>
            </a:r>
            <a:endParaRPr sz="1100">
              <a:solidFill>
                <a:schemeClr val="lt1"/>
              </a:solidFill>
              <a:latin typeface="Maven Pro"/>
              <a:ea typeface="Maven Pro"/>
              <a:cs typeface="Maven Pro"/>
              <a:sym typeface="Maven Pr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031"/>
                                        </p:tgtEl>
                                        <p:attrNameLst>
                                          <p:attrName>style.visibility</p:attrName>
                                        </p:attrNameLst>
                                      </p:cBhvr>
                                      <p:to>
                                        <p:strVal val="visible"/>
                                      </p:to>
                                    </p:set>
                                    <p:animEffect filter="fade" transition="in">
                                      <p:cBhvr>
                                        <p:cTn dur="1000"/>
                                        <p:tgtEl>
                                          <p:spTgt spid="103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34"/>
                                        </p:tgtEl>
                                        <p:attrNameLst>
                                          <p:attrName>style.visibility</p:attrName>
                                        </p:attrNameLst>
                                      </p:cBhvr>
                                      <p:to>
                                        <p:strVal val="visible"/>
                                      </p:to>
                                    </p:set>
                                    <p:animEffect filter="fade" transition="in">
                                      <p:cBhvr>
                                        <p:cTn dur="1000"/>
                                        <p:tgtEl>
                                          <p:spTgt spid="1034"/>
                                        </p:tgtEl>
                                      </p:cBhvr>
                                    </p:animEffect>
                                  </p:childTnLst>
                                </p:cTn>
                              </p:par>
                              <p:par>
                                <p:cTn fill="hold" nodeType="withEffect" presetClass="entr" presetID="10" presetSubtype="0">
                                  <p:stCondLst>
                                    <p:cond delay="0"/>
                                  </p:stCondLst>
                                  <p:childTnLst>
                                    <p:set>
                                      <p:cBhvr>
                                        <p:cTn dur="1" fill="hold">
                                          <p:stCondLst>
                                            <p:cond delay="0"/>
                                          </p:stCondLst>
                                        </p:cTn>
                                        <p:tgtEl>
                                          <p:spTgt spid="1033"/>
                                        </p:tgtEl>
                                        <p:attrNameLst>
                                          <p:attrName>style.visibility</p:attrName>
                                        </p:attrNameLst>
                                      </p:cBhvr>
                                      <p:to>
                                        <p:strVal val="visible"/>
                                      </p:to>
                                    </p:set>
                                    <p:animEffect filter="fade" transition="in">
                                      <p:cBhvr>
                                        <p:cTn dur="1000"/>
                                        <p:tgtEl>
                                          <p:spTgt spid="103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32"/>
                                        </p:tgtEl>
                                        <p:attrNameLst>
                                          <p:attrName>style.visibility</p:attrName>
                                        </p:attrNameLst>
                                      </p:cBhvr>
                                      <p:to>
                                        <p:strVal val="visible"/>
                                      </p:to>
                                    </p:set>
                                    <p:animEffect filter="fade" transition="in">
                                      <p:cBhvr>
                                        <p:cTn dur="1000"/>
                                        <p:tgtEl>
                                          <p:spTgt spid="1032"/>
                                        </p:tgtEl>
                                      </p:cBhvr>
                                    </p:animEffect>
                                  </p:childTnLst>
                                </p:cTn>
                              </p:par>
                              <p:par>
                                <p:cTn fill="hold" nodeType="withEffect" presetClass="entr" presetID="10" presetSubtype="0">
                                  <p:stCondLst>
                                    <p:cond delay="0"/>
                                  </p:stCondLst>
                                  <p:childTnLst>
                                    <p:set>
                                      <p:cBhvr>
                                        <p:cTn dur="1" fill="hold">
                                          <p:stCondLst>
                                            <p:cond delay="0"/>
                                          </p:stCondLst>
                                        </p:cTn>
                                        <p:tgtEl>
                                          <p:spTgt spid="1035"/>
                                        </p:tgtEl>
                                        <p:attrNameLst>
                                          <p:attrName>style.visibility</p:attrName>
                                        </p:attrNameLst>
                                      </p:cBhvr>
                                      <p:to>
                                        <p:strVal val="visible"/>
                                      </p:to>
                                    </p:set>
                                    <p:animEffect filter="fade" transition="in">
                                      <p:cBhvr>
                                        <p:cTn dur="1000"/>
                                        <p:tgtEl>
                                          <p:spTgt spid="103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9" name="Shape 1039"/>
        <p:cNvGrpSpPr/>
        <p:nvPr/>
      </p:nvGrpSpPr>
      <p:grpSpPr>
        <a:xfrm>
          <a:off x="0" y="0"/>
          <a:ext cx="0" cy="0"/>
          <a:chOff x="0" y="0"/>
          <a:chExt cx="0" cy="0"/>
        </a:xfrm>
      </p:grpSpPr>
      <p:sp>
        <p:nvSpPr>
          <p:cNvPr id="1040" name="Google Shape;1040;p96"/>
          <p:cNvSpPr txBox="1"/>
          <p:nvPr>
            <p:ph idx="1" type="body"/>
          </p:nvPr>
        </p:nvSpPr>
        <p:spPr>
          <a:xfrm>
            <a:off x="367250" y="1507325"/>
            <a:ext cx="3534300" cy="1167300"/>
          </a:xfrm>
          <a:prstGeom prst="rect">
            <a:avLst/>
          </a:prstGeom>
          <a:solidFill>
            <a:schemeClr val="dk2"/>
          </a:solidFill>
        </p:spPr>
        <p:txBody>
          <a:bodyPr anchorCtr="0" anchor="t" bIns="91425" lIns="91425" spcFirstLastPara="1" rIns="91425" wrap="square" tIns="91425">
            <a:noAutofit/>
          </a:bodyPr>
          <a:lstStyle/>
          <a:p>
            <a:pPr indent="-317500" lvl="0" marL="457200" rtl="0" algn="l">
              <a:spcBef>
                <a:spcPts val="0"/>
              </a:spcBef>
              <a:spcAft>
                <a:spcPts val="0"/>
              </a:spcAft>
              <a:buClr>
                <a:schemeClr val="lt1"/>
              </a:buClr>
              <a:buSzPts val="1400"/>
              <a:buFont typeface="Maven Pro"/>
              <a:buChar char="-"/>
            </a:pPr>
            <a:r>
              <a:rPr b="1" lang="en" sz="1400"/>
              <a:t>Heat map</a:t>
            </a:r>
            <a:r>
              <a:rPr lang="en" sz="1400"/>
              <a:t> shows relative </a:t>
            </a:r>
            <a:r>
              <a:rPr lang="en" sz="1400">
                <a:solidFill>
                  <a:schemeClr val="accent6"/>
                </a:solidFill>
              </a:rPr>
              <a:t>importance of each word</a:t>
            </a:r>
            <a:r>
              <a:rPr lang="en" sz="1400"/>
              <a:t> to prediction outcome </a:t>
            </a:r>
            <a:endParaRPr sz="1400"/>
          </a:p>
          <a:p>
            <a:pPr indent="-317500" lvl="0" marL="457200" rtl="0" algn="l">
              <a:spcBef>
                <a:spcPts val="0"/>
              </a:spcBef>
              <a:spcAft>
                <a:spcPts val="0"/>
              </a:spcAft>
              <a:buClr>
                <a:schemeClr val="lt1"/>
              </a:buClr>
              <a:buSzPts val="1400"/>
              <a:buFont typeface="Maven Pro"/>
              <a:buChar char="-"/>
            </a:pPr>
            <a:r>
              <a:rPr lang="en" sz="1400"/>
              <a:t>can approximate the </a:t>
            </a:r>
            <a:r>
              <a:rPr lang="en" sz="1400">
                <a:solidFill>
                  <a:schemeClr val="accent6"/>
                </a:solidFill>
              </a:rPr>
              <a:t>relative weights</a:t>
            </a:r>
            <a:r>
              <a:rPr lang="en" sz="1400"/>
              <a:t> given to each word</a:t>
            </a:r>
            <a:endParaRPr sz="1400"/>
          </a:p>
        </p:txBody>
      </p:sp>
      <p:pic>
        <p:nvPicPr>
          <p:cNvPr id="1041" name="Google Shape;1041;p96"/>
          <p:cNvPicPr preferRelativeResize="0"/>
          <p:nvPr/>
        </p:nvPicPr>
        <p:blipFill>
          <a:blip r:embed="rId3">
            <a:alphaModFix/>
          </a:blip>
          <a:stretch>
            <a:fillRect/>
          </a:stretch>
        </p:blipFill>
        <p:spPr>
          <a:xfrm>
            <a:off x="4415200" y="557775"/>
            <a:ext cx="4612479" cy="3066399"/>
          </a:xfrm>
          <a:prstGeom prst="rect">
            <a:avLst/>
          </a:prstGeom>
          <a:noFill/>
          <a:ln>
            <a:noFill/>
          </a:ln>
        </p:spPr>
      </p:pic>
      <p:sp>
        <p:nvSpPr>
          <p:cNvPr id="1042" name="Google Shape;1042;p96"/>
          <p:cNvSpPr txBox="1"/>
          <p:nvPr/>
        </p:nvSpPr>
        <p:spPr>
          <a:xfrm>
            <a:off x="4757100" y="4298400"/>
            <a:ext cx="4386900" cy="692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2400"/>
              </a:spcBef>
              <a:spcAft>
                <a:spcPts val="600"/>
              </a:spcAft>
              <a:buNone/>
            </a:pPr>
            <a:r>
              <a:rPr lang="en" sz="1000">
                <a:solidFill>
                  <a:schemeClr val="lt1"/>
                </a:solidFill>
                <a:latin typeface="Maven Pro"/>
                <a:ea typeface="Maven Pro"/>
                <a:cs typeface="Maven Pro"/>
                <a:sym typeface="Maven Pro"/>
              </a:rPr>
              <a:t>Reference: Automatic analysis of cognitive presence in online discussions: An approach using deep learning and explainable artificial intelligence (</a:t>
            </a:r>
            <a:r>
              <a:rPr lang="en" sz="1000">
                <a:solidFill>
                  <a:schemeClr val="lt1"/>
                </a:solidFill>
                <a:uFill>
                  <a:noFill/>
                </a:uFill>
                <a:latin typeface="Maven Pro"/>
                <a:ea typeface="Maven Pro"/>
                <a:cs typeface="Maven Pro"/>
                <a:sym typeface="Maven Pro"/>
                <a:hlinkClick r:id="rId4">
                  <a:extLst>
                    <a:ext uri="{A12FA001-AC4F-418D-AE19-62706E023703}">
                      <ahyp:hlinkClr val="tx"/>
                    </a:ext>
                  </a:extLst>
                </a:hlinkClick>
              </a:rPr>
              <a:t>Hua</a:t>
            </a:r>
            <a:r>
              <a:rPr lang="en" sz="1000">
                <a:solidFill>
                  <a:schemeClr val="lt1"/>
                </a:solidFill>
                <a:latin typeface="Maven Pro"/>
                <a:ea typeface="Maven Pro"/>
                <a:cs typeface="Maven Pro"/>
                <a:sym typeface="Maven Pro"/>
              </a:rPr>
              <a:t> et al., 2021)</a:t>
            </a:r>
            <a:endParaRPr sz="1000">
              <a:solidFill>
                <a:schemeClr val="lt1"/>
              </a:solidFill>
              <a:latin typeface="Maven Pro"/>
              <a:ea typeface="Maven Pro"/>
              <a:cs typeface="Maven Pro"/>
              <a:sym typeface="Maven Pro"/>
            </a:endParaRPr>
          </a:p>
        </p:txBody>
      </p:sp>
      <p:sp>
        <p:nvSpPr>
          <p:cNvPr id="1043" name="Google Shape;1043;p96"/>
          <p:cNvSpPr txBox="1"/>
          <p:nvPr/>
        </p:nvSpPr>
        <p:spPr>
          <a:xfrm>
            <a:off x="5252375" y="3707875"/>
            <a:ext cx="2667000" cy="354000"/>
          </a:xfrm>
          <a:prstGeom prst="rect">
            <a:avLst/>
          </a:prstGeom>
          <a:solidFill>
            <a:schemeClr val="dk2"/>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lt1"/>
                </a:solidFill>
                <a:latin typeface="Maven Pro"/>
                <a:ea typeface="Maven Pro"/>
                <a:cs typeface="Maven Pro"/>
                <a:sym typeface="Maven Pro"/>
              </a:rPr>
              <a:t>Fig: Heat map of messages</a:t>
            </a:r>
            <a:endParaRPr sz="1100">
              <a:solidFill>
                <a:schemeClr val="lt1"/>
              </a:solidFill>
              <a:latin typeface="Maven Pro"/>
              <a:ea typeface="Maven Pro"/>
              <a:cs typeface="Maven Pro"/>
              <a:sym typeface="Maven Pro"/>
            </a:endParaRPr>
          </a:p>
        </p:txBody>
      </p:sp>
      <p:sp>
        <p:nvSpPr>
          <p:cNvPr id="1044" name="Google Shape;1044;p96"/>
          <p:cNvSpPr txBox="1"/>
          <p:nvPr>
            <p:ph type="ctrTitle"/>
          </p:nvPr>
        </p:nvSpPr>
        <p:spPr>
          <a:xfrm>
            <a:off x="233500" y="404950"/>
            <a:ext cx="41817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Heat maps to explain NN</a:t>
            </a:r>
            <a:endParaRPr b="1">
              <a:latin typeface="Maven Pro"/>
              <a:ea typeface="Maven Pro"/>
              <a:cs typeface="Maven Pro"/>
              <a:sym typeface="Maven Pr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044"/>
                                        </p:tgtEl>
                                        <p:attrNameLst>
                                          <p:attrName>style.visibility</p:attrName>
                                        </p:attrNameLst>
                                      </p:cBhvr>
                                      <p:to>
                                        <p:strVal val="visible"/>
                                      </p:to>
                                    </p:set>
                                    <p:animEffect filter="fade" transition="in">
                                      <p:cBhvr>
                                        <p:cTn dur="1000"/>
                                        <p:tgtEl>
                                          <p:spTgt spid="1044"/>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040"/>
                                        </p:tgtEl>
                                        <p:attrNameLst>
                                          <p:attrName>style.visibility</p:attrName>
                                        </p:attrNameLst>
                                      </p:cBhvr>
                                      <p:to>
                                        <p:strVal val="visible"/>
                                      </p:to>
                                    </p:set>
                                    <p:animEffect filter="fade" transition="in">
                                      <p:cBhvr>
                                        <p:cTn dur="1000"/>
                                        <p:tgtEl>
                                          <p:spTgt spid="1040"/>
                                        </p:tgtEl>
                                      </p:cBhvr>
                                    </p:animEffect>
                                  </p:childTnLst>
                                </p:cTn>
                              </p:par>
                              <p:par>
                                <p:cTn fill="hold" nodeType="withEffect" presetClass="entr" presetID="10" presetSubtype="0">
                                  <p:stCondLst>
                                    <p:cond delay="0"/>
                                  </p:stCondLst>
                                  <p:childTnLst>
                                    <p:set>
                                      <p:cBhvr>
                                        <p:cTn dur="1" fill="hold">
                                          <p:stCondLst>
                                            <p:cond delay="0"/>
                                          </p:stCondLst>
                                        </p:cTn>
                                        <p:tgtEl>
                                          <p:spTgt spid="1041"/>
                                        </p:tgtEl>
                                        <p:attrNameLst>
                                          <p:attrName>style.visibility</p:attrName>
                                        </p:attrNameLst>
                                      </p:cBhvr>
                                      <p:to>
                                        <p:strVal val="visible"/>
                                      </p:to>
                                    </p:set>
                                    <p:animEffect filter="fade" transition="in">
                                      <p:cBhvr>
                                        <p:cTn dur="1000"/>
                                        <p:tgtEl>
                                          <p:spTgt spid="1041"/>
                                        </p:tgtEl>
                                      </p:cBhvr>
                                    </p:animEffect>
                                  </p:childTnLst>
                                </p:cTn>
                              </p:par>
                              <p:par>
                                <p:cTn fill="hold" nodeType="withEffect" presetClass="entr" presetID="10" presetSubtype="0">
                                  <p:stCondLst>
                                    <p:cond delay="0"/>
                                  </p:stCondLst>
                                  <p:childTnLst>
                                    <p:set>
                                      <p:cBhvr>
                                        <p:cTn dur="1" fill="hold">
                                          <p:stCondLst>
                                            <p:cond delay="0"/>
                                          </p:stCondLst>
                                        </p:cTn>
                                        <p:tgtEl>
                                          <p:spTgt spid="1042"/>
                                        </p:tgtEl>
                                        <p:attrNameLst>
                                          <p:attrName>style.visibility</p:attrName>
                                        </p:attrNameLst>
                                      </p:cBhvr>
                                      <p:to>
                                        <p:strVal val="visible"/>
                                      </p:to>
                                    </p:set>
                                    <p:animEffect filter="fade" transition="in">
                                      <p:cBhvr>
                                        <p:cTn dur="1000"/>
                                        <p:tgtEl>
                                          <p:spTgt spid="1042"/>
                                        </p:tgtEl>
                                      </p:cBhvr>
                                    </p:animEffect>
                                  </p:childTnLst>
                                </p:cTn>
                              </p:par>
                              <p:par>
                                <p:cTn fill="hold" nodeType="withEffect" presetClass="entr" presetID="10" presetSubtype="0">
                                  <p:stCondLst>
                                    <p:cond delay="0"/>
                                  </p:stCondLst>
                                  <p:childTnLst>
                                    <p:set>
                                      <p:cBhvr>
                                        <p:cTn dur="1" fill="hold">
                                          <p:stCondLst>
                                            <p:cond delay="0"/>
                                          </p:stCondLst>
                                        </p:cTn>
                                        <p:tgtEl>
                                          <p:spTgt spid="1043"/>
                                        </p:tgtEl>
                                        <p:attrNameLst>
                                          <p:attrName>style.visibility</p:attrName>
                                        </p:attrNameLst>
                                      </p:cBhvr>
                                      <p:to>
                                        <p:strVal val="visible"/>
                                      </p:to>
                                    </p:set>
                                    <p:animEffect filter="fade" transition="in">
                                      <p:cBhvr>
                                        <p:cTn dur="1000"/>
                                        <p:tgtEl>
                                          <p:spTgt spid="104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8" name="Shape 1048"/>
        <p:cNvGrpSpPr/>
        <p:nvPr/>
      </p:nvGrpSpPr>
      <p:grpSpPr>
        <a:xfrm>
          <a:off x="0" y="0"/>
          <a:ext cx="0" cy="0"/>
          <a:chOff x="0" y="0"/>
          <a:chExt cx="0" cy="0"/>
        </a:xfrm>
      </p:grpSpPr>
      <p:sp>
        <p:nvSpPr>
          <p:cNvPr id="1049" name="Google Shape;1049;p97"/>
          <p:cNvSpPr txBox="1"/>
          <p:nvPr>
            <p:ph idx="1" type="body"/>
          </p:nvPr>
        </p:nvSpPr>
        <p:spPr>
          <a:xfrm>
            <a:off x="839925" y="1199450"/>
            <a:ext cx="3534300" cy="2090100"/>
          </a:xfrm>
          <a:prstGeom prst="rect">
            <a:avLst/>
          </a:prstGeom>
          <a:solidFill>
            <a:schemeClr val="dk2"/>
          </a:solidFill>
        </p:spPr>
        <p:txBody>
          <a:bodyPr anchorCtr="0" anchor="t" bIns="91425" lIns="91425" spcFirstLastPara="1" rIns="91425" wrap="square" tIns="91425">
            <a:noAutofit/>
          </a:bodyPr>
          <a:lstStyle/>
          <a:p>
            <a:pPr indent="-317500" lvl="0" marL="457200" rtl="0" algn="l">
              <a:spcBef>
                <a:spcPts val="0"/>
              </a:spcBef>
              <a:spcAft>
                <a:spcPts val="0"/>
              </a:spcAft>
              <a:buClr>
                <a:schemeClr val="lt1"/>
              </a:buClr>
              <a:buSzPts val="1400"/>
              <a:buFont typeface="Maven Pro"/>
              <a:buChar char="-"/>
            </a:pPr>
            <a:r>
              <a:rPr b="1" lang="en" sz="1400"/>
              <a:t>Cohen’s Kappa </a:t>
            </a:r>
            <a:r>
              <a:rPr lang="en" sz="1400"/>
              <a:t>can alternative to accuracy, macro F1</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317500" lvl="0" marL="457200" rtl="0" algn="l">
              <a:spcBef>
                <a:spcPts val="0"/>
              </a:spcBef>
              <a:spcAft>
                <a:spcPts val="0"/>
              </a:spcAft>
              <a:buSzPts val="1400"/>
              <a:buChar char="-"/>
            </a:pPr>
            <a:r>
              <a:rPr lang="en" sz="1400"/>
              <a:t>Used to measure the similarity in performance between </a:t>
            </a:r>
            <a:r>
              <a:rPr b="1" lang="en" sz="1400"/>
              <a:t>2 classifiers</a:t>
            </a:r>
            <a:endParaRPr b="1" sz="1400"/>
          </a:p>
          <a:p>
            <a:pPr indent="-317500" lvl="0" marL="457200" rtl="0" algn="l">
              <a:spcBef>
                <a:spcPts val="0"/>
              </a:spcBef>
              <a:spcAft>
                <a:spcPts val="0"/>
              </a:spcAft>
              <a:buSzPts val="1400"/>
              <a:buChar char="-"/>
            </a:pPr>
            <a:r>
              <a:rPr lang="en" sz="1400"/>
              <a:t>Accounts for </a:t>
            </a:r>
            <a:r>
              <a:rPr lang="en" sz="1400">
                <a:solidFill>
                  <a:schemeClr val="accent6"/>
                </a:solidFill>
              </a:rPr>
              <a:t>class imbalances</a:t>
            </a:r>
            <a:endParaRPr sz="1400">
              <a:solidFill>
                <a:schemeClr val="accent6"/>
              </a:solidFill>
            </a:endParaRPr>
          </a:p>
          <a:p>
            <a:pPr indent="-317500" lvl="0" marL="457200" rtl="0" algn="l">
              <a:spcBef>
                <a:spcPts val="0"/>
              </a:spcBef>
              <a:spcAft>
                <a:spcPts val="0"/>
              </a:spcAft>
              <a:buSzPts val="1400"/>
              <a:buChar char="-"/>
            </a:pPr>
            <a:r>
              <a:rPr b="1" lang="en" sz="1400"/>
              <a:t>Accounts </a:t>
            </a:r>
            <a:r>
              <a:rPr lang="en" sz="1400"/>
              <a:t>for agreement </a:t>
            </a:r>
            <a:r>
              <a:rPr lang="en" sz="1400">
                <a:solidFill>
                  <a:schemeClr val="accent6"/>
                </a:solidFill>
              </a:rPr>
              <a:t>happening by chance</a:t>
            </a:r>
            <a:endParaRPr sz="1400">
              <a:solidFill>
                <a:schemeClr val="accent6"/>
              </a:solidFill>
            </a:endParaRPr>
          </a:p>
        </p:txBody>
      </p:sp>
      <p:sp>
        <p:nvSpPr>
          <p:cNvPr id="1050" name="Google Shape;1050;p97"/>
          <p:cNvSpPr txBox="1"/>
          <p:nvPr/>
        </p:nvSpPr>
        <p:spPr>
          <a:xfrm>
            <a:off x="413625" y="989475"/>
            <a:ext cx="43869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2400"/>
              </a:spcBef>
              <a:spcAft>
                <a:spcPts val="600"/>
              </a:spcAft>
              <a:buNone/>
            </a:pPr>
            <a:r>
              <a:t/>
            </a:r>
            <a:endParaRPr>
              <a:solidFill>
                <a:schemeClr val="lt1"/>
              </a:solidFill>
              <a:latin typeface="Maven Pro"/>
              <a:ea typeface="Maven Pro"/>
              <a:cs typeface="Maven Pro"/>
              <a:sym typeface="Maven Pro"/>
            </a:endParaRPr>
          </a:p>
        </p:txBody>
      </p:sp>
      <p:sp>
        <p:nvSpPr>
          <p:cNvPr id="1051" name="Google Shape;1051;p97"/>
          <p:cNvSpPr txBox="1"/>
          <p:nvPr/>
        </p:nvSpPr>
        <p:spPr>
          <a:xfrm>
            <a:off x="5701188" y="3181350"/>
            <a:ext cx="2667000" cy="354000"/>
          </a:xfrm>
          <a:prstGeom prst="rect">
            <a:avLst/>
          </a:prstGeom>
          <a:solidFill>
            <a:schemeClr val="dk2"/>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lt1"/>
                </a:solidFill>
                <a:latin typeface="Maven Pro"/>
                <a:ea typeface="Maven Pro"/>
                <a:cs typeface="Maven Pro"/>
                <a:sym typeface="Maven Pro"/>
              </a:rPr>
              <a:t>Fig: Evaluation matrices</a:t>
            </a:r>
            <a:endParaRPr sz="1100">
              <a:solidFill>
                <a:schemeClr val="lt1"/>
              </a:solidFill>
              <a:latin typeface="Maven Pro"/>
              <a:ea typeface="Maven Pro"/>
              <a:cs typeface="Maven Pro"/>
              <a:sym typeface="Maven Pro"/>
            </a:endParaRPr>
          </a:p>
        </p:txBody>
      </p:sp>
      <p:sp>
        <p:nvSpPr>
          <p:cNvPr id="1052" name="Google Shape;1052;p97"/>
          <p:cNvSpPr txBox="1"/>
          <p:nvPr>
            <p:ph type="ctrTitle"/>
          </p:nvPr>
        </p:nvSpPr>
        <p:spPr>
          <a:xfrm>
            <a:off x="618825" y="411675"/>
            <a:ext cx="49560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Other evaluation matrices</a:t>
            </a:r>
            <a:endParaRPr b="1">
              <a:latin typeface="Maven Pro"/>
              <a:ea typeface="Maven Pro"/>
              <a:cs typeface="Maven Pro"/>
              <a:sym typeface="Maven Pro"/>
            </a:endParaRPr>
          </a:p>
        </p:txBody>
      </p:sp>
      <p:pic>
        <p:nvPicPr>
          <p:cNvPr id="1053" name="Google Shape;1053;p97"/>
          <p:cNvPicPr preferRelativeResize="0"/>
          <p:nvPr/>
        </p:nvPicPr>
        <p:blipFill>
          <a:blip r:embed="rId3">
            <a:alphaModFix/>
          </a:blip>
          <a:stretch>
            <a:fillRect/>
          </a:stretch>
        </p:blipFill>
        <p:spPr>
          <a:xfrm>
            <a:off x="4681500" y="749450"/>
            <a:ext cx="4277700" cy="2370275"/>
          </a:xfrm>
          <a:prstGeom prst="rect">
            <a:avLst/>
          </a:prstGeom>
          <a:noFill/>
          <a:ln>
            <a:noFill/>
          </a:ln>
        </p:spPr>
      </p:pic>
      <p:sp>
        <p:nvSpPr>
          <p:cNvPr id="1054" name="Google Shape;1054;p97"/>
          <p:cNvSpPr txBox="1"/>
          <p:nvPr/>
        </p:nvSpPr>
        <p:spPr>
          <a:xfrm>
            <a:off x="4757100" y="4541725"/>
            <a:ext cx="4386900" cy="515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2400"/>
              </a:spcBef>
              <a:spcAft>
                <a:spcPts val="600"/>
              </a:spcAft>
              <a:buNone/>
            </a:pPr>
            <a:r>
              <a:rPr lang="en" sz="1000">
                <a:solidFill>
                  <a:schemeClr val="lt1"/>
                </a:solidFill>
                <a:latin typeface="Share Tech"/>
                <a:ea typeface="Share Tech"/>
                <a:cs typeface="Share Tech"/>
                <a:sym typeface="Share Tech"/>
              </a:rPr>
              <a:t>Reference: Automatic analysis of cognitive presence in online discussions: An approach using deep learning and explainable artificial intelligence</a:t>
            </a:r>
            <a:r>
              <a:rPr lang="en" sz="1000">
                <a:solidFill>
                  <a:schemeClr val="lt1"/>
                </a:solidFill>
                <a:uFill>
                  <a:noFill/>
                </a:uFill>
                <a:latin typeface="Share Tech"/>
                <a:ea typeface="Share Tech"/>
                <a:cs typeface="Share Tech"/>
                <a:sym typeface="Share Tech"/>
                <a:hlinkClick r:id="rId4">
                  <a:extLst>
                    <a:ext uri="{A12FA001-AC4F-418D-AE19-62706E023703}">
                      <ahyp:hlinkClr val="tx"/>
                    </a:ext>
                  </a:extLst>
                </a:hlinkClick>
              </a:rPr>
              <a:t>Hua</a:t>
            </a:r>
            <a:r>
              <a:rPr lang="en" sz="1000">
                <a:solidFill>
                  <a:schemeClr val="lt1"/>
                </a:solidFill>
                <a:latin typeface="Share Tech"/>
                <a:ea typeface="Share Tech"/>
                <a:cs typeface="Share Tech"/>
                <a:sym typeface="Share Tech"/>
              </a:rPr>
              <a:t> et al., 2021</a:t>
            </a:r>
            <a:endParaRPr sz="1000">
              <a:latin typeface="Share Tech"/>
              <a:ea typeface="Share Tech"/>
              <a:cs typeface="Share Tech"/>
              <a:sym typeface="Share Tech"/>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052"/>
                                        </p:tgtEl>
                                        <p:attrNameLst>
                                          <p:attrName>style.visibility</p:attrName>
                                        </p:attrNameLst>
                                      </p:cBhvr>
                                      <p:to>
                                        <p:strVal val="visible"/>
                                      </p:to>
                                    </p:set>
                                    <p:animEffect filter="fade" transition="in">
                                      <p:cBhvr>
                                        <p:cTn dur="1000"/>
                                        <p:tgtEl>
                                          <p:spTgt spid="105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49"/>
                                        </p:tgtEl>
                                        <p:attrNameLst>
                                          <p:attrName>style.visibility</p:attrName>
                                        </p:attrNameLst>
                                      </p:cBhvr>
                                      <p:to>
                                        <p:strVal val="visible"/>
                                      </p:to>
                                    </p:set>
                                    <p:animEffect filter="fade" transition="in">
                                      <p:cBhvr>
                                        <p:cTn dur="1000"/>
                                        <p:tgtEl>
                                          <p:spTgt spid="1049"/>
                                        </p:tgtEl>
                                      </p:cBhvr>
                                    </p:animEffect>
                                  </p:childTnLst>
                                </p:cTn>
                              </p:par>
                              <p:par>
                                <p:cTn fill="hold" nodeType="withEffect" presetClass="entr" presetID="10" presetSubtype="0">
                                  <p:stCondLst>
                                    <p:cond delay="0"/>
                                  </p:stCondLst>
                                  <p:childTnLst>
                                    <p:set>
                                      <p:cBhvr>
                                        <p:cTn dur="1" fill="hold">
                                          <p:stCondLst>
                                            <p:cond delay="0"/>
                                          </p:stCondLst>
                                        </p:cTn>
                                        <p:tgtEl>
                                          <p:spTgt spid="1051"/>
                                        </p:tgtEl>
                                        <p:attrNameLst>
                                          <p:attrName>style.visibility</p:attrName>
                                        </p:attrNameLst>
                                      </p:cBhvr>
                                      <p:to>
                                        <p:strVal val="visible"/>
                                      </p:to>
                                    </p:set>
                                    <p:animEffect filter="fade" transition="in">
                                      <p:cBhvr>
                                        <p:cTn dur="1000"/>
                                        <p:tgtEl>
                                          <p:spTgt spid="1051"/>
                                        </p:tgtEl>
                                      </p:cBhvr>
                                    </p:animEffect>
                                  </p:childTnLst>
                                </p:cTn>
                              </p:par>
                              <p:par>
                                <p:cTn fill="hold" nodeType="withEffect" presetClass="entr" presetID="10" presetSubtype="0">
                                  <p:stCondLst>
                                    <p:cond delay="0"/>
                                  </p:stCondLst>
                                  <p:childTnLst>
                                    <p:set>
                                      <p:cBhvr>
                                        <p:cTn dur="1" fill="hold">
                                          <p:stCondLst>
                                            <p:cond delay="0"/>
                                          </p:stCondLst>
                                        </p:cTn>
                                        <p:tgtEl>
                                          <p:spTgt spid="1053"/>
                                        </p:tgtEl>
                                        <p:attrNameLst>
                                          <p:attrName>style.visibility</p:attrName>
                                        </p:attrNameLst>
                                      </p:cBhvr>
                                      <p:to>
                                        <p:strVal val="visible"/>
                                      </p:to>
                                    </p:set>
                                    <p:animEffect filter="fade" transition="in">
                                      <p:cBhvr>
                                        <p:cTn dur="1000"/>
                                        <p:tgtEl>
                                          <p:spTgt spid="1053"/>
                                        </p:tgtEl>
                                      </p:cBhvr>
                                    </p:animEffect>
                                  </p:childTnLst>
                                </p:cTn>
                              </p:par>
                              <p:par>
                                <p:cTn fill="hold" nodeType="withEffect" presetClass="entr" presetID="10" presetSubtype="0">
                                  <p:stCondLst>
                                    <p:cond delay="0"/>
                                  </p:stCondLst>
                                  <p:childTnLst>
                                    <p:set>
                                      <p:cBhvr>
                                        <p:cTn dur="1" fill="hold">
                                          <p:stCondLst>
                                            <p:cond delay="0"/>
                                          </p:stCondLst>
                                        </p:cTn>
                                        <p:tgtEl>
                                          <p:spTgt spid="1054"/>
                                        </p:tgtEl>
                                        <p:attrNameLst>
                                          <p:attrName>style.visibility</p:attrName>
                                        </p:attrNameLst>
                                      </p:cBhvr>
                                      <p:to>
                                        <p:strVal val="visible"/>
                                      </p:to>
                                    </p:set>
                                    <p:animEffect filter="fade" transition="in">
                                      <p:cBhvr>
                                        <p:cTn dur="1000"/>
                                        <p:tgtEl>
                                          <p:spTgt spid="105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52"/>
                                        </p:tgtEl>
                                        <p:attrNameLst>
                                          <p:attrName>style.visibility</p:attrName>
                                        </p:attrNameLst>
                                      </p:cBhvr>
                                      <p:to>
                                        <p:strVal val="visible"/>
                                      </p:to>
                                    </p:set>
                                    <p:animEffect filter="fade" transition="in">
                                      <p:cBhvr>
                                        <p:cTn dur="1000"/>
                                        <p:tgtEl>
                                          <p:spTgt spid="105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49"/>
                                        </p:tgtEl>
                                        <p:attrNameLst>
                                          <p:attrName>style.visibility</p:attrName>
                                        </p:attrNameLst>
                                      </p:cBhvr>
                                      <p:to>
                                        <p:strVal val="visible"/>
                                      </p:to>
                                    </p:set>
                                    <p:animEffect filter="fade" transition="in">
                                      <p:cBhvr>
                                        <p:cTn dur="1000"/>
                                        <p:tgtEl>
                                          <p:spTgt spid="1049"/>
                                        </p:tgtEl>
                                      </p:cBhvr>
                                    </p:animEffect>
                                  </p:childTnLst>
                                </p:cTn>
                              </p:par>
                              <p:par>
                                <p:cTn fill="hold" nodeType="withEffect" presetClass="entr" presetID="10" presetSubtype="0">
                                  <p:stCondLst>
                                    <p:cond delay="0"/>
                                  </p:stCondLst>
                                  <p:childTnLst>
                                    <p:set>
                                      <p:cBhvr>
                                        <p:cTn dur="1" fill="hold">
                                          <p:stCondLst>
                                            <p:cond delay="0"/>
                                          </p:stCondLst>
                                        </p:cTn>
                                        <p:tgtEl>
                                          <p:spTgt spid="1053"/>
                                        </p:tgtEl>
                                        <p:attrNameLst>
                                          <p:attrName>style.visibility</p:attrName>
                                        </p:attrNameLst>
                                      </p:cBhvr>
                                      <p:to>
                                        <p:strVal val="visible"/>
                                      </p:to>
                                    </p:set>
                                    <p:animEffect filter="fade" transition="in">
                                      <p:cBhvr>
                                        <p:cTn dur="1000"/>
                                        <p:tgtEl>
                                          <p:spTgt spid="1053"/>
                                        </p:tgtEl>
                                      </p:cBhvr>
                                    </p:animEffect>
                                  </p:childTnLst>
                                </p:cTn>
                              </p:par>
                              <p:par>
                                <p:cTn fill="hold" nodeType="withEffect" presetClass="entr" presetID="10" presetSubtype="0">
                                  <p:stCondLst>
                                    <p:cond delay="0"/>
                                  </p:stCondLst>
                                  <p:childTnLst>
                                    <p:set>
                                      <p:cBhvr>
                                        <p:cTn dur="1" fill="hold">
                                          <p:stCondLst>
                                            <p:cond delay="0"/>
                                          </p:stCondLst>
                                        </p:cTn>
                                        <p:tgtEl>
                                          <p:spTgt spid="1051"/>
                                        </p:tgtEl>
                                        <p:attrNameLst>
                                          <p:attrName>style.visibility</p:attrName>
                                        </p:attrNameLst>
                                      </p:cBhvr>
                                      <p:to>
                                        <p:strVal val="visible"/>
                                      </p:to>
                                    </p:set>
                                    <p:animEffect filter="fade" transition="in">
                                      <p:cBhvr>
                                        <p:cTn dur="1000"/>
                                        <p:tgtEl>
                                          <p:spTgt spid="105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8" name="Shape 1058"/>
        <p:cNvGrpSpPr/>
        <p:nvPr/>
      </p:nvGrpSpPr>
      <p:grpSpPr>
        <a:xfrm>
          <a:off x="0" y="0"/>
          <a:ext cx="0" cy="0"/>
          <a:chOff x="0" y="0"/>
          <a:chExt cx="0" cy="0"/>
        </a:xfrm>
      </p:grpSpPr>
      <p:sp>
        <p:nvSpPr>
          <p:cNvPr id="1059" name="Google Shape;1059;p98"/>
          <p:cNvSpPr txBox="1"/>
          <p:nvPr>
            <p:ph idx="1" type="body"/>
          </p:nvPr>
        </p:nvSpPr>
        <p:spPr>
          <a:xfrm>
            <a:off x="555525" y="1260449"/>
            <a:ext cx="3534300" cy="2197500"/>
          </a:xfrm>
          <a:prstGeom prst="rect">
            <a:avLst/>
          </a:prstGeom>
          <a:solidFill>
            <a:schemeClr val="dk2"/>
          </a:solidFill>
        </p:spPr>
        <p:txBody>
          <a:bodyPr anchorCtr="0" anchor="t" bIns="91425" lIns="91425" spcFirstLastPara="1" rIns="91425" wrap="square" tIns="91425">
            <a:noAutofit/>
          </a:bodyPr>
          <a:lstStyle/>
          <a:p>
            <a:pPr indent="0" lvl="0" marL="0" rtl="0" algn="l">
              <a:spcBef>
                <a:spcPts val="0"/>
              </a:spcBef>
              <a:spcAft>
                <a:spcPts val="0"/>
              </a:spcAft>
              <a:buNone/>
            </a:pPr>
            <a:r>
              <a:t/>
            </a:r>
            <a:endParaRPr b="1" sz="3400"/>
          </a:p>
          <a:p>
            <a:pPr indent="0" lvl="0" marL="0" rtl="0" algn="l">
              <a:spcBef>
                <a:spcPts val="0"/>
              </a:spcBef>
              <a:spcAft>
                <a:spcPts val="0"/>
              </a:spcAft>
              <a:buNone/>
            </a:pPr>
            <a:r>
              <a:t/>
            </a:r>
            <a:endParaRPr b="1" sz="1100"/>
          </a:p>
          <a:p>
            <a:pPr indent="0" lvl="0" marL="0" rtl="0" algn="l">
              <a:spcBef>
                <a:spcPts val="0"/>
              </a:spcBef>
              <a:spcAft>
                <a:spcPts val="0"/>
              </a:spcAft>
              <a:buNone/>
            </a:pPr>
            <a:r>
              <a:rPr b="1" lang="en" sz="1100"/>
              <a:t> </a:t>
            </a:r>
            <a:endParaRPr b="1" sz="1100"/>
          </a:p>
          <a:p>
            <a:pPr indent="0" lvl="0" marL="0" rtl="0" algn="l">
              <a:spcBef>
                <a:spcPts val="0"/>
              </a:spcBef>
              <a:spcAft>
                <a:spcPts val="0"/>
              </a:spcAft>
              <a:buNone/>
            </a:pPr>
            <a:r>
              <a:t/>
            </a:r>
            <a:endParaRPr b="1" sz="1100"/>
          </a:p>
          <a:p>
            <a:pPr indent="0" lvl="0" marL="0" rtl="0" algn="l">
              <a:spcBef>
                <a:spcPts val="0"/>
              </a:spcBef>
              <a:spcAft>
                <a:spcPts val="0"/>
              </a:spcAft>
              <a:buNone/>
            </a:pPr>
            <a:r>
              <a:t/>
            </a:r>
            <a:endParaRPr b="1" sz="1100"/>
          </a:p>
          <a:p>
            <a:pPr indent="0" lvl="0" marL="0" rtl="0" algn="l">
              <a:spcBef>
                <a:spcPts val="0"/>
              </a:spcBef>
              <a:spcAft>
                <a:spcPts val="0"/>
              </a:spcAft>
              <a:buNone/>
            </a:pPr>
            <a:r>
              <a:t/>
            </a:r>
            <a:endParaRPr b="1" sz="1100"/>
          </a:p>
          <a:p>
            <a:pPr indent="0" lvl="0" marL="0" rtl="0" algn="l">
              <a:spcBef>
                <a:spcPts val="0"/>
              </a:spcBef>
              <a:spcAft>
                <a:spcPts val="0"/>
              </a:spcAft>
              <a:buNone/>
            </a:pPr>
            <a:r>
              <a:t/>
            </a:r>
            <a:endParaRPr b="1" sz="1100"/>
          </a:p>
          <a:p>
            <a:pPr indent="0" lvl="0" marL="0" rtl="0" algn="l">
              <a:spcBef>
                <a:spcPts val="0"/>
              </a:spcBef>
              <a:spcAft>
                <a:spcPts val="0"/>
              </a:spcAft>
              <a:buNone/>
            </a:pPr>
            <a:r>
              <a:t/>
            </a:r>
            <a:endParaRPr b="1" sz="1100"/>
          </a:p>
          <a:p>
            <a:pPr indent="0" lvl="0" marL="0" rtl="0" algn="l">
              <a:spcBef>
                <a:spcPts val="0"/>
              </a:spcBef>
              <a:spcAft>
                <a:spcPts val="0"/>
              </a:spcAft>
              <a:buNone/>
            </a:pPr>
            <a:r>
              <a:t/>
            </a:r>
            <a:endParaRPr b="1" sz="1100"/>
          </a:p>
          <a:p>
            <a:pPr indent="0" lvl="0" marL="0" rtl="0" algn="l">
              <a:spcBef>
                <a:spcPts val="0"/>
              </a:spcBef>
              <a:spcAft>
                <a:spcPts val="0"/>
              </a:spcAft>
              <a:buNone/>
            </a:pPr>
            <a:r>
              <a:t/>
            </a:r>
            <a:endParaRPr b="1" sz="1100"/>
          </a:p>
        </p:txBody>
      </p:sp>
      <p:sp>
        <p:nvSpPr>
          <p:cNvPr id="1060" name="Google Shape;1060;p98"/>
          <p:cNvSpPr txBox="1"/>
          <p:nvPr/>
        </p:nvSpPr>
        <p:spPr>
          <a:xfrm>
            <a:off x="6025675" y="4345050"/>
            <a:ext cx="3193800" cy="449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2400"/>
              </a:spcBef>
              <a:spcAft>
                <a:spcPts val="600"/>
              </a:spcAft>
              <a:buNone/>
            </a:pPr>
            <a:r>
              <a:rPr lang="en" sz="800">
                <a:solidFill>
                  <a:schemeClr val="lt1"/>
                </a:solidFill>
                <a:latin typeface="Maven Pro"/>
                <a:ea typeface="Maven Pro"/>
                <a:cs typeface="Maven Pro"/>
                <a:sym typeface="Maven Pro"/>
              </a:rPr>
              <a:t>Reference: Natural Language Understanding with the Quora Question Pairs Dataset </a:t>
            </a:r>
            <a:r>
              <a:rPr lang="en" sz="800">
                <a:solidFill>
                  <a:schemeClr val="lt1"/>
                </a:solidFill>
                <a:uFill>
                  <a:noFill/>
                </a:uFill>
                <a:latin typeface="Maven Pro"/>
                <a:ea typeface="Maven Pro"/>
                <a:cs typeface="Maven Pro"/>
                <a:sym typeface="Maven Pro"/>
                <a:hlinkClick r:id="rId3">
                  <a:extLst>
                    <a:ext uri="{A12FA001-AC4F-418D-AE19-62706E023703}">
                      <ahyp:hlinkClr val="tx"/>
                    </a:ext>
                  </a:extLst>
                </a:hlinkClick>
              </a:rPr>
              <a:t>(Sharma</a:t>
            </a:r>
            <a:r>
              <a:rPr lang="en" sz="800">
                <a:solidFill>
                  <a:schemeClr val="lt1"/>
                </a:solidFill>
                <a:latin typeface="Maven Pro"/>
                <a:ea typeface="Maven Pro"/>
                <a:cs typeface="Maven Pro"/>
                <a:sym typeface="Maven Pro"/>
              </a:rPr>
              <a:t> et al, 2019)</a:t>
            </a:r>
            <a:endParaRPr sz="800">
              <a:solidFill>
                <a:schemeClr val="lt1"/>
              </a:solidFill>
              <a:latin typeface="Maven Pro"/>
              <a:ea typeface="Maven Pro"/>
              <a:cs typeface="Maven Pro"/>
              <a:sym typeface="Maven Pro"/>
            </a:endParaRPr>
          </a:p>
        </p:txBody>
      </p:sp>
      <p:sp>
        <p:nvSpPr>
          <p:cNvPr id="1061" name="Google Shape;1061;p98"/>
          <p:cNvSpPr txBox="1"/>
          <p:nvPr/>
        </p:nvSpPr>
        <p:spPr>
          <a:xfrm>
            <a:off x="5950138" y="1833275"/>
            <a:ext cx="2667000" cy="492600"/>
          </a:xfrm>
          <a:prstGeom prst="rect">
            <a:avLst/>
          </a:prstGeom>
          <a:solidFill>
            <a:schemeClr val="dk2"/>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lt1"/>
                </a:solidFill>
                <a:latin typeface="Maven Pro"/>
                <a:ea typeface="Maven Pro"/>
                <a:cs typeface="Maven Pro"/>
                <a:sym typeface="Maven Pro"/>
              </a:rPr>
              <a:t>Table: Accuracy of linear, RBF SVMs on results of method1, method2</a:t>
            </a:r>
            <a:endParaRPr sz="1000">
              <a:solidFill>
                <a:schemeClr val="lt1"/>
              </a:solidFill>
              <a:latin typeface="Maven Pro"/>
              <a:ea typeface="Maven Pro"/>
              <a:cs typeface="Maven Pro"/>
              <a:sym typeface="Maven Pro"/>
            </a:endParaRPr>
          </a:p>
        </p:txBody>
      </p:sp>
      <p:sp>
        <p:nvSpPr>
          <p:cNvPr id="1062" name="Google Shape;1062;p98"/>
          <p:cNvSpPr txBox="1"/>
          <p:nvPr/>
        </p:nvSpPr>
        <p:spPr>
          <a:xfrm>
            <a:off x="618825" y="4794450"/>
            <a:ext cx="7212300" cy="323100"/>
          </a:xfrm>
          <a:prstGeom prst="rect">
            <a:avLst/>
          </a:prstGeom>
          <a:solidFill>
            <a:schemeClr val="dk2"/>
          </a:solidFill>
          <a:ln>
            <a:noFill/>
          </a:ln>
        </p:spPr>
        <p:txBody>
          <a:bodyPr anchorCtr="0" anchor="t" bIns="91425" lIns="91425" spcFirstLastPara="1" rIns="91425" wrap="square" tIns="91425">
            <a:spAutoFit/>
          </a:bodyPr>
          <a:lstStyle/>
          <a:p>
            <a:pPr indent="-285750" lvl="0" marL="457200" rtl="0" algn="l">
              <a:spcBef>
                <a:spcPts val="0"/>
              </a:spcBef>
              <a:spcAft>
                <a:spcPts val="0"/>
              </a:spcAft>
              <a:buClr>
                <a:schemeClr val="lt1"/>
              </a:buClr>
              <a:buSzPts val="900"/>
              <a:buFont typeface="Maven Pro"/>
              <a:buAutoNum type="arabicPeriod"/>
            </a:pPr>
            <a:r>
              <a:rPr lang="en" sz="900">
                <a:solidFill>
                  <a:schemeClr val="lt1"/>
                </a:solidFill>
                <a:latin typeface="Maven Pro"/>
                <a:ea typeface="Maven Pro"/>
                <a:cs typeface="Maven Pro"/>
                <a:sym typeface="Maven Pro"/>
              </a:rPr>
              <a:t>BrayCurtis distance, Canberra distance, Chebyshev distance, City Block distance, correlation distance, Cosine distance,</a:t>
            </a:r>
            <a:endParaRPr sz="900">
              <a:solidFill>
                <a:schemeClr val="lt1"/>
              </a:solidFill>
              <a:latin typeface="Maven Pro"/>
              <a:ea typeface="Maven Pro"/>
              <a:cs typeface="Maven Pro"/>
              <a:sym typeface="Maven Pro"/>
            </a:endParaRPr>
          </a:p>
        </p:txBody>
      </p:sp>
      <p:pic>
        <p:nvPicPr>
          <p:cNvPr id="1063" name="Google Shape;1063;p98"/>
          <p:cNvPicPr preferRelativeResize="0"/>
          <p:nvPr/>
        </p:nvPicPr>
        <p:blipFill>
          <a:blip r:embed="rId4">
            <a:alphaModFix/>
          </a:blip>
          <a:stretch>
            <a:fillRect/>
          </a:stretch>
        </p:blipFill>
        <p:spPr>
          <a:xfrm>
            <a:off x="5516498" y="999337"/>
            <a:ext cx="3534300" cy="833936"/>
          </a:xfrm>
          <a:prstGeom prst="rect">
            <a:avLst/>
          </a:prstGeom>
          <a:noFill/>
          <a:ln>
            <a:noFill/>
          </a:ln>
        </p:spPr>
      </p:pic>
      <p:sp>
        <p:nvSpPr>
          <p:cNvPr id="1064" name="Google Shape;1064;p98"/>
          <p:cNvSpPr txBox="1"/>
          <p:nvPr>
            <p:ph type="ctrTitle"/>
          </p:nvPr>
        </p:nvSpPr>
        <p:spPr>
          <a:xfrm>
            <a:off x="468125" y="122075"/>
            <a:ext cx="44268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What about SVMs?</a:t>
            </a:r>
            <a:endParaRPr/>
          </a:p>
        </p:txBody>
      </p:sp>
      <p:pic>
        <p:nvPicPr>
          <p:cNvPr descr="{&quot;mathml&quot;:&quot;&lt;math style=\&quot;font-family:stix;font-size:16px;\&quot; xmlns=\&quot;http://www.w3.org/1998/Math/MathML\&quot;&gt;&lt;mstyle mathsize=\&quot;16px\&quot;&gt;&lt;mi mathvariant=\&quot;bold-italic\&quot; mathcolor=\&quot;#FFFFFF\&quot;&gt;t&lt;/mi&gt;&lt;mi mathvariant=\&quot;bold-italic\&quot; mathcolor=\&quot;#FFFFFF\&quot;&gt;o&lt;/mi&gt;&lt;mi mathvariant=\&quot;bold-italic\&quot; mathcolor=\&quot;#FFFFFF\&quot;&gt;k&lt;/mi&gt;&lt;mi mathvariant=\&quot;bold-italic\&quot; mathcolor=\&quot;#FFFFFF\&quot;&gt;e&lt;/mi&gt;&lt;mi mathvariant=\&quot;bold-italic\&quot; mathcolor=\&quot;#FFFFFF\&quot;&gt;n&lt;/mi&gt;&lt;mo mathvariant=\&quot;bold\&quot; mathcolor=\&quot;#FFFFFF\&quot;&gt;&amp;#xA0;&lt;/mo&gt;&lt;mover mathcolor=\&quot;#FFFFFF\&quot;&gt;&lt;mo mathvariant=\&quot;bold\&quot;&gt;&amp;#x2192;&lt;/mo&gt;&lt;mi mathvariant=\&quot;bold\&quot;&gt;GloVe&lt;/mi&gt;&lt;/mover&gt;&lt;mo mathvariant=\&quot;bold\&quot; mathcolor=\&quot;#FFFFFF\&quot;&gt;&amp;#xA0;&lt;/mo&gt;&lt;mrow mathcolor=\&quot;#FFFFFF\&quot;&gt;&lt;mo stretchy=\&quot;true\&quot; mathvariant=\&quot;bold\&quot;&gt;(&lt;/mo&gt;&lt;mtable&gt;&lt;mtr&gt;&lt;mtd&gt;&lt;msub&gt;&lt;mi mathvariant=\&quot;bold\&quot;&gt;t&lt;/mi&gt;&lt;mn mathvariant=\&quot;bold\&quot;&gt;1&lt;/mn&gt;&lt;/msub&gt;&lt;/mtd&gt;&lt;/mtr&gt;&lt;mtr&gt;&lt;mtd&gt;&lt;mo mathvariant=\&quot;bold\&quot;&gt;&amp;#x22EE;&lt;/mo&gt;&lt;/mtd&gt;&lt;/mtr&gt;&lt;mtr&gt;&lt;mtd&gt;&lt;msub&gt;&lt;mi mathvariant=\&quot;bold\&quot;&gt;t&lt;/mi&gt;&lt;mn mathvariant=\&quot;bold\&quot;&gt;50&lt;/mn&gt;&lt;/msub&gt;&lt;/mtd&gt;&lt;/mtr&gt;&lt;/mtable&gt;&lt;mo stretchy=\&quot;true\&quot; mathvariant=\&quot;bold\&quot;&gt;)&lt;/mo&gt;&lt;/mrow&gt;&lt;mo mathvariant=\&quot;bold\&quot; mathcolor=\&quot;#FFFFFF\&quot;&gt;&amp;#xA0;&lt;/mo&gt;&lt;mo mathvariant=\&quot;bold\&quot; mathcolor=\&quot;#FFFFFF\&quot;&gt;&amp;#xA0;&lt;/mo&gt;&lt;mover mathcolor=\&quot;#FFFFFF\&quot;&gt;&lt;mo mathvariant=\&quot;bold\&quot;&gt;&amp;#x2192;&lt;/mo&gt;&lt;mstyle displaystyle=\&quot;false\&quot;&gt;&lt;munder&gt;&lt;mo mathvariant=\&quot;bold\&quot;&gt;&amp;#x2211;&lt;/mo&gt;&lt;mi mathvariant=\&quot;bold\&quot;&gt;N&lt;/mi&gt;&lt;/munder&gt;&lt;/mstyle&gt;&lt;/mover&gt;&lt;mo mathvariant=\&quot;bold\&quot; mathcolor=\&quot;#FFFFFF\&quot;&gt;&amp;#xA0;&lt;/mo&gt;&lt;mstyle mathvariant=\&quot;bold\&quot; mathcolor=\&quot;#FFFFFF\&quot;&gt;&lt;mo stretchy=\&quot;true\&quot;&gt;(&lt;/mo&gt;&lt;mtable&gt;&lt;mtr&gt;&lt;mtd&gt;&lt;msub&gt;&lt;mi&gt;x&lt;/mi&gt;&lt;mn&gt;1&lt;/mn&gt;&lt;/msub&gt;&lt;/mtd&gt;&lt;/mtr&gt;&lt;mtr&gt;&lt;mtd&gt;&lt;mo&gt;&amp;#x22EE;&lt;/mo&gt;&lt;/mtd&gt;&lt;/mtr&gt;&lt;mtr&gt;&lt;mtd&gt;&lt;msub&gt;&lt;mi&gt;x&lt;/mi&gt;&lt;mn&gt;50&lt;/mn&gt;&lt;/msub&gt;&lt;/mtd&gt;&lt;/mtr&gt;&lt;/mtable&gt;&lt;mo stretchy=\&quot;true\&quot;&gt;)&lt;/mo&gt;&lt;/mstyle&gt;&lt;mspace linebreak=\&quot;newline\&quot;/&gt;&lt;mspace linebreak=\&quot;newline\&quot;/&gt;&lt;mspace linebreak=\&quot;newline\&quot;/&gt;&lt;/mstyle&gt;&lt;/math&gt;&quot;,&quot;truncated&quot;:false}" id="1065" name="Google Shape;1065;p98" title="Error converting from MathML to accessible text."/>
          <p:cNvPicPr preferRelativeResize="0"/>
          <p:nvPr/>
        </p:nvPicPr>
        <p:blipFill>
          <a:blip r:embed="rId5">
            <a:alphaModFix/>
          </a:blip>
          <a:stretch>
            <a:fillRect/>
          </a:stretch>
        </p:blipFill>
        <p:spPr>
          <a:xfrm>
            <a:off x="2269600" y="770525"/>
            <a:ext cx="2324100" cy="891247"/>
          </a:xfrm>
          <a:prstGeom prst="rect">
            <a:avLst/>
          </a:prstGeom>
          <a:noFill/>
          <a:ln>
            <a:noFill/>
          </a:ln>
        </p:spPr>
      </p:pic>
      <p:pic>
        <p:nvPicPr>
          <p:cNvPr descr="{&quot;mathml&quot;:&quot;&lt;math style=\&quot;font-family:stix;font-size:16px;\&quot; xmlns=\&quot;http://www.w3.org/1998/Math/MathML\&quot;&gt;&lt;mstyle mathsize=\&quot;16px\&quot;&gt;&lt;mspace linebreak=\&quot;newline\&quot;/&gt;&lt;mstyle mathvariant=\&quot;bold\&quot; mathcolor=\&quot;#FFFFFF\&quot;&gt;&lt;mo stretchy=\&quot;true\&quot;&gt;&lt;/mo&gt;&lt;mtable columnalign=\&quot;right\&quot;&gt;&lt;mtr&gt;&lt;mtd&gt;&lt;mi&gt;q&lt;/mi&gt;&lt;mi&gt;u&lt;/mi&gt;&lt;mi&gt;e&lt;/mi&gt;&lt;mi&gt;s&lt;/mi&gt;&lt;mi&gt;t&lt;/mi&gt;&lt;mi&gt;i&lt;/mi&gt;&lt;mi&gt;o&lt;/mi&gt;&lt;msub&gt;&lt;mi&gt;n&lt;/mi&gt;&lt;mn&gt;1&lt;/mn&gt;&lt;/msub&gt;&lt;mo&gt;:&lt;/mo&gt;&lt;mfenced&gt;&lt;mtable&gt;&lt;mtr&gt;&lt;mtd&gt;&lt;msub&gt;&lt;mi&gt;x&lt;/mi&gt;&lt;mn&gt;1&lt;/mn&gt;&lt;/msub&gt;&lt;/mtd&gt;&lt;/mtr&gt;&lt;mtr&gt;&lt;mtd&gt;&lt;mo&gt;&amp;#x22EE;&lt;/mo&gt;&lt;/mtd&gt;&lt;/mtr&gt;&lt;mtr&gt;&lt;mtd&gt;&lt;msub&gt;&lt;mi&gt;x&lt;/mi&gt;&lt;mn&gt;50&lt;/mn&gt;&lt;/msub&gt;&lt;/mtd&gt;&lt;/mtr&gt;&lt;/mtable&gt;&lt;/mfenced&gt;&lt;/mtd&gt;&lt;/mtr&gt;&lt;mtr&gt;&lt;mtd&gt;&lt;mi&gt;q&lt;/mi&gt;&lt;mi&gt;u&lt;/mi&gt;&lt;mi&gt;e&lt;/mi&gt;&lt;mi&gt;s&lt;/mi&gt;&lt;mi&gt;t&lt;/mi&gt;&lt;mi&gt;i&lt;/mi&gt;&lt;mi&gt;o&lt;/mi&gt;&lt;msub&gt;&lt;mi&gt;n&lt;/mi&gt;&lt;mn&gt;2&lt;/mn&gt;&lt;/msub&gt;&lt;mo&gt;:&lt;/mo&gt;&lt;mfenced&gt;&lt;mtable&gt;&lt;mtr&gt;&lt;mtd&gt;&lt;mi&gt;x&lt;/mi&gt;&lt;msub&gt;&lt;mo&gt;'&lt;/mo&gt;&lt;mn&gt;1&lt;/mn&gt;&lt;/msub&gt;&lt;/mtd&gt;&lt;/mtr&gt;&lt;mtr&gt;&lt;mtd&gt;&lt;mo&gt;&amp;#x22EE;&lt;/mo&gt;&lt;/mtd&gt;&lt;/mtr&gt;&lt;mtr&gt;&lt;mtd&gt;&lt;mi&gt;x&lt;/mi&gt;&lt;msub&gt;&lt;mo&gt;'&lt;/mo&gt;&lt;mn&gt;50&lt;/mn&gt;&lt;/msub&gt;&lt;/mtd&gt;&lt;/mtr&gt;&lt;/mtable&gt;&lt;/mfenced&gt;&lt;mo&gt;&amp;#xA0;&lt;/mo&gt;&lt;/mtd&gt;&lt;/mtr&gt;&lt;/mtable&gt;&lt;mo stretchy=\&quot;true\&quot;&gt;}&lt;/mo&gt;&lt;/mstyle&gt;&lt;mo mathvariant=\&quot;bold\&quot; mathcolor=\&quot;#FFFFFF\&quot;&gt;&amp;#x2192;&lt;/mo&gt;&lt;mstyle mathvariant=\&quot;bold\&quot; mathcolor=\&quot;#FFFFFF\&quot;&gt;&lt;mo stretchy=\&quot;true\&quot;&gt;(&lt;/mo&gt;&lt;mtable&gt;&lt;mtr&gt;&lt;mtd&gt;&lt;msub&gt;&lt;mi&gt;x&lt;/mi&gt;&lt;mn&gt;1&lt;/mn&gt;&lt;/msub&gt;&lt;/mtd&gt;&lt;/mtr&gt;&lt;mtr&gt;&lt;mtd&gt;&lt;mo&gt;&amp;#x22EE;&lt;/mo&gt;&lt;/mtd&gt;&lt;/mtr&gt;&lt;mtr&gt;&lt;mtd&gt;&lt;msub&gt;&lt;mi&gt;x&lt;/mi&gt;&lt;mn&gt;50&lt;/mn&gt;&lt;/msub&gt;&lt;/mtd&gt;&lt;/mtr&gt;&lt;mtr&gt;&lt;mtd&gt;&lt;mi&gt;x&lt;/mi&gt;&lt;msub&gt;&lt;mo&gt;'&lt;/mo&gt;&lt;mn&gt;1&lt;/mn&gt;&lt;/msub&gt;&lt;/mtd&gt;&lt;/mtr&gt;&lt;mtr&gt;&lt;mtd&gt;&lt;mo&gt;&amp;#x22EE;&lt;/mo&gt;&lt;/mtd&gt;&lt;/mtr&gt;&lt;mtr&gt;&lt;mtd&gt;&lt;mi&gt;x&lt;/mi&gt;&lt;msub&gt;&lt;mo&gt;'&lt;/mo&gt;&lt;mn&gt;50&lt;/mn&gt;&lt;/msub&gt;&lt;/mtd&gt;&lt;/mtr&gt;&lt;/mtable&gt;&lt;mo stretchy=\&quot;true\&quot;&gt;)&lt;/mo&gt;&lt;/mstyle&gt;&lt;mspace linebreak=\&quot;newline\&quot;/&gt;&lt;mspace linebreak=\&quot;newline\&quot;/&gt;&lt;mspace linebreak=\&quot;newline\&quot;/&gt;&lt;/mstyle&gt;&lt;/math&gt;&quot;,&quot;truncated&quot;:false}" id="1066" name="Google Shape;1066;p98" title="Error converting from MathML to accessible text."/>
          <p:cNvPicPr preferRelativeResize="0"/>
          <p:nvPr/>
        </p:nvPicPr>
        <p:blipFill>
          <a:blip r:embed="rId6">
            <a:alphaModFix/>
          </a:blip>
          <a:stretch>
            <a:fillRect/>
          </a:stretch>
        </p:blipFill>
        <p:spPr>
          <a:xfrm>
            <a:off x="3607725" y="1766879"/>
            <a:ext cx="1931401" cy="1704195"/>
          </a:xfrm>
          <a:prstGeom prst="rect">
            <a:avLst/>
          </a:prstGeom>
          <a:noFill/>
          <a:ln>
            <a:noFill/>
          </a:ln>
        </p:spPr>
      </p:pic>
      <p:pic>
        <p:nvPicPr>
          <p:cNvPr descr="{&quot;mathml&quot;:&quot;&lt;math style=\&quot;font-family:stix;font-size:16px;\&quot; xmlns=\&quot;http://www.w3.org/1998/Math/MathML\&quot;&gt;&lt;mstyle mathsize=\&quot;16px\&quot;&gt;&lt;mstyle mathvariant=\&quot;bold\&quot; mathcolor=\&quot;#FFFFFF\&quot;&gt;&lt;mo stretchy=\&quot;true\&quot;&gt;(&lt;/mo&gt;&lt;mtable&gt;&lt;mtr&gt;&lt;mtd&gt;&lt;msub&gt;&lt;mi&gt;x&lt;/mi&gt;&lt;mn&gt;1&lt;/mn&gt;&lt;/msub&gt;&lt;/mtd&gt;&lt;/mtr&gt;&lt;mtr&gt;&lt;mtd&gt;&lt;mo&gt;&amp;#x22EE;&lt;/mo&gt;&lt;/mtd&gt;&lt;/mtr&gt;&lt;mtr&gt;&lt;mtd&gt;&lt;msub&gt;&lt;mi&gt;x&lt;/mi&gt;&lt;mn&gt;50&lt;/mn&gt;&lt;/msub&gt;&lt;/mtd&gt;&lt;/mtr&gt;&lt;/mtable&gt;&lt;mo stretchy=\&quot;true\&quot;&gt;)&lt;/mo&gt;&lt;/mstyle&gt;&lt;mo mathvariant=\&quot;bold\&quot; mathcolor=\&quot;#FFFFFF\&quot;&gt;-&lt;/mo&gt;&lt;mstyle mathvariant=\&quot;bold\&quot; mathcolor=\&quot;#FFFFFF\&quot;&gt;&lt;mo stretchy=\&quot;true\&quot;&gt;(&lt;/mo&gt;&lt;mtable&gt;&lt;mtr&gt;&lt;mtd&gt;&lt;mi&gt;x&lt;/mi&gt;&lt;msub&gt;&lt;mo&gt;'&lt;/mo&gt;&lt;mn&gt;1&lt;/mn&gt;&lt;/msub&gt;&lt;/mtd&gt;&lt;/mtr&gt;&lt;mtr&gt;&lt;mtd&gt;&lt;mo&gt;&amp;#x22EE;&lt;/mo&gt;&lt;/mtd&gt;&lt;/mtr&gt;&lt;mtr&gt;&lt;mtd&gt;&lt;mi&gt;x&lt;/mi&gt;&lt;msub&gt;&lt;mo&gt;'&lt;/mo&gt;&lt;mn&gt;50&lt;/mn&gt;&lt;/msub&gt;&lt;/mtd&gt;&lt;/mtr&gt;&lt;/mtable&gt;&lt;mo stretchy=\&quot;true\&quot;&gt;)&lt;/mo&gt;&lt;/mstyle&gt;&lt;mo mathvariant=\&quot;bold\&quot; mathcolor=\&quot;#FFFFFF\&quot;&gt;&amp;#xA0;&lt;/mo&gt;&lt;mo mathvariant=\&quot;bold\&quot; mathcolor=\&quot;#FFFFFF\&quot;&gt;=&lt;/mo&gt;&lt;mo mathvariant=\&quot;bold\&quot; mathcolor=\&quot;#FFFFFF\&quot;&gt;&amp;#xA0;&lt;/mo&gt;&lt;mstyle mathvariant=\&quot;bold\&quot; mathcolor=\&quot;#FFFFFF\&quot;&gt;&lt;mo stretchy=\&quot;true\&quot;&gt;(&lt;/mo&gt;&lt;mtable&gt;&lt;mtr&gt;&lt;mtd&gt;&lt;msub&gt;&lt;mi&gt;x&lt;/mi&gt;&lt;mn&gt;1&lt;/mn&gt;&lt;/msub&gt;&lt;mo&gt;-&lt;/mo&gt;&lt;mi&gt;x&lt;/mi&gt;&lt;msub&gt;&lt;mo&gt;'&lt;/mo&gt;&lt;mn&gt;1&lt;/mn&gt;&lt;/msub&gt;&lt;/mtd&gt;&lt;/mtr&gt;&lt;mtr&gt;&lt;mtd&gt;&lt;msub&gt;&lt;mi&gt;x&lt;/mi&gt;&lt;mn&gt;50&lt;/mn&gt;&lt;/msub&gt;&lt;mo&gt;&amp;#xA0;&lt;/mo&gt;&lt;mo&gt;-&lt;/mo&gt;&lt;mi&gt;x&lt;/mi&gt;&lt;msub&gt;&lt;mo&gt;'&lt;/mo&gt;&lt;mn&gt;50&lt;/mn&gt;&lt;/msub&gt;&lt;mo&gt;&amp;#xA0;&lt;/mo&gt;&lt;/mtd&gt;&lt;/mtr&gt;&lt;/mtable&gt;&lt;mo stretchy=\&quot;true\&quot;&gt;)&lt;/mo&gt;&lt;/mstyle&gt;&lt;mspace linebreak=\&quot;newline\&quot;/&gt;&lt;/mstyle&gt;&lt;/math&gt;&quot;,&quot;truncated&quot;:false}" id="1067" name="Google Shape;1067;p98" title="stretchy left parenthesis table row cell x subscript 1 end cell row vertical ellipsis row cell x subscript 50 end cell end table stretchy right parenthesis bold minus stretchy left parenthesis table row cell x apostrophe subscript 1 end cell row vertical ellipsis row cell x apostrophe subscript 50 end cell end table stretchy right parenthesis bold space bold equals bold space stretchy left parenthesis table row cell x subscript 1 minus x apostrophe subscript 1 end cell row cell x subscript 50 space minus x apostrophe subscript 50 space end cell end table stretchy right parenthesis&#10;"/>
          <p:cNvPicPr preferRelativeResize="0"/>
          <p:nvPr/>
        </p:nvPicPr>
        <p:blipFill>
          <a:blip r:embed="rId7">
            <a:alphaModFix/>
          </a:blip>
          <a:stretch>
            <a:fillRect/>
          </a:stretch>
        </p:blipFill>
        <p:spPr>
          <a:xfrm>
            <a:off x="3026900" y="3457856"/>
            <a:ext cx="2786475" cy="1100069"/>
          </a:xfrm>
          <a:prstGeom prst="rect">
            <a:avLst/>
          </a:prstGeom>
          <a:noFill/>
          <a:ln>
            <a:noFill/>
          </a:ln>
        </p:spPr>
      </p:pic>
      <p:sp>
        <p:nvSpPr>
          <p:cNvPr id="1068" name="Google Shape;1068;p98"/>
          <p:cNvSpPr txBox="1"/>
          <p:nvPr/>
        </p:nvSpPr>
        <p:spPr>
          <a:xfrm>
            <a:off x="330200" y="1988475"/>
            <a:ext cx="3700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Maven Pro"/>
                <a:ea typeface="Maven Pro"/>
                <a:cs typeface="Maven Pro"/>
                <a:sym typeface="Maven Pro"/>
              </a:rPr>
              <a:t>Method 1: Sentence embedding vector:</a:t>
            </a:r>
            <a:endParaRPr/>
          </a:p>
        </p:txBody>
      </p:sp>
      <p:sp>
        <p:nvSpPr>
          <p:cNvPr id="1069" name="Google Shape;1069;p98"/>
          <p:cNvSpPr txBox="1"/>
          <p:nvPr/>
        </p:nvSpPr>
        <p:spPr>
          <a:xfrm>
            <a:off x="330200" y="3573895"/>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Maven Pro"/>
                <a:ea typeface="Maven Pro"/>
                <a:cs typeface="Maven Pro"/>
                <a:sym typeface="Maven Pro"/>
              </a:rPr>
              <a:t>Method 2: Distance measures</a:t>
            </a:r>
            <a:r>
              <a:rPr baseline="30000" lang="en">
                <a:solidFill>
                  <a:schemeClr val="lt1"/>
                </a:solidFill>
                <a:latin typeface="Maven Pro"/>
                <a:ea typeface="Maven Pro"/>
                <a:cs typeface="Maven Pro"/>
                <a:sym typeface="Maven Pro"/>
              </a:rPr>
              <a:t>1</a:t>
            </a:r>
            <a:r>
              <a:rPr lang="en">
                <a:solidFill>
                  <a:schemeClr val="lt1"/>
                </a:solidFill>
                <a:latin typeface="Maven Pro"/>
                <a:ea typeface="Maven Pro"/>
                <a:cs typeface="Maven Pro"/>
                <a:sym typeface="Maven Pro"/>
              </a:rPr>
              <a:t>:</a:t>
            </a:r>
            <a:endParaRPr/>
          </a:p>
        </p:txBody>
      </p:sp>
      <p:sp>
        <p:nvSpPr>
          <p:cNvPr id="1070" name="Google Shape;1070;p98"/>
          <p:cNvSpPr txBox="1"/>
          <p:nvPr/>
        </p:nvSpPr>
        <p:spPr>
          <a:xfrm>
            <a:off x="330200" y="1005775"/>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Maven Pro"/>
                <a:ea typeface="Maven Pro"/>
                <a:cs typeface="Maven Pro"/>
                <a:sym typeface="Maven Pro"/>
              </a:rPr>
              <a:t>Feature engineering: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064"/>
                                        </p:tgtEl>
                                        <p:attrNameLst>
                                          <p:attrName>style.visibility</p:attrName>
                                        </p:attrNameLst>
                                      </p:cBhvr>
                                      <p:to>
                                        <p:strVal val="visible"/>
                                      </p:to>
                                    </p:set>
                                    <p:animEffect filter="fade" transition="in">
                                      <p:cBhvr>
                                        <p:cTn dur="1000"/>
                                        <p:tgtEl>
                                          <p:spTgt spid="106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70"/>
                                        </p:tgtEl>
                                        <p:attrNameLst>
                                          <p:attrName>style.visibility</p:attrName>
                                        </p:attrNameLst>
                                      </p:cBhvr>
                                      <p:to>
                                        <p:strVal val="visible"/>
                                      </p:to>
                                    </p:set>
                                    <p:animEffect filter="fade" transition="in">
                                      <p:cBhvr>
                                        <p:cTn dur="1000"/>
                                        <p:tgtEl>
                                          <p:spTgt spid="1070"/>
                                        </p:tgtEl>
                                      </p:cBhvr>
                                    </p:animEffect>
                                  </p:childTnLst>
                                </p:cTn>
                              </p:par>
                              <p:par>
                                <p:cTn fill="hold" nodeType="withEffect" presetClass="entr" presetID="10" presetSubtype="0">
                                  <p:stCondLst>
                                    <p:cond delay="0"/>
                                  </p:stCondLst>
                                  <p:childTnLst>
                                    <p:set>
                                      <p:cBhvr>
                                        <p:cTn dur="1" fill="hold">
                                          <p:stCondLst>
                                            <p:cond delay="0"/>
                                          </p:stCondLst>
                                        </p:cTn>
                                        <p:tgtEl>
                                          <p:spTgt spid="1065"/>
                                        </p:tgtEl>
                                        <p:attrNameLst>
                                          <p:attrName>style.visibility</p:attrName>
                                        </p:attrNameLst>
                                      </p:cBhvr>
                                      <p:to>
                                        <p:strVal val="visible"/>
                                      </p:to>
                                    </p:set>
                                    <p:animEffect filter="fade" transition="in">
                                      <p:cBhvr>
                                        <p:cTn dur="1000"/>
                                        <p:tgtEl>
                                          <p:spTgt spid="106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68"/>
                                        </p:tgtEl>
                                        <p:attrNameLst>
                                          <p:attrName>style.visibility</p:attrName>
                                        </p:attrNameLst>
                                      </p:cBhvr>
                                      <p:to>
                                        <p:strVal val="visible"/>
                                      </p:to>
                                    </p:set>
                                    <p:animEffect filter="fade" transition="in">
                                      <p:cBhvr>
                                        <p:cTn dur="1000"/>
                                        <p:tgtEl>
                                          <p:spTgt spid="1068"/>
                                        </p:tgtEl>
                                      </p:cBhvr>
                                    </p:animEffect>
                                  </p:childTnLst>
                                </p:cTn>
                              </p:par>
                              <p:par>
                                <p:cTn fill="hold" nodeType="withEffect" presetClass="entr" presetID="10" presetSubtype="0">
                                  <p:stCondLst>
                                    <p:cond delay="0"/>
                                  </p:stCondLst>
                                  <p:childTnLst>
                                    <p:set>
                                      <p:cBhvr>
                                        <p:cTn dur="1" fill="hold">
                                          <p:stCondLst>
                                            <p:cond delay="0"/>
                                          </p:stCondLst>
                                        </p:cTn>
                                        <p:tgtEl>
                                          <p:spTgt spid="1066"/>
                                        </p:tgtEl>
                                        <p:attrNameLst>
                                          <p:attrName>style.visibility</p:attrName>
                                        </p:attrNameLst>
                                      </p:cBhvr>
                                      <p:to>
                                        <p:strVal val="visible"/>
                                      </p:to>
                                    </p:set>
                                    <p:animEffect filter="fade" transition="in">
                                      <p:cBhvr>
                                        <p:cTn dur="1000"/>
                                        <p:tgtEl>
                                          <p:spTgt spid="106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69"/>
                                        </p:tgtEl>
                                        <p:attrNameLst>
                                          <p:attrName>style.visibility</p:attrName>
                                        </p:attrNameLst>
                                      </p:cBhvr>
                                      <p:to>
                                        <p:strVal val="visible"/>
                                      </p:to>
                                    </p:set>
                                    <p:animEffect filter="fade" transition="in">
                                      <p:cBhvr>
                                        <p:cTn dur="1000"/>
                                        <p:tgtEl>
                                          <p:spTgt spid="1069"/>
                                        </p:tgtEl>
                                      </p:cBhvr>
                                    </p:animEffect>
                                  </p:childTnLst>
                                </p:cTn>
                              </p:par>
                              <p:par>
                                <p:cTn fill="hold" nodeType="withEffect" presetClass="entr" presetID="10" presetSubtype="0">
                                  <p:stCondLst>
                                    <p:cond delay="0"/>
                                  </p:stCondLst>
                                  <p:childTnLst>
                                    <p:set>
                                      <p:cBhvr>
                                        <p:cTn dur="1" fill="hold">
                                          <p:stCondLst>
                                            <p:cond delay="0"/>
                                          </p:stCondLst>
                                        </p:cTn>
                                        <p:tgtEl>
                                          <p:spTgt spid="1067"/>
                                        </p:tgtEl>
                                        <p:attrNameLst>
                                          <p:attrName>style.visibility</p:attrName>
                                        </p:attrNameLst>
                                      </p:cBhvr>
                                      <p:to>
                                        <p:strVal val="visible"/>
                                      </p:to>
                                    </p:set>
                                    <p:animEffect filter="fade" transition="in">
                                      <p:cBhvr>
                                        <p:cTn dur="1000"/>
                                        <p:tgtEl>
                                          <p:spTgt spid="1067"/>
                                        </p:tgtEl>
                                      </p:cBhvr>
                                    </p:animEffect>
                                  </p:childTnLst>
                                </p:cTn>
                              </p:par>
                              <p:par>
                                <p:cTn fill="hold" nodeType="withEffect" presetClass="entr" presetID="10" presetSubtype="0">
                                  <p:stCondLst>
                                    <p:cond delay="0"/>
                                  </p:stCondLst>
                                  <p:childTnLst>
                                    <p:set>
                                      <p:cBhvr>
                                        <p:cTn dur="1" fill="hold">
                                          <p:stCondLst>
                                            <p:cond delay="0"/>
                                          </p:stCondLst>
                                        </p:cTn>
                                        <p:tgtEl>
                                          <p:spTgt spid="1062"/>
                                        </p:tgtEl>
                                        <p:attrNameLst>
                                          <p:attrName>style.visibility</p:attrName>
                                        </p:attrNameLst>
                                      </p:cBhvr>
                                      <p:to>
                                        <p:strVal val="visible"/>
                                      </p:to>
                                    </p:set>
                                    <p:animEffect filter="fade" transition="in">
                                      <p:cBhvr>
                                        <p:cTn dur="1000"/>
                                        <p:tgtEl>
                                          <p:spTgt spid="106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63"/>
                                        </p:tgtEl>
                                        <p:attrNameLst>
                                          <p:attrName>style.visibility</p:attrName>
                                        </p:attrNameLst>
                                      </p:cBhvr>
                                      <p:to>
                                        <p:strVal val="visible"/>
                                      </p:to>
                                    </p:set>
                                    <p:animEffect filter="fade" transition="in">
                                      <p:cBhvr>
                                        <p:cTn dur="1000"/>
                                        <p:tgtEl>
                                          <p:spTgt spid="1063"/>
                                        </p:tgtEl>
                                      </p:cBhvr>
                                    </p:animEffect>
                                  </p:childTnLst>
                                </p:cTn>
                              </p:par>
                              <p:par>
                                <p:cTn fill="hold" nodeType="withEffect" presetClass="entr" presetID="10" presetSubtype="0">
                                  <p:stCondLst>
                                    <p:cond delay="0"/>
                                  </p:stCondLst>
                                  <p:childTnLst>
                                    <p:set>
                                      <p:cBhvr>
                                        <p:cTn dur="1" fill="hold">
                                          <p:stCondLst>
                                            <p:cond delay="0"/>
                                          </p:stCondLst>
                                        </p:cTn>
                                        <p:tgtEl>
                                          <p:spTgt spid="1061"/>
                                        </p:tgtEl>
                                        <p:attrNameLst>
                                          <p:attrName>style.visibility</p:attrName>
                                        </p:attrNameLst>
                                      </p:cBhvr>
                                      <p:to>
                                        <p:strVal val="visible"/>
                                      </p:to>
                                    </p:set>
                                    <p:animEffect filter="fade" transition="in">
                                      <p:cBhvr>
                                        <p:cTn dur="1000"/>
                                        <p:tgtEl>
                                          <p:spTgt spid="106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4" name="Shape 1074"/>
        <p:cNvGrpSpPr/>
        <p:nvPr/>
      </p:nvGrpSpPr>
      <p:grpSpPr>
        <a:xfrm>
          <a:off x="0" y="0"/>
          <a:ext cx="0" cy="0"/>
          <a:chOff x="0" y="0"/>
          <a:chExt cx="0" cy="0"/>
        </a:xfrm>
      </p:grpSpPr>
      <p:sp>
        <p:nvSpPr>
          <p:cNvPr id="1075" name="Google Shape;1075;p99"/>
          <p:cNvSpPr txBox="1"/>
          <p:nvPr>
            <p:ph idx="1" type="body"/>
          </p:nvPr>
        </p:nvSpPr>
        <p:spPr>
          <a:xfrm>
            <a:off x="618825" y="1168175"/>
            <a:ext cx="7920300" cy="18111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Research Question 1:</a:t>
            </a:r>
            <a:endParaRPr b="1"/>
          </a:p>
          <a:p>
            <a:pPr indent="0" lvl="0" marL="0" rtl="0" algn="l">
              <a:spcBef>
                <a:spcPts val="0"/>
              </a:spcBef>
              <a:spcAft>
                <a:spcPts val="0"/>
              </a:spcAft>
              <a:buNone/>
            </a:pPr>
            <a:r>
              <a:t/>
            </a:r>
            <a:endParaRPr/>
          </a:p>
          <a:p>
            <a:pPr indent="0" lvl="0" marL="0" rtl="0" algn="l">
              <a:spcBef>
                <a:spcPts val="0"/>
              </a:spcBef>
              <a:spcAft>
                <a:spcPts val="0"/>
              </a:spcAft>
              <a:buNone/>
            </a:pPr>
            <a:r>
              <a:rPr lang="en"/>
              <a:t>kNN, Decision Tree and logistic regression perform decently well only with </a:t>
            </a:r>
            <a:r>
              <a:rPr lang="en">
                <a:solidFill>
                  <a:schemeClr val="accent6"/>
                </a:solidFill>
              </a:rPr>
              <a:t>at least 47, 20, 15 features respectively.</a:t>
            </a:r>
            <a:endParaRPr>
              <a:solidFill>
                <a:schemeClr val="accent6"/>
              </a:solidFill>
            </a:endParaRPr>
          </a:p>
          <a:p>
            <a:pPr indent="0" lvl="0" marL="0" rtl="0" algn="l">
              <a:spcBef>
                <a:spcPts val="0"/>
              </a:spcBef>
              <a:spcAft>
                <a:spcPts val="0"/>
              </a:spcAft>
              <a:buNone/>
            </a:pPr>
            <a:r>
              <a:rPr lang="en"/>
              <a:t> </a:t>
            </a:r>
            <a:endParaRPr/>
          </a:p>
          <a:p>
            <a:pPr indent="0" lvl="0" marL="0" rtl="0" algn="l">
              <a:spcBef>
                <a:spcPts val="0"/>
              </a:spcBef>
              <a:spcAft>
                <a:spcPts val="0"/>
              </a:spcAft>
              <a:buNone/>
            </a:pPr>
            <a:r>
              <a:rPr lang="en"/>
              <a:t>No “most important” feature, depends on approach.</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076" name="Google Shape;1076;p99"/>
          <p:cNvSpPr txBox="1"/>
          <p:nvPr>
            <p:ph type="ctrTitle"/>
          </p:nvPr>
        </p:nvSpPr>
        <p:spPr>
          <a:xfrm>
            <a:off x="618825" y="411675"/>
            <a:ext cx="79605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Overall Findings</a:t>
            </a:r>
            <a:endParaRPr/>
          </a:p>
        </p:txBody>
      </p:sp>
      <p:sp>
        <p:nvSpPr>
          <p:cNvPr id="1077" name="Google Shape;1077;p99"/>
          <p:cNvSpPr txBox="1"/>
          <p:nvPr/>
        </p:nvSpPr>
        <p:spPr>
          <a:xfrm>
            <a:off x="618825" y="2979175"/>
            <a:ext cx="64854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chemeClr val="lt1"/>
                </a:solidFill>
                <a:latin typeface="Maven Pro"/>
                <a:ea typeface="Maven Pro"/>
                <a:cs typeface="Maven Pro"/>
                <a:sym typeface="Maven Pro"/>
              </a:rPr>
              <a:t>Research Question 2:</a:t>
            </a:r>
            <a:endParaRPr b="1" sz="1800">
              <a:solidFill>
                <a:schemeClr val="lt1"/>
              </a:solidFill>
              <a:latin typeface="Maven Pro"/>
              <a:ea typeface="Maven Pro"/>
              <a:cs typeface="Maven Pro"/>
              <a:sym typeface="Maven Pro"/>
            </a:endParaRPr>
          </a:p>
          <a:p>
            <a:pPr indent="0" lvl="0" marL="0" rtl="0" algn="l">
              <a:spcBef>
                <a:spcPts val="0"/>
              </a:spcBef>
              <a:spcAft>
                <a:spcPts val="0"/>
              </a:spcAft>
              <a:buNone/>
            </a:pPr>
            <a:r>
              <a:t/>
            </a:r>
            <a:endParaRPr sz="1800">
              <a:solidFill>
                <a:schemeClr val="lt1"/>
              </a:solidFill>
              <a:latin typeface="Maven Pro"/>
              <a:ea typeface="Maven Pro"/>
              <a:cs typeface="Maven Pro"/>
              <a:sym typeface="Maven Pro"/>
            </a:endParaRPr>
          </a:p>
          <a:p>
            <a:pPr indent="0" lvl="0" marL="0" rtl="0" algn="l">
              <a:spcBef>
                <a:spcPts val="0"/>
              </a:spcBef>
              <a:spcAft>
                <a:spcPts val="0"/>
              </a:spcAft>
              <a:buNone/>
            </a:pPr>
            <a:r>
              <a:rPr lang="en" sz="1800">
                <a:solidFill>
                  <a:schemeClr val="lt1"/>
                </a:solidFill>
                <a:latin typeface="Maven Pro"/>
                <a:ea typeface="Maven Pro"/>
                <a:cs typeface="Maven Pro"/>
                <a:sym typeface="Maven Pro"/>
              </a:rPr>
              <a:t>Deep NN and traditional ML models have </a:t>
            </a:r>
            <a:r>
              <a:rPr lang="en" sz="1800">
                <a:solidFill>
                  <a:schemeClr val="accent6"/>
                </a:solidFill>
                <a:latin typeface="Maven Pro"/>
                <a:ea typeface="Maven Pro"/>
                <a:cs typeface="Maven Pro"/>
                <a:sym typeface="Maven Pro"/>
              </a:rPr>
              <a:t>similar performance</a:t>
            </a:r>
            <a:r>
              <a:rPr lang="en" sz="1800">
                <a:solidFill>
                  <a:schemeClr val="lt1"/>
                </a:solidFill>
                <a:latin typeface="Maven Pro"/>
                <a:ea typeface="Maven Pro"/>
                <a:cs typeface="Maven Pro"/>
                <a:sym typeface="Maven Pro"/>
              </a:rPr>
              <a:t> on quora question pairs</a:t>
            </a:r>
            <a:endParaRPr sz="1800">
              <a:solidFill>
                <a:schemeClr val="lt1"/>
              </a:solidFill>
              <a:latin typeface="Maven Pro"/>
              <a:ea typeface="Maven Pro"/>
              <a:cs typeface="Maven Pro"/>
              <a:sym typeface="Maven Pr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076"/>
                                        </p:tgtEl>
                                        <p:attrNameLst>
                                          <p:attrName>style.visibility</p:attrName>
                                        </p:attrNameLst>
                                      </p:cBhvr>
                                      <p:to>
                                        <p:strVal val="visible"/>
                                      </p:to>
                                    </p:set>
                                    <p:animEffect filter="fade" transition="in">
                                      <p:cBhvr>
                                        <p:cTn dur="1000"/>
                                        <p:tgtEl>
                                          <p:spTgt spid="107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75"/>
                                        </p:tgtEl>
                                        <p:attrNameLst>
                                          <p:attrName>style.visibility</p:attrName>
                                        </p:attrNameLst>
                                      </p:cBhvr>
                                      <p:to>
                                        <p:strVal val="visible"/>
                                      </p:to>
                                    </p:set>
                                    <p:animEffect filter="fade" transition="in">
                                      <p:cBhvr>
                                        <p:cTn dur="1000"/>
                                        <p:tgtEl>
                                          <p:spTgt spid="107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77"/>
                                        </p:tgtEl>
                                        <p:attrNameLst>
                                          <p:attrName>style.visibility</p:attrName>
                                        </p:attrNameLst>
                                      </p:cBhvr>
                                      <p:to>
                                        <p:strVal val="visible"/>
                                      </p:to>
                                    </p:set>
                                    <p:animEffect filter="fade" transition="in">
                                      <p:cBhvr>
                                        <p:cTn dur="1000"/>
                                        <p:tgtEl>
                                          <p:spTgt spid="107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1" name="Shape 1081"/>
        <p:cNvGrpSpPr/>
        <p:nvPr/>
      </p:nvGrpSpPr>
      <p:grpSpPr>
        <a:xfrm>
          <a:off x="0" y="0"/>
          <a:ext cx="0" cy="0"/>
          <a:chOff x="0" y="0"/>
          <a:chExt cx="0" cy="0"/>
        </a:xfrm>
      </p:grpSpPr>
      <p:sp>
        <p:nvSpPr>
          <p:cNvPr id="1082" name="Google Shape;1082;p100"/>
          <p:cNvSpPr txBox="1"/>
          <p:nvPr>
            <p:ph type="title"/>
          </p:nvPr>
        </p:nvSpPr>
        <p:spPr>
          <a:xfrm>
            <a:off x="2660400" y="1451250"/>
            <a:ext cx="3823200" cy="2241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THANKS!</a:t>
            </a:r>
            <a:endParaRPr/>
          </a:p>
          <a:p>
            <a:pPr indent="0" lvl="0" marL="0" rtl="0" algn="ctr">
              <a:spcBef>
                <a:spcPts val="0"/>
              </a:spcBef>
              <a:spcAft>
                <a:spcPts val="0"/>
              </a:spcAft>
              <a:buNone/>
            </a:pPr>
            <a:r>
              <a:rPr lang="en"/>
              <a:t>🤝</a:t>
            </a:r>
            <a:endParaRPr/>
          </a:p>
        </p:txBody>
      </p:sp>
      <p:sp>
        <p:nvSpPr>
          <p:cNvPr id="1083" name="Google Shape;1083;p100"/>
          <p:cNvSpPr txBox="1"/>
          <p:nvPr/>
        </p:nvSpPr>
        <p:spPr>
          <a:xfrm>
            <a:off x="3213811" y="4333329"/>
            <a:ext cx="2337900" cy="303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t/>
            </a:r>
            <a:endParaRPr sz="1000">
              <a:solidFill>
                <a:schemeClr val="lt1"/>
              </a:solidFill>
              <a:latin typeface="Maven Pro"/>
              <a:ea typeface="Maven Pro"/>
              <a:cs typeface="Maven Pro"/>
              <a:sym typeface="Maven Pro"/>
            </a:endParaRPr>
          </a:p>
        </p:txBody>
      </p:sp>
      <p:sp>
        <p:nvSpPr>
          <p:cNvPr id="1084" name="Google Shape;1084;p100"/>
          <p:cNvSpPr/>
          <p:nvPr/>
        </p:nvSpPr>
        <p:spPr>
          <a:xfrm>
            <a:off x="-65247" y="971445"/>
            <a:ext cx="62397" cy="62143"/>
          </a:xfrm>
          <a:custGeom>
            <a:rect b="b" l="l" r="r" t="t"/>
            <a:pathLst>
              <a:path extrusionOk="0" fill="none" h="2198" w="2207">
                <a:moveTo>
                  <a:pt x="0" y="0"/>
                </a:moveTo>
                <a:lnTo>
                  <a:pt x="2207" y="0"/>
                </a:lnTo>
                <a:lnTo>
                  <a:pt x="2207" y="2197"/>
                </a:lnTo>
                <a:lnTo>
                  <a:pt x="0" y="2197"/>
                </a:lnTo>
                <a:close/>
              </a:path>
            </a:pathLst>
          </a:custGeom>
          <a:noFill/>
          <a:ln cap="flat" cmpd="sng" w="2975">
            <a:solidFill>
              <a:srgbClr val="00CFC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85" name="Google Shape;1085;p100"/>
          <p:cNvGrpSpPr/>
          <p:nvPr/>
        </p:nvGrpSpPr>
        <p:grpSpPr>
          <a:xfrm>
            <a:off x="7981434" y="-1177061"/>
            <a:ext cx="203789" cy="1274754"/>
            <a:chOff x="2877432" y="975334"/>
            <a:chExt cx="188886" cy="1181531"/>
          </a:xfrm>
        </p:grpSpPr>
        <p:sp>
          <p:nvSpPr>
            <p:cNvPr id="1086" name="Google Shape;1086;p100"/>
            <p:cNvSpPr/>
            <p:nvPr/>
          </p:nvSpPr>
          <p:spPr>
            <a:xfrm>
              <a:off x="2877432" y="1968242"/>
              <a:ext cx="188886" cy="188624"/>
            </a:xfrm>
            <a:custGeom>
              <a:rect b="b" l="l" r="r" t="t"/>
              <a:pathLst>
                <a:path extrusionOk="0" fill="none" h="7198" w="7208">
                  <a:moveTo>
                    <a:pt x="1" y="0"/>
                  </a:moveTo>
                  <a:lnTo>
                    <a:pt x="7208" y="0"/>
                  </a:lnTo>
                  <a:lnTo>
                    <a:pt x="7208" y="7198"/>
                  </a:lnTo>
                  <a:lnTo>
                    <a:pt x="1" y="7198"/>
                  </a:lnTo>
                  <a:close/>
                </a:path>
              </a:pathLst>
            </a:custGeom>
            <a:noFill/>
            <a:ln cap="flat" cmpd="sng" w="5750">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100"/>
            <p:cNvSpPr/>
            <p:nvPr/>
          </p:nvSpPr>
          <p:spPr>
            <a:xfrm>
              <a:off x="2905393" y="1452501"/>
              <a:ext cx="133226" cy="133252"/>
            </a:xfrm>
            <a:custGeom>
              <a:rect b="b" l="l" r="r" t="t"/>
              <a:pathLst>
                <a:path extrusionOk="0" fill="none" h="5085" w="5084">
                  <a:moveTo>
                    <a:pt x="0" y="1"/>
                  </a:moveTo>
                  <a:lnTo>
                    <a:pt x="5083" y="1"/>
                  </a:lnTo>
                  <a:lnTo>
                    <a:pt x="5083" y="5084"/>
                  </a:lnTo>
                  <a:lnTo>
                    <a:pt x="0" y="5084"/>
                  </a:lnTo>
                  <a:close/>
                </a:path>
              </a:pathLst>
            </a:custGeom>
            <a:noFill/>
            <a:ln cap="flat" cmpd="sng" w="41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100"/>
            <p:cNvSpPr/>
            <p:nvPr/>
          </p:nvSpPr>
          <p:spPr>
            <a:xfrm>
              <a:off x="2931651" y="975334"/>
              <a:ext cx="80476" cy="80711"/>
            </a:xfrm>
            <a:custGeom>
              <a:rect b="b" l="l" r="r" t="t"/>
              <a:pathLst>
                <a:path extrusionOk="0" fill="none" h="3080" w="3071">
                  <a:moveTo>
                    <a:pt x="0" y="0"/>
                  </a:moveTo>
                  <a:lnTo>
                    <a:pt x="3070" y="0"/>
                  </a:lnTo>
                  <a:lnTo>
                    <a:pt x="3070" y="3080"/>
                  </a:lnTo>
                  <a:lnTo>
                    <a:pt x="0" y="3080"/>
                  </a:lnTo>
                  <a:close/>
                </a:path>
              </a:pathLst>
            </a:custGeom>
            <a:noFill/>
            <a:ln cap="flat" cmpd="sng" w="25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89" name="Google Shape;1089;p100"/>
          <p:cNvSpPr/>
          <p:nvPr/>
        </p:nvSpPr>
        <p:spPr>
          <a:xfrm>
            <a:off x="9277943" y="-708433"/>
            <a:ext cx="9132" cy="2718429"/>
          </a:xfrm>
          <a:custGeom>
            <a:rect b="b" l="l" r="r" t="t"/>
            <a:pathLst>
              <a:path extrusionOk="0" h="96151" w="323">
                <a:moveTo>
                  <a:pt x="166" y="0"/>
                </a:moveTo>
                <a:lnTo>
                  <a:pt x="1" y="96150"/>
                </a:lnTo>
                <a:lnTo>
                  <a:pt x="323" y="96150"/>
                </a:lnTo>
                <a:lnTo>
                  <a:pt x="16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100"/>
          <p:cNvSpPr/>
          <p:nvPr/>
        </p:nvSpPr>
        <p:spPr>
          <a:xfrm>
            <a:off x="335228" y="-685306"/>
            <a:ext cx="9132" cy="1822332"/>
          </a:xfrm>
          <a:custGeom>
            <a:rect b="b" l="l" r="r" t="t"/>
            <a:pathLst>
              <a:path extrusionOk="0" h="64456" w="323">
                <a:moveTo>
                  <a:pt x="166" y="0"/>
                </a:moveTo>
                <a:lnTo>
                  <a:pt x="1" y="64456"/>
                </a:lnTo>
                <a:lnTo>
                  <a:pt x="322" y="64456"/>
                </a:lnTo>
                <a:lnTo>
                  <a:pt x="16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91" name="Google Shape;1091;p100"/>
          <p:cNvPicPr preferRelativeResize="0"/>
          <p:nvPr/>
        </p:nvPicPr>
        <p:blipFill>
          <a:blip r:embed="rId3">
            <a:alphaModFix/>
          </a:blip>
          <a:stretch>
            <a:fillRect/>
          </a:stretch>
        </p:blipFill>
        <p:spPr>
          <a:xfrm>
            <a:off x="2438012" y="3679700"/>
            <a:ext cx="3889475" cy="11647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3" presetSubtype="16">
                                  <p:stCondLst>
                                    <p:cond delay="0"/>
                                  </p:stCondLst>
                                  <p:childTnLst>
                                    <p:set>
                                      <p:cBhvr>
                                        <p:cTn dur="1" fill="hold">
                                          <p:stCondLst>
                                            <p:cond delay="0"/>
                                          </p:stCondLst>
                                        </p:cTn>
                                        <p:tgtEl>
                                          <p:spTgt spid="1082"/>
                                        </p:tgtEl>
                                        <p:attrNameLst>
                                          <p:attrName>style.visibility</p:attrName>
                                        </p:attrNameLst>
                                      </p:cBhvr>
                                      <p:to>
                                        <p:strVal val="visible"/>
                                      </p:to>
                                    </p:set>
                                    <p:anim calcmode="lin" valueType="num">
                                      <p:cBhvr additive="base">
                                        <p:cTn dur="1000"/>
                                        <p:tgtEl>
                                          <p:spTgt spid="1082"/>
                                        </p:tgtEl>
                                        <p:attrNameLst>
                                          <p:attrName>ppt_w</p:attrName>
                                        </p:attrNameLst>
                                      </p:cBhvr>
                                      <p:tavLst>
                                        <p:tav fmla="" tm="0">
                                          <p:val>
                                            <p:strVal val="0"/>
                                          </p:val>
                                        </p:tav>
                                        <p:tav fmla="" tm="100000">
                                          <p:val>
                                            <p:strVal val="#ppt_w"/>
                                          </p:val>
                                        </p:tav>
                                      </p:tavLst>
                                    </p:anim>
                                    <p:anim calcmode="lin" valueType="num">
                                      <p:cBhvr additive="base">
                                        <p:cTn dur="1000"/>
                                        <p:tgtEl>
                                          <p:spTgt spid="1082"/>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5" name="Shape 1095"/>
        <p:cNvGrpSpPr/>
        <p:nvPr/>
      </p:nvGrpSpPr>
      <p:grpSpPr>
        <a:xfrm>
          <a:off x="0" y="0"/>
          <a:ext cx="0" cy="0"/>
          <a:chOff x="0" y="0"/>
          <a:chExt cx="0" cy="0"/>
        </a:xfrm>
      </p:grpSpPr>
      <p:sp>
        <p:nvSpPr>
          <p:cNvPr id="1096" name="Google Shape;1096;p101"/>
          <p:cNvSpPr txBox="1"/>
          <p:nvPr>
            <p:ph idx="1" type="body"/>
          </p:nvPr>
        </p:nvSpPr>
        <p:spPr>
          <a:xfrm>
            <a:off x="618825" y="989475"/>
            <a:ext cx="7915800" cy="34599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sz="1100"/>
              <a:t>Despraz, J., Gomez, S., Satizábal, H. F., &amp; Peña-Reyes, C. A. (2017). Towards a better understanding of deep neural networks representations using Deep Generative Networks. </a:t>
            </a:r>
            <a:r>
              <a:rPr i="1" lang="en" sz="1100"/>
              <a:t>Proceedings of the 9th International Joint Conference on Computational Intelligence</a:t>
            </a:r>
            <a:r>
              <a:rPr lang="en" sz="1100"/>
              <a:t>. https://doi.org/10.5220/0006495102150222 </a:t>
            </a:r>
            <a:endParaRPr sz="1100"/>
          </a:p>
          <a:p>
            <a:pPr indent="0" lvl="0" marL="0" rtl="0" algn="l">
              <a:lnSpc>
                <a:spcPct val="115000"/>
              </a:lnSpc>
              <a:spcBef>
                <a:spcPts val="1200"/>
              </a:spcBef>
              <a:spcAft>
                <a:spcPts val="0"/>
              </a:spcAft>
              <a:buNone/>
            </a:pPr>
            <a:r>
              <a:rPr lang="en" sz="1100"/>
              <a:t>Hu, Y., Mello, R. F., &amp; Gašević, D. (2021, October 29). </a:t>
            </a:r>
            <a:r>
              <a:rPr i="1" lang="en" sz="1100"/>
              <a:t>Automatic analysis of cognitive presence in online discussions: An approach using Deep Learning and Explainable Artificial Intelligence</a:t>
            </a:r>
            <a:r>
              <a:rPr lang="en" sz="1100"/>
              <a:t>. Computers and Education: Artificial Intelligence. Retrieved November 16, 2022, from https://www.sciencedirect.com/science/article/pii/S2666920X2100031X </a:t>
            </a:r>
            <a:endParaRPr sz="1100"/>
          </a:p>
          <a:p>
            <a:pPr indent="0" lvl="0" marL="0" rtl="0" algn="l">
              <a:lnSpc>
                <a:spcPct val="115000"/>
              </a:lnSpc>
              <a:spcBef>
                <a:spcPts val="1200"/>
              </a:spcBef>
              <a:spcAft>
                <a:spcPts val="0"/>
              </a:spcAft>
              <a:buNone/>
            </a:pPr>
            <a:r>
              <a:rPr lang="en" sz="1100"/>
              <a:t>Sharma, L., Graesser, L., Nangia, N., &amp; Evci, U. (2019). Natural Language Understanding with the Quora Question Pairs Dataset. </a:t>
            </a:r>
            <a:r>
              <a:rPr i="1" lang="en" sz="1100"/>
              <a:t>ArXiv: Computation and Language.</a:t>
            </a:r>
            <a:r>
              <a:rPr lang="en" sz="1100"/>
              <a:t> Retrieved 2022, from https://arxiv.org/ftp/arxiv/papers/1907/1907.01041.pdf. </a:t>
            </a:r>
            <a:endParaRPr sz="1100"/>
          </a:p>
          <a:p>
            <a:pPr indent="0" lvl="0" marL="0" rtl="0" algn="l">
              <a:lnSpc>
                <a:spcPct val="115000"/>
              </a:lnSpc>
              <a:spcBef>
                <a:spcPts val="1200"/>
              </a:spcBef>
              <a:spcAft>
                <a:spcPts val="0"/>
              </a:spcAft>
              <a:buNone/>
            </a:pPr>
            <a:r>
              <a:rPr lang="en" sz="1100"/>
              <a:t>Zhou, Z.-H., &amp; Feng, J. (2017). Deep Forest: Towards an alternative to deep neural networks. </a:t>
            </a:r>
            <a:r>
              <a:rPr i="1" lang="en" sz="1100"/>
              <a:t>Proceedings of the Twenty-Sixth International Joint Conference on Artificial Intelligence</a:t>
            </a:r>
            <a:r>
              <a:rPr lang="en" sz="1100"/>
              <a:t>. https://doi.org/10.24963/ijcai.2017/497 </a:t>
            </a:r>
            <a:endParaRPr sz="1100"/>
          </a:p>
          <a:p>
            <a:pPr indent="0" lvl="0" marL="0" marR="0" rtl="0" algn="l">
              <a:lnSpc>
                <a:spcPct val="115000"/>
              </a:lnSpc>
              <a:spcBef>
                <a:spcPts val="1200"/>
              </a:spcBef>
              <a:spcAft>
                <a:spcPts val="0"/>
              </a:spcAft>
              <a:buNone/>
            </a:pPr>
            <a:r>
              <a:rPr lang="en" sz="1100"/>
              <a:t> </a:t>
            </a:r>
            <a:endParaRPr sz="1100"/>
          </a:p>
          <a:p>
            <a:pPr indent="0" lvl="0" marL="0" marR="0" rtl="0" algn="l">
              <a:lnSpc>
                <a:spcPct val="115000"/>
              </a:lnSpc>
              <a:spcBef>
                <a:spcPts val="1200"/>
              </a:spcBef>
              <a:spcAft>
                <a:spcPts val="0"/>
              </a:spcAft>
              <a:buNone/>
            </a:pPr>
            <a:r>
              <a:t/>
            </a:r>
            <a:endParaRPr sz="1100"/>
          </a:p>
          <a:p>
            <a:pPr indent="0" lvl="0" marL="0" marR="0" rtl="0" algn="l">
              <a:lnSpc>
                <a:spcPct val="115000"/>
              </a:lnSpc>
              <a:spcBef>
                <a:spcPts val="1200"/>
              </a:spcBef>
              <a:spcAft>
                <a:spcPts val="0"/>
              </a:spcAft>
              <a:buNone/>
            </a:pPr>
            <a:r>
              <a:t/>
            </a:r>
            <a:endParaRPr sz="1100"/>
          </a:p>
          <a:p>
            <a:pPr indent="0" lvl="0" marL="0" rtl="0" algn="l">
              <a:lnSpc>
                <a:spcPct val="115000"/>
              </a:lnSpc>
              <a:spcBef>
                <a:spcPts val="1200"/>
              </a:spcBef>
              <a:spcAft>
                <a:spcPts val="0"/>
              </a:spcAft>
              <a:buNone/>
            </a:pPr>
            <a:r>
              <a:t/>
            </a:r>
            <a:endParaRPr sz="1100"/>
          </a:p>
          <a:p>
            <a:pPr indent="0" lvl="0" marL="0" rtl="0" algn="l">
              <a:lnSpc>
                <a:spcPct val="115000"/>
              </a:lnSpc>
              <a:spcBef>
                <a:spcPts val="1200"/>
              </a:spcBef>
              <a:spcAft>
                <a:spcPts val="0"/>
              </a:spcAft>
              <a:buNone/>
            </a:pPr>
            <a:r>
              <a:t/>
            </a:r>
            <a:endParaRPr sz="1100"/>
          </a:p>
          <a:p>
            <a:pPr indent="0" lvl="0" marL="0" rtl="0" algn="l">
              <a:spcBef>
                <a:spcPts val="1200"/>
              </a:spcBef>
              <a:spcAft>
                <a:spcPts val="0"/>
              </a:spcAft>
              <a:buNone/>
            </a:pPr>
            <a:r>
              <a:t/>
            </a:r>
            <a:endParaRPr/>
          </a:p>
        </p:txBody>
      </p:sp>
      <p:sp>
        <p:nvSpPr>
          <p:cNvPr id="1097" name="Google Shape;1097;p101"/>
          <p:cNvSpPr txBox="1"/>
          <p:nvPr>
            <p:ph type="ctrTitle"/>
          </p:nvPr>
        </p:nvSpPr>
        <p:spPr>
          <a:xfrm>
            <a:off x="618825" y="411675"/>
            <a:ext cx="79734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References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3" name="Shape 533"/>
        <p:cNvGrpSpPr/>
        <p:nvPr/>
      </p:nvGrpSpPr>
      <p:grpSpPr>
        <a:xfrm>
          <a:off x="0" y="0"/>
          <a:ext cx="0" cy="0"/>
          <a:chOff x="0" y="0"/>
          <a:chExt cx="0" cy="0"/>
        </a:xfrm>
      </p:grpSpPr>
      <p:sp>
        <p:nvSpPr>
          <p:cNvPr id="534" name="Google Shape;534;p31"/>
          <p:cNvSpPr txBox="1"/>
          <p:nvPr>
            <p:ph idx="1" type="body"/>
          </p:nvPr>
        </p:nvSpPr>
        <p:spPr>
          <a:xfrm>
            <a:off x="618825" y="1077450"/>
            <a:ext cx="7878300" cy="796500"/>
          </a:xfrm>
          <a:prstGeom prst="rect">
            <a:avLst/>
          </a:prstGeom>
        </p:spPr>
        <p:txBody>
          <a:bodyPr anchorCtr="0" anchor="t" bIns="91425" lIns="91425" spcFirstLastPara="1" rIns="91425" wrap="square" tIns="91425">
            <a:noAutofit/>
          </a:bodyPr>
          <a:lstStyle/>
          <a:p>
            <a:pPr indent="-323850" lvl="0" marL="457200" rtl="0" algn="l">
              <a:lnSpc>
                <a:spcPct val="115000"/>
              </a:lnSpc>
              <a:spcBef>
                <a:spcPts val="0"/>
              </a:spcBef>
              <a:spcAft>
                <a:spcPts val="0"/>
              </a:spcAft>
              <a:buSzPts val="1500"/>
              <a:buChar char="-"/>
            </a:pPr>
            <a:r>
              <a:rPr lang="en" sz="1500"/>
              <a:t>Use features such as “whether the first and last word of the questions match” as a factor to determine the likelihood of similarity.</a:t>
            </a:r>
            <a:endParaRPr sz="2200"/>
          </a:p>
        </p:txBody>
      </p:sp>
      <p:sp>
        <p:nvSpPr>
          <p:cNvPr id="535" name="Google Shape;535;p31"/>
          <p:cNvSpPr txBox="1"/>
          <p:nvPr>
            <p:ph type="ctrTitle"/>
          </p:nvPr>
        </p:nvSpPr>
        <p:spPr>
          <a:xfrm>
            <a:off x="618825" y="411675"/>
            <a:ext cx="78783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Attempt 1: Using intuitive linguistic rules 📏</a:t>
            </a:r>
            <a:endParaRPr/>
          </a:p>
        </p:txBody>
      </p:sp>
      <p:pic>
        <p:nvPicPr>
          <p:cNvPr id="536" name="Google Shape;536;p31"/>
          <p:cNvPicPr preferRelativeResize="0"/>
          <p:nvPr/>
        </p:nvPicPr>
        <p:blipFill>
          <a:blip r:embed="rId3">
            <a:alphaModFix/>
          </a:blip>
          <a:stretch>
            <a:fillRect/>
          </a:stretch>
        </p:blipFill>
        <p:spPr>
          <a:xfrm>
            <a:off x="2920125" y="3199775"/>
            <a:ext cx="3139974" cy="1395800"/>
          </a:xfrm>
          <a:prstGeom prst="rect">
            <a:avLst/>
          </a:prstGeom>
          <a:noFill/>
          <a:ln>
            <a:noFill/>
          </a:ln>
        </p:spPr>
      </p:pic>
      <p:sp>
        <p:nvSpPr>
          <p:cNvPr id="537" name="Google Shape;537;p31"/>
          <p:cNvSpPr txBox="1"/>
          <p:nvPr/>
        </p:nvSpPr>
        <p:spPr>
          <a:xfrm>
            <a:off x="2052775" y="4739200"/>
            <a:ext cx="69735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lt1"/>
                </a:solidFill>
                <a:latin typeface="Maven Pro"/>
                <a:ea typeface="Maven Pro"/>
                <a:cs typeface="Maven Pro"/>
                <a:sym typeface="Maven Pro"/>
              </a:rPr>
              <a:t>Reference: </a:t>
            </a:r>
            <a:r>
              <a:rPr lang="en" sz="1100" u="sng">
                <a:solidFill>
                  <a:schemeClr val="hlink"/>
                </a:solidFill>
                <a:latin typeface="Maven Pro"/>
                <a:ea typeface="Maven Pro"/>
                <a:cs typeface="Maven Pro"/>
                <a:sym typeface="Maven Pro"/>
                <a:hlinkClick r:id="rId4"/>
              </a:rPr>
              <a:t>https://towardsdatascience.com/the-quora-question-pair-similarity-problem-3598477af172</a:t>
            </a:r>
            <a:endParaRPr sz="1100">
              <a:solidFill>
                <a:schemeClr val="lt1"/>
              </a:solidFill>
              <a:latin typeface="Maven Pro"/>
              <a:ea typeface="Maven Pro"/>
              <a:cs typeface="Maven Pro"/>
              <a:sym typeface="Maven Pro"/>
            </a:endParaRPr>
          </a:p>
        </p:txBody>
      </p:sp>
      <p:sp>
        <p:nvSpPr>
          <p:cNvPr id="538" name="Google Shape;538;p31"/>
          <p:cNvSpPr txBox="1"/>
          <p:nvPr/>
        </p:nvSpPr>
        <p:spPr>
          <a:xfrm>
            <a:off x="618925" y="1771125"/>
            <a:ext cx="7878300" cy="1212000"/>
          </a:xfrm>
          <a:prstGeom prst="rect">
            <a:avLst/>
          </a:prstGeom>
          <a:noFill/>
          <a:ln>
            <a:noFill/>
          </a:ln>
        </p:spPr>
        <p:txBody>
          <a:bodyPr anchorCtr="0" anchor="t" bIns="91425" lIns="91425" spcFirstLastPara="1" rIns="91425" wrap="square" tIns="91425">
            <a:spAutoFit/>
          </a:bodyPr>
          <a:lstStyle/>
          <a:p>
            <a:pPr indent="-323850" lvl="0" marL="457200" rtl="0" algn="l">
              <a:lnSpc>
                <a:spcPct val="115000"/>
              </a:lnSpc>
              <a:spcBef>
                <a:spcPts val="0"/>
              </a:spcBef>
              <a:spcAft>
                <a:spcPts val="0"/>
              </a:spcAft>
              <a:buClr>
                <a:schemeClr val="lt1"/>
              </a:buClr>
              <a:buSzPts val="1500"/>
              <a:buFont typeface="Maven Pro"/>
              <a:buChar char="-"/>
            </a:pPr>
            <a:r>
              <a:rPr lang="en" sz="1500">
                <a:solidFill>
                  <a:schemeClr val="lt1"/>
                </a:solidFill>
                <a:latin typeface="Maven Pro"/>
                <a:ea typeface="Maven Pro"/>
                <a:cs typeface="Maven Pro"/>
                <a:sym typeface="Maven Pro"/>
              </a:rPr>
              <a:t>They</a:t>
            </a:r>
            <a:r>
              <a:rPr lang="en" sz="1500">
                <a:solidFill>
                  <a:schemeClr val="lt1"/>
                </a:solidFill>
                <a:latin typeface="Maven Pro"/>
                <a:ea typeface="Maven Pro"/>
                <a:cs typeface="Maven Pro"/>
                <a:sym typeface="Maven Pro"/>
              </a:rPr>
              <a:t> consider this attempt naive, as it is not always generalizable given that questions with the same semantic meaning do not always satisfy such constraints, such as “how do I…” and “in what ways can I…”. This feature is also not backed by any scientific evidence but just an intuition.</a:t>
            </a:r>
            <a:endParaRPr>
              <a:latin typeface="Maven Pro"/>
              <a:ea typeface="Maven Pro"/>
              <a:cs typeface="Maven Pro"/>
              <a:sym typeface="Maven Pr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535"/>
                                        </p:tgtEl>
                                        <p:attrNameLst>
                                          <p:attrName>style.visibility</p:attrName>
                                        </p:attrNameLst>
                                      </p:cBhvr>
                                      <p:to>
                                        <p:strVal val="visible"/>
                                      </p:to>
                                    </p:set>
                                    <p:animEffect filter="fade" transition="in">
                                      <p:cBhvr>
                                        <p:cTn dur="1000"/>
                                        <p:tgtEl>
                                          <p:spTgt spid="53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4"/>
                                        </p:tgtEl>
                                        <p:attrNameLst>
                                          <p:attrName>style.visibility</p:attrName>
                                        </p:attrNameLst>
                                      </p:cBhvr>
                                      <p:to>
                                        <p:strVal val="visible"/>
                                      </p:to>
                                    </p:set>
                                    <p:animEffect filter="fade" transition="in">
                                      <p:cBhvr>
                                        <p:cTn dur="1000"/>
                                        <p:tgtEl>
                                          <p:spTgt spid="53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8"/>
                                        </p:tgtEl>
                                        <p:attrNameLst>
                                          <p:attrName>style.visibility</p:attrName>
                                        </p:attrNameLst>
                                      </p:cBhvr>
                                      <p:to>
                                        <p:strVal val="visible"/>
                                      </p:to>
                                    </p:set>
                                    <p:animEffect filter="fade" transition="in">
                                      <p:cBhvr>
                                        <p:cTn dur="1000"/>
                                        <p:tgtEl>
                                          <p:spTgt spid="53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6"/>
                                        </p:tgtEl>
                                        <p:attrNameLst>
                                          <p:attrName>style.visibility</p:attrName>
                                        </p:attrNameLst>
                                      </p:cBhvr>
                                      <p:to>
                                        <p:strVal val="visible"/>
                                      </p:to>
                                    </p:set>
                                    <p:animEffect filter="fade" transition="in">
                                      <p:cBhvr>
                                        <p:cTn dur="1000"/>
                                        <p:tgtEl>
                                          <p:spTgt spid="536"/>
                                        </p:tgtEl>
                                      </p:cBhvr>
                                    </p:animEffect>
                                  </p:childTnLst>
                                </p:cTn>
                              </p:par>
                              <p:par>
                                <p:cTn fill="hold" nodeType="withEffect" presetClass="entr" presetID="10" presetSubtype="0">
                                  <p:stCondLst>
                                    <p:cond delay="0"/>
                                  </p:stCondLst>
                                  <p:childTnLst>
                                    <p:set>
                                      <p:cBhvr>
                                        <p:cTn dur="1" fill="hold">
                                          <p:stCondLst>
                                            <p:cond delay="0"/>
                                          </p:stCondLst>
                                        </p:cTn>
                                        <p:tgtEl>
                                          <p:spTgt spid="537"/>
                                        </p:tgtEl>
                                        <p:attrNameLst>
                                          <p:attrName>style.visibility</p:attrName>
                                        </p:attrNameLst>
                                      </p:cBhvr>
                                      <p:to>
                                        <p:strVal val="visible"/>
                                      </p:to>
                                    </p:set>
                                    <p:animEffect filter="fade" transition="in">
                                      <p:cBhvr>
                                        <p:cTn dur="1000"/>
                                        <p:tgtEl>
                                          <p:spTgt spid="53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2" name="Shape 542"/>
        <p:cNvGrpSpPr/>
        <p:nvPr/>
      </p:nvGrpSpPr>
      <p:grpSpPr>
        <a:xfrm>
          <a:off x="0" y="0"/>
          <a:ext cx="0" cy="0"/>
          <a:chOff x="0" y="0"/>
          <a:chExt cx="0" cy="0"/>
        </a:xfrm>
      </p:grpSpPr>
      <p:sp>
        <p:nvSpPr>
          <p:cNvPr id="543" name="Google Shape;543;p32"/>
          <p:cNvSpPr txBox="1"/>
          <p:nvPr>
            <p:ph idx="1" type="body"/>
          </p:nvPr>
        </p:nvSpPr>
        <p:spPr>
          <a:xfrm>
            <a:off x="618825" y="1077450"/>
            <a:ext cx="7878300" cy="577800"/>
          </a:xfrm>
          <a:prstGeom prst="rect">
            <a:avLst/>
          </a:prstGeom>
        </p:spPr>
        <p:txBody>
          <a:bodyPr anchorCtr="0" anchor="t" bIns="91425" lIns="91425" spcFirstLastPara="1" rIns="91425" wrap="square" tIns="91425">
            <a:noAutofit/>
          </a:bodyPr>
          <a:lstStyle/>
          <a:p>
            <a:pPr indent="-323850" lvl="0" marL="457200" rtl="0" algn="l">
              <a:lnSpc>
                <a:spcPct val="115000"/>
              </a:lnSpc>
              <a:spcBef>
                <a:spcPts val="0"/>
              </a:spcBef>
              <a:spcAft>
                <a:spcPts val="0"/>
              </a:spcAft>
              <a:buClr>
                <a:schemeClr val="lt1"/>
              </a:buClr>
              <a:buSzPts val="1500"/>
              <a:buFont typeface="Maven Pro"/>
              <a:buChar char="-"/>
            </a:pPr>
            <a:r>
              <a:rPr lang="en" sz="1500"/>
              <a:t>Then, they discovered attempts that used NLP techniques such as Bag of Words. This method transforms a sentence into a one-hot vector based on its tokens.</a:t>
            </a:r>
            <a:endParaRPr sz="1500"/>
          </a:p>
        </p:txBody>
      </p:sp>
      <p:sp>
        <p:nvSpPr>
          <p:cNvPr id="544" name="Google Shape;544;p32"/>
          <p:cNvSpPr txBox="1"/>
          <p:nvPr>
            <p:ph type="ctrTitle"/>
          </p:nvPr>
        </p:nvSpPr>
        <p:spPr>
          <a:xfrm>
            <a:off x="618825" y="411675"/>
            <a:ext cx="78783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Attempt 2: Bag of Words </a:t>
            </a:r>
            <a:r>
              <a:rPr lang="en"/>
              <a:t>🎒</a:t>
            </a:r>
            <a:endParaRPr/>
          </a:p>
        </p:txBody>
      </p:sp>
      <p:sp>
        <p:nvSpPr>
          <p:cNvPr id="545" name="Google Shape;545;p32"/>
          <p:cNvSpPr txBox="1"/>
          <p:nvPr/>
        </p:nvSpPr>
        <p:spPr>
          <a:xfrm>
            <a:off x="3533650" y="4744200"/>
            <a:ext cx="49224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lt1"/>
                </a:solidFill>
                <a:latin typeface="Maven Pro"/>
                <a:ea typeface="Maven Pro"/>
                <a:cs typeface="Maven Pro"/>
                <a:sym typeface="Maven Pro"/>
              </a:rPr>
              <a:t>Reference: </a:t>
            </a:r>
            <a:r>
              <a:rPr lang="en" sz="1100" u="sng">
                <a:solidFill>
                  <a:schemeClr val="hlink"/>
                </a:solidFill>
                <a:latin typeface="Maven Pro"/>
                <a:ea typeface="Maven Pro"/>
                <a:cs typeface="Maven Pro"/>
                <a:sym typeface="Maven Pro"/>
                <a:hlinkClick r:id="rId3"/>
              </a:rPr>
              <a:t>Finding Similar Quora Questions with BOW, TFIDF and Xgboost</a:t>
            </a:r>
            <a:endParaRPr sz="1100">
              <a:solidFill>
                <a:schemeClr val="lt1"/>
              </a:solidFill>
              <a:latin typeface="Maven Pro"/>
              <a:ea typeface="Maven Pro"/>
              <a:cs typeface="Maven Pro"/>
              <a:sym typeface="Maven Pro"/>
            </a:endParaRPr>
          </a:p>
        </p:txBody>
      </p:sp>
      <p:sp>
        <p:nvSpPr>
          <p:cNvPr id="546" name="Google Shape;546;p32"/>
          <p:cNvSpPr txBox="1"/>
          <p:nvPr/>
        </p:nvSpPr>
        <p:spPr>
          <a:xfrm>
            <a:off x="632850" y="1991200"/>
            <a:ext cx="7878300" cy="946500"/>
          </a:xfrm>
          <a:prstGeom prst="rect">
            <a:avLst/>
          </a:prstGeom>
          <a:noFill/>
          <a:ln>
            <a:noFill/>
          </a:ln>
        </p:spPr>
        <p:txBody>
          <a:bodyPr anchorCtr="0" anchor="t" bIns="91425" lIns="91425" spcFirstLastPara="1" rIns="91425" wrap="square" tIns="91425">
            <a:spAutoFit/>
          </a:bodyPr>
          <a:lstStyle/>
          <a:p>
            <a:pPr indent="-323850" lvl="0" marL="457200" rtl="0" algn="l">
              <a:lnSpc>
                <a:spcPct val="115000"/>
              </a:lnSpc>
              <a:spcBef>
                <a:spcPts val="0"/>
              </a:spcBef>
              <a:spcAft>
                <a:spcPts val="0"/>
              </a:spcAft>
              <a:buClr>
                <a:schemeClr val="lt1"/>
              </a:buClr>
              <a:buSzPts val="1500"/>
              <a:buFont typeface="Maven Pro"/>
              <a:buChar char="-"/>
            </a:pPr>
            <a:r>
              <a:rPr lang="en" sz="1500">
                <a:solidFill>
                  <a:schemeClr val="lt1"/>
                </a:solidFill>
                <a:latin typeface="Maven Pro"/>
                <a:ea typeface="Maven Pro"/>
                <a:cs typeface="Maven Pro"/>
                <a:sym typeface="Maven Pro"/>
              </a:rPr>
              <a:t>Disadvantages:</a:t>
            </a:r>
            <a:endParaRPr sz="1500">
              <a:solidFill>
                <a:schemeClr val="lt1"/>
              </a:solidFill>
              <a:latin typeface="Maven Pro"/>
              <a:ea typeface="Maven Pro"/>
              <a:cs typeface="Maven Pro"/>
              <a:sym typeface="Maven Pro"/>
            </a:endParaRPr>
          </a:p>
          <a:p>
            <a:pPr indent="-323850" lvl="1" marL="914400" rtl="0" algn="l">
              <a:lnSpc>
                <a:spcPct val="115000"/>
              </a:lnSpc>
              <a:spcBef>
                <a:spcPts val="0"/>
              </a:spcBef>
              <a:spcAft>
                <a:spcPts val="0"/>
              </a:spcAft>
              <a:buClr>
                <a:schemeClr val="lt1"/>
              </a:buClr>
              <a:buSzPts val="1500"/>
              <a:buFont typeface="Maven Pro"/>
              <a:buChar char="-"/>
            </a:pPr>
            <a:r>
              <a:rPr lang="en" sz="1500">
                <a:solidFill>
                  <a:schemeClr val="lt1"/>
                </a:solidFill>
                <a:latin typeface="Maven Pro"/>
                <a:ea typeface="Maven Pro"/>
                <a:cs typeface="Maven Pro"/>
                <a:sym typeface="Maven Pro"/>
              </a:rPr>
              <a:t>does not consider the order of words in a sentence.</a:t>
            </a:r>
            <a:endParaRPr sz="1500">
              <a:solidFill>
                <a:schemeClr val="lt1"/>
              </a:solidFill>
              <a:latin typeface="Maven Pro"/>
              <a:ea typeface="Maven Pro"/>
              <a:cs typeface="Maven Pro"/>
              <a:sym typeface="Maven Pro"/>
            </a:endParaRPr>
          </a:p>
          <a:p>
            <a:pPr indent="-323850" lvl="1" marL="914400" rtl="0" algn="l">
              <a:lnSpc>
                <a:spcPct val="115000"/>
              </a:lnSpc>
              <a:spcBef>
                <a:spcPts val="0"/>
              </a:spcBef>
              <a:spcAft>
                <a:spcPts val="0"/>
              </a:spcAft>
              <a:buClr>
                <a:schemeClr val="lt1"/>
              </a:buClr>
              <a:buSzPts val="1500"/>
              <a:buFont typeface="Maven Pro"/>
              <a:buChar char="-"/>
            </a:pPr>
            <a:r>
              <a:rPr lang="en" sz="1500">
                <a:solidFill>
                  <a:schemeClr val="lt1"/>
                </a:solidFill>
                <a:latin typeface="Maven Pro"/>
                <a:ea typeface="Maven Pro"/>
                <a:cs typeface="Maven Pro"/>
                <a:sym typeface="Maven Pro"/>
              </a:rPr>
              <a:t>does not consider synonyms, which is a big issue for duplication checking.</a:t>
            </a:r>
            <a:endParaRPr sz="1500">
              <a:solidFill>
                <a:schemeClr val="lt1"/>
              </a:solidFill>
              <a:latin typeface="Maven Pro"/>
              <a:ea typeface="Maven Pro"/>
              <a:cs typeface="Maven Pro"/>
              <a:sym typeface="Maven Pr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544"/>
                                        </p:tgtEl>
                                        <p:attrNameLst>
                                          <p:attrName>style.visibility</p:attrName>
                                        </p:attrNameLst>
                                      </p:cBhvr>
                                      <p:to>
                                        <p:strVal val="visible"/>
                                      </p:to>
                                    </p:set>
                                    <p:animEffect filter="fade" transition="in">
                                      <p:cBhvr>
                                        <p:cTn dur="1000"/>
                                        <p:tgtEl>
                                          <p:spTgt spid="54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3"/>
                                        </p:tgtEl>
                                        <p:attrNameLst>
                                          <p:attrName>style.visibility</p:attrName>
                                        </p:attrNameLst>
                                      </p:cBhvr>
                                      <p:to>
                                        <p:strVal val="visible"/>
                                      </p:to>
                                    </p:set>
                                    <p:animEffect filter="fade" transition="in">
                                      <p:cBhvr>
                                        <p:cTn dur="1000"/>
                                        <p:tgtEl>
                                          <p:spTgt spid="543"/>
                                        </p:tgtEl>
                                      </p:cBhvr>
                                    </p:animEffect>
                                  </p:childTnLst>
                                </p:cTn>
                              </p:par>
                              <p:par>
                                <p:cTn fill="hold" nodeType="withEffect" presetClass="entr" presetID="10" presetSubtype="0">
                                  <p:stCondLst>
                                    <p:cond delay="0"/>
                                  </p:stCondLst>
                                  <p:childTnLst>
                                    <p:set>
                                      <p:cBhvr>
                                        <p:cTn dur="1" fill="hold">
                                          <p:stCondLst>
                                            <p:cond delay="0"/>
                                          </p:stCondLst>
                                        </p:cTn>
                                        <p:tgtEl>
                                          <p:spTgt spid="545"/>
                                        </p:tgtEl>
                                        <p:attrNameLst>
                                          <p:attrName>style.visibility</p:attrName>
                                        </p:attrNameLst>
                                      </p:cBhvr>
                                      <p:to>
                                        <p:strVal val="visible"/>
                                      </p:to>
                                    </p:set>
                                    <p:animEffect filter="fade" transition="in">
                                      <p:cBhvr>
                                        <p:cTn dur="1000"/>
                                        <p:tgtEl>
                                          <p:spTgt spid="54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6"/>
                                        </p:tgtEl>
                                        <p:attrNameLst>
                                          <p:attrName>style.visibility</p:attrName>
                                        </p:attrNameLst>
                                      </p:cBhvr>
                                      <p:to>
                                        <p:strVal val="visible"/>
                                      </p:to>
                                    </p:set>
                                    <p:animEffect filter="fade" transition="in">
                                      <p:cBhvr>
                                        <p:cTn dur="1000"/>
                                        <p:tgtEl>
                                          <p:spTgt spid="54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Data Science Consulting by Slidesgo">
  <a:themeElements>
    <a:clrScheme name="Simple Light">
      <a:dk1>
        <a:srgbClr val="1A5E8F"/>
      </a:dk1>
      <a:lt1>
        <a:srgbClr val="FFFFFF"/>
      </a:lt1>
      <a:dk2>
        <a:srgbClr val="002845"/>
      </a:dk2>
      <a:lt2>
        <a:srgbClr val="FFD6E1"/>
      </a:lt2>
      <a:accent1>
        <a:srgbClr val="E898AC"/>
      </a:accent1>
      <a:accent2>
        <a:srgbClr val="00CFCC"/>
      </a:accent2>
      <a:accent3>
        <a:srgbClr val="FF9973"/>
      </a:accent3>
      <a:accent4>
        <a:srgbClr val="F64975"/>
      </a:accent4>
      <a:accent5>
        <a:srgbClr val="5EFFFD"/>
      </a:accent5>
      <a:accent6>
        <a:srgbClr val="FC723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